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0" r:id="rId1"/>
  </p:sldMasterIdLst>
  <p:notesMasterIdLst>
    <p:notesMasterId r:id="rId33"/>
  </p:notesMasterIdLst>
  <p:sldIdLst>
    <p:sldId id="1128" r:id="rId2"/>
    <p:sldId id="1129" r:id="rId3"/>
    <p:sldId id="266" r:id="rId4"/>
    <p:sldId id="1134" r:id="rId5"/>
    <p:sldId id="1130" r:id="rId6"/>
    <p:sldId id="1131" r:id="rId7"/>
    <p:sldId id="1132" r:id="rId8"/>
    <p:sldId id="836" r:id="rId9"/>
    <p:sldId id="1029" r:id="rId10"/>
    <p:sldId id="799" r:id="rId11"/>
    <p:sldId id="367" r:id="rId12"/>
    <p:sldId id="1133" r:id="rId13"/>
    <p:sldId id="1142" r:id="rId14"/>
    <p:sldId id="1135" r:id="rId15"/>
    <p:sldId id="1139" r:id="rId16"/>
    <p:sldId id="1136" r:id="rId17"/>
    <p:sldId id="1140" r:id="rId18"/>
    <p:sldId id="1141" r:id="rId19"/>
    <p:sldId id="1137" r:id="rId20"/>
    <p:sldId id="344" r:id="rId21"/>
    <p:sldId id="345" r:id="rId22"/>
    <p:sldId id="348" r:id="rId23"/>
    <p:sldId id="349" r:id="rId24"/>
    <p:sldId id="351" r:id="rId25"/>
    <p:sldId id="353" r:id="rId26"/>
    <p:sldId id="354" r:id="rId27"/>
    <p:sldId id="361" r:id="rId28"/>
    <p:sldId id="356" r:id="rId29"/>
    <p:sldId id="357" r:id="rId30"/>
    <p:sldId id="359" r:id="rId31"/>
    <p:sldId id="36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2856E-BA0B-45BE-B363-02FA1974C2D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8B5356C-5083-4175-A550-F3A35DD38EDA}">
      <dgm:prSet phldrT="[Text]" custT="1"/>
      <dgm:spPr/>
      <dgm:t>
        <a:bodyPr/>
        <a:lstStyle/>
        <a:p>
          <a:r>
            <a:rPr lang="en-ID" sz="2000" dirty="0" err="1"/>
            <a:t>Ruta</a:t>
          </a:r>
          <a:r>
            <a:rPr lang="en-ID" sz="2000" dirty="0"/>
            <a:t> </a:t>
          </a:r>
          <a:r>
            <a:rPr lang="en-ID" sz="2000" dirty="0" err="1"/>
            <a:t>Berisikan</a:t>
          </a:r>
          <a:r>
            <a:rPr lang="en-ID" sz="2000" dirty="0"/>
            <a:t> </a:t>
          </a:r>
          <a:r>
            <a:rPr lang="en-ID" sz="2000" dirty="0" err="1"/>
            <a:t>informasi</a:t>
          </a:r>
          <a:r>
            <a:rPr lang="en-ID" sz="2000" dirty="0"/>
            <a:t> Sosial </a:t>
          </a:r>
          <a:r>
            <a:rPr lang="en-ID" sz="2000" dirty="0" err="1"/>
            <a:t>Ekonomi</a:t>
          </a:r>
          <a:r>
            <a:rPr lang="en-ID" sz="2000" dirty="0"/>
            <a:t> </a:t>
          </a:r>
          <a:r>
            <a:rPr lang="en-ID" sz="2000" dirty="0" err="1"/>
            <a:t>rumah</a:t>
          </a:r>
          <a:r>
            <a:rPr lang="en-ID" sz="2000" dirty="0"/>
            <a:t> </a:t>
          </a:r>
          <a:r>
            <a:rPr lang="en-ID" sz="2000" dirty="0" err="1"/>
            <a:t>tangga</a:t>
          </a:r>
          <a:r>
            <a:rPr lang="en-ID" sz="2000" dirty="0"/>
            <a:t> </a:t>
          </a:r>
          <a:r>
            <a:rPr lang="en-ID" sz="2000" dirty="0" err="1"/>
            <a:t>dgn</a:t>
          </a:r>
          <a:r>
            <a:rPr lang="en-ID" sz="2000" dirty="0"/>
            <a:t> </a:t>
          </a:r>
          <a:r>
            <a:rPr lang="en-ID" sz="2000" dirty="0" err="1"/>
            <a:t>pengeluaran</a:t>
          </a:r>
          <a:r>
            <a:rPr lang="en-ID" sz="2000" dirty="0"/>
            <a:t> </a:t>
          </a:r>
          <a:r>
            <a:rPr lang="en-ID" sz="2000" dirty="0" err="1"/>
            <a:t>terendah</a:t>
          </a:r>
          <a:r>
            <a:rPr lang="en-ID" sz="2000" dirty="0"/>
            <a:t> </a:t>
          </a:r>
          <a:r>
            <a:rPr lang="en-ID" sz="2000" dirty="0" err="1"/>
            <a:t>yg</a:t>
          </a:r>
          <a:r>
            <a:rPr lang="en-ID" sz="2000" dirty="0"/>
            <a:t> </a:t>
          </a:r>
          <a:r>
            <a:rPr lang="en-ID" sz="2000" dirty="0" err="1"/>
            <a:t>meliputi</a:t>
          </a:r>
          <a:r>
            <a:rPr lang="en-ID" sz="2000" dirty="0"/>
            <a:t> </a:t>
          </a:r>
          <a:r>
            <a:rPr lang="en-ID" sz="2000" dirty="0" err="1"/>
            <a:t>beberapa</a:t>
          </a:r>
          <a:r>
            <a:rPr lang="en-ID" sz="2000" dirty="0"/>
            <a:t> </a:t>
          </a:r>
          <a:r>
            <a:rPr lang="en-ID" sz="2000" dirty="0" err="1"/>
            <a:t>Kepala</a:t>
          </a:r>
          <a:r>
            <a:rPr lang="en-ID" sz="2000" dirty="0"/>
            <a:t> </a:t>
          </a:r>
          <a:r>
            <a:rPr lang="en-ID" sz="2000" dirty="0" err="1"/>
            <a:t>Keluarga</a:t>
          </a:r>
          <a:r>
            <a:rPr lang="en-ID" sz="2000" dirty="0"/>
            <a:t> </a:t>
          </a:r>
          <a:r>
            <a:rPr lang="en-ID" sz="2000" dirty="0" err="1"/>
            <a:t>Didalamnya</a:t>
          </a:r>
          <a:endParaRPr lang="en-ID" sz="2000" i="1" dirty="0"/>
        </a:p>
      </dgm:t>
    </dgm:pt>
    <dgm:pt modelId="{FE53005B-2835-4682-8E4D-35AB35EAA981}" type="parTrans" cxnId="{14D05C77-58D2-4E9E-85AD-FDF6D82A7FEB}">
      <dgm:prSet/>
      <dgm:spPr/>
      <dgm:t>
        <a:bodyPr/>
        <a:lstStyle/>
        <a:p>
          <a:endParaRPr lang="en-US"/>
        </a:p>
      </dgm:t>
    </dgm:pt>
    <dgm:pt modelId="{FDB2349F-F09A-4F5A-AE70-175799BD23B5}" type="sibTrans" cxnId="{14D05C77-58D2-4E9E-85AD-FDF6D82A7FEB}">
      <dgm:prSet/>
      <dgm:spPr/>
      <dgm:t>
        <a:bodyPr/>
        <a:lstStyle/>
        <a:p>
          <a:endParaRPr lang="en-US"/>
        </a:p>
      </dgm:t>
    </dgm:pt>
    <dgm:pt modelId="{630B8E4D-1E1E-4CA9-8219-DAF1AA4020B9}">
      <dgm:prSet phldrT="[Text]" custT="1"/>
      <dgm:spPr/>
      <dgm:t>
        <a:bodyPr/>
        <a:lstStyle/>
        <a:p>
          <a:r>
            <a:rPr lang="en-ID" sz="2000" dirty="0" err="1"/>
            <a:t>Kepala</a:t>
          </a:r>
          <a:r>
            <a:rPr lang="en-ID" sz="2000" dirty="0"/>
            <a:t> </a:t>
          </a:r>
          <a:r>
            <a:rPr lang="en-ID" sz="2000" dirty="0" err="1"/>
            <a:t>Keluarga</a:t>
          </a:r>
          <a:r>
            <a:rPr lang="en-ID" sz="2000" dirty="0"/>
            <a:t> </a:t>
          </a:r>
          <a:r>
            <a:rPr lang="en-ID" sz="2000" dirty="0" err="1"/>
            <a:t>digunakan</a:t>
          </a:r>
          <a:r>
            <a:rPr lang="en-ID" sz="2000" dirty="0"/>
            <a:t> oleh program </a:t>
          </a:r>
          <a:r>
            <a:rPr lang="en-ID" sz="2000" dirty="0" err="1"/>
            <a:t>perlindungan</a:t>
          </a:r>
          <a:r>
            <a:rPr lang="en-ID" sz="2000" dirty="0"/>
            <a:t> </a:t>
          </a:r>
          <a:r>
            <a:rPr lang="en-ID" sz="2000" dirty="0" err="1"/>
            <a:t>sosial</a:t>
          </a:r>
          <a:r>
            <a:rPr lang="en-ID" sz="2000" dirty="0"/>
            <a:t> </a:t>
          </a:r>
          <a:r>
            <a:rPr lang="en-ID" sz="2000" dirty="0" err="1"/>
            <a:t>untuk</a:t>
          </a:r>
          <a:r>
            <a:rPr lang="en-ID" sz="2000" dirty="0"/>
            <a:t> </a:t>
          </a:r>
          <a:r>
            <a:rPr lang="en-ID" sz="2000" dirty="0" err="1"/>
            <a:t>meningkatkan</a:t>
          </a:r>
          <a:r>
            <a:rPr lang="en-ID" sz="2000" dirty="0"/>
            <a:t> </a:t>
          </a:r>
          <a:r>
            <a:rPr lang="en-ID" sz="2000" dirty="0" err="1"/>
            <a:t>ketepatan</a:t>
          </a:r>
          <a:r>
            <a:rPr lang="en-ID" sz="2000" dirty="0"/>
            <a:t> </a:t>
          </a:r>
          <a:r>
            <a:rPr lang="en-ID" sz="2000" dirty="0" err="1"/>
            <a:t>sasaran</a:t>
          </a:r>
          <a:r>
            <a:rPr lang="en-ID" sz="2000" dirty="0"/>
            <a:t> </a:t>
          </a:r>
          <a:r>
            <a:rPr lang="en-ID" sz="2000" dirty="0" err="1"/>
            <a:t>dalam</a:t>
          </a:r>
          <a:r>
            <a:rPr lang="en-ID" sz="2000" dirty="0"/>
            <a:t> </a:t>
          </a:r>
          <a:r>
            <a:rPr lang="en-ID" sz="2000" dirty="0" err="1"/>
            <a:t>penurunan</a:t>
          </a:r>
          <a:r>
            <a:rPr lang="en-ID" sz="2000" dirty="0"/>
            <a:t> </a:t>
          </a:r>
          <a:r>
            <a:rPr lang="en-ID" sz="2000" dirty="0" err="1"/>
            <a:t>angka</a:t>
          </a:r>
          <a:r>
            <a:rPr lang="en-ID" sz="2000" dirty="0"/>
            <a:t> </a:t>
          </a:r>
          <a:r>
            <a:rPr lang="en-ID" sz="2000" dirty="0" err="1"/>
            <a:t>kemiskinan</a:t>
          </a:r>
          <a:endParaRPr lang="en-ID" sz="2000" dirty="0"/>
        </a:p>
      </dgm:t>
    </dgm:pt>
    <dgm:pt modelId="{E208AD26-2347-4297-A676-85F9106C9170}" type="parTrans" cxnId="{5BF73EAF-CC0D-4F01-8C29-6B02A0B7EF23}">
      <dgm:prSet/>
      <dgm:spPr/>
      <dgm:t>
        <a:bodyPr/>
        <a:lstStyle/>
        <a:p>
          <a:endParaRPr lang="en-US"/>
        </a:p>
      </dgm:t>
    </dgm:pt>
    <dgm:pt modelId="{DBC9C655-42AB-4A46-B0DA-3E4C85F2F178}" type="sibTrans" cxnId="{5BF73EAF-CC0D-4F01-8C29-6B02A0B7EF23}">
      <dgm:prSet/>
      <dgm:spPr/>
      <dgm:t>
        <a:bodyPr/>
        <a:lstStyle/>
        <a:p>
          <a:endParaRPr lang="en-US"/>
        </a:p>
      </dgm:t>
    </dgm:pt>
    <dgm:pt modelId="{B7BC6D79-8310-4DEC-9CB9-1BF2D620EB62}">
      <dgm:prSet phldrT="[Text]" custT="1"/>
      <dgm:spPr/>
      <dgm:t>
        <a:bodyPr/>
        <a:lstStyle/>
        <a:p>
          <a:r>
            <a:rPr lang="en-US" sz="2000"/>
            <a:t>Komplementaritas program perlindungan sosial</a:t>
          </a:r>
        </a:p>
      </dgm:t>
    </dgm:pt>
    <dgm:pt modelId="{2735D282-B83D-4E11-9E91-6E8B0B7240D1}" type="parTrans" cxnId="{7989E013-544D-478F-A531-D28B84C4D570}">
      <dgm:prSet/>
      <dgm:spPr/>
      <dgm:t>
        <a:bodyPr/>
        <a:lstStyle/>
        <a:p>
          <a:endParaRPr lang="en-US"/>
        </a:p>
      </dgm:t>
    </dgm:pt>
    <dgm:pt modelId="{1998F3A1-3F1B-4620-AD93-DCBDB5BB7697}" type="sibTrans" cxnId="{7989E013-544D-478F-A531-D28B84C4D570}">
      <dgm:prSet/>
      <dgm:spPr/>
      <dgm:t>
        <a:bodyPr/>
        <a:lstStyle/>
        <a:p>
          <a:endParaRPr lang="en-US"/>
        </a:p>
      </dgm:t>
    </dgm:pt>
    <dgm:pt modelId="{71F98488-6092-4326-8F1E-F66B2242FE42}" type="pres">
      <dgm:prSet presAssocID="{4FE2856E-BA0B-45BE-B363-02FA1974C2D6}" presName="Name0" presStyleCnt="0">
        <dgm:presLayoutVars>
          <dgm:chMax val="7"/>
          <dgm:chPref val="7"/>
          <dgm:dir/>
        </dgm:presLayoutVars>
      </dgm:prSet>
      <dgm:spPr/>
    </dgm:pt>
    <dgm:pt modelId="{4F6DAA9C-8107-4A4C-B74E-BAF6155CC1CC}" type="pres">
      <dgm:prSet presAssocID="{4FE2856E-BA0B-45BE-B363-02FA1974C2D6}" presName="Name1" presStyleCnt="0"/>
      <dgm:spPr/>
    </dgm:pt>
    <dgm:pt modelId="{18B7BDAF-AFAE-4C05-B247-E98070107F22}" type="pres">
      <dgm:prSet presAssocID="{4FE2856E-BA0B-45BE-B363-02FA1974C2D6}" presName="cycle" presStyleCnt="0"/>
      <dgm:spPr/>
    </dgm:pt>
    <dgm:pt modelId="{028A6ADE-889B-4B3B-BCA0-3AD82D5829D7}" type="pres">
      <dgm:prSet presAssocID="{4FE2856E-BA0B-45BE-B363-02FA1974C2D6}" presName="srcNode" presStyleLbl="node1" presStyleIdx="0" presStyleCnt="3"/>
      <dgm:spPr/>
    </dgm:pt>
    <dgm:pt modelId="{2C358C2C-5E57-4484-A62B-F4276E5357C9}" type="pres">
      <dgm:prSet presAssocID="{4FE2856E-BA0B-45BE-B363-02FA1974C2D6}" presName="conn" presStyleLbl="parChTrans1D2" presStyleIdx="0" presStyleCnt="1"/>
      <dgm:spPr/>
    </dgm:pt>
    <dgm:pt modelId="{B7532EFB-EAB0-422E-96A2-DB6601198C92}" type="pres">
      <dgm:prSet presAssocID="{4FE2856E-BA0B-45BE-B363-02FA1974C2D6}" presName="extraNode" presStyleLbl="node1" presStyleIdx="0" presStyleCnt="3"/>
      <dgm:spPr/>
    </dgm:pt>
    <dgm:pt modelId="{A5F1575F-AA68-4DF6-98DD-DE02D0CA78F6}" type="pres">
      <dgm:prSet presAssocID="{4FE2856E-BA0B-45BE-B363-02FA1974C2D6}" presName="dstNode" presStyleLbl="node1" presStyleIdx="0" presStyleCnt="3"/>
      <dgm:spPr/>
    </dgm:pt>
    <dgm:pt modelId="{8E97B19A-A9B2-48C5-83FE-47CEECCA0ACD}" type="pres">
      <dgm:prSet presAssocID="{58B5356C-5083-4175-A550-F3A35DD38EDA}" presName="text_1" presStyleLbl="node1" presStyleIdx="0" presStyleCnt="3" custScaleY="119917">
        <dgm:presLayoutVars>
          <dgm:bulletEnabled val="1"/>
        </dgm:presLayoutVars>
      </dgm:prSet>
      <dgm:spPr/>
    </dgm:pt>
    <dgm:pt modelId="{257EAE15-B8F7-47D1-A42D-5B5B7AFCB4F6}" type="pres">
      <dgm:prSet presAssocID="{58B5356C-5083-4175-A550-F3A35DD38EDA}" presName="accent_1" presStyleCnt="0"/>
      <dgm:spPr/>
    </dgm:pt>
    <dgm:pt modelId="{1CB3A99E-4BF3-4D49-A663-0D755076005E}" type="pres">
      <dgm:prSet presAssocID="{58B5356C-5083-4175-A550-F3A35DD38EDA}" presName="accentRepeatNode" presStyleLbl="solidFgAcc1" presStyleIdx="0" presStyleCnt="3"/>
      <dgm:spPr/>
    </dgm:pt>
    <dgm:pt modelId="{6BB5E198-4446-4CA5-AC47-A72307238D1B}" type="pres">
      <dgm:prSet presAssocID="{630B8E4D-1E1E-4CA9-8219-DAF1AA4020B9}" presName="text_2" presStyleLbl="node1" presStyleIdx="1" presStyleCnt="3">
        <dgm:presLayoutVars>
          <dgm:bulletEnabled val="1"/>
        </dgm:presLayoutVars>
      </dgm:prSet>
      <dgm:spPr/>
    </dgm:pt>
    <dgm:pt modelId="{7BB3B989-0F55-469A-B28C-1E8AC8380C30}" type="pres">
      <dgm:prSet presAssocID="{630B8E4D-1E1E-4CA9-8219-DAF1AA4020B9}" presName="accent_2" presStyleCnt="0"/>
      <dgm:spPr/>
    </dgm:pt>
    <dgm:pt modelId="{34ECC091-940B-4F8F-AB5B-AED0E7DFD53F}" type="pres">
      <dgm:prSet presAssocID="{630B8E4D-1E1E-4CA9-8219-DAF1AA4020B9}" presName="accentRepeatNode" presStyleLbl="solidFgAcc1" presStyleIdx="1" presStyleCnt="3"/>
      <dgm:spPr/>
    </dgm:pt>
    <dgm:pt modelId="{7256CCA7-AD42-4C58-8A98-BC5858CAC7AA}" type="pres">
      <dgm:prSet presAssocID="{B7BC6D79-8310-4DEC-9CB9-1BF2D620EB62}" presName="text_3" presStyleLbl="node1" presStyleIdx="2" presStyleCnt="3">
        <dgm:presLayoutVars>
          <dgm:bulletEnabled val="1"/>
        </dgm:presLayoutVars>
      </dgm:prSet>
      <dgm:spPr/>
    </dgm:pt>
    <dgm:pt modelId="{400AC13F-1CD3-4483-8426-EBF8FB0617CF}" type="pres">
      <dgm:prSet presAssocID="{B7BC6D79-8310-4DEC-9CB9-1BF2D620EB62}" presName="accent_3" presStyleCnt="0"/>
      <dgm:spPr/>
    </dgm:pt>
    <dgm:pt modelId="{4498F089-A1FD-4487-AB9C-02BE49A3C553}" type="pres">
      <dgm:prSet presAssocID="{B7BC6D79-8310-4DEC-9CB9-1BF2D620EB62}" presName="accentRepeatNode" presStyleLbl="solidFgAcc1" presStyleIdx="2" presStyleCnt="3"/>
      <dgm:spPr/>
    </dgm:pt>
  </dgm:ptLst>
  <dgm:cxnLst>
    <dgm:cxn modelId="{7989E013-544D-478F-A531-D28B84C4D570}" srcId="{4FE2856E-BA0B-45BE-B363-02FA1974C2D6}" destId="{B7BC6D79-8310-4DEC-9CB9-1BF2D620EB62}" srcOrd="2" destOrd="0" parTransId="{2735D282-B83D-4E11-9E91-6E8B0B7240D1}" sibTransId="{1998F3A1-3F1B-4620-AD93-DCBDB5BB7697}"/>
    <dgm:cxn modelId="{BA1CEC29-788F-4192-AA1C-E7C51DF5B3C3}" type="presOf" srcId="{58B5356C-5083-4175-A550-F3A35DD38EDA}" destId="{8E97B19A-A9B2-48C5-83FE-47CEECCA0ACD}" srcOrd="0" destOrd="0" presId="urn:microsoft.com/office/officeart/2008/layout/VerticalCurvedList"/>
    <dgm:cxn modelId="{1AAF3E67-2B48-463C-B916-8C830D58CA31}" type="presOf" srcId="{4FE2856E-BA0B-45BE-B363-02FA1974C2D6}" destId="{71F98488-6092-4326-8F1E-F66B2242FE42}" srcOrd="0" destOrd="0" presId="urn:microsoft.com/office/officeart/2008/layout/VerticalCurvedList"/>
    <dgm:cxn modelId="{7C910257-D4B6-442C-A3F2-755BD3A462DA}" type="presOf" srcId="{FDB2349F-F09A-4F5A-AE70-175799BD23B5}" destId="{2C358C2C-5E57-4484-A62B-F4276E5357C9}" srcOrd="0" destOrd="0" presId="urn:microsoft.com/office/officeart/2008/layout/VerticalCurvedList"/>
    <dgm:cxn modelId="{14D05C77-58D2-4E9E-85AD-FDF6D82A7FEB}" srcId="{4FE2856E-BA0B-45BE-B363-02FA1974C2D6}" destId="{58B5356C-5083-4175-A550-F3A35DD38EDA}" srcOrd="0" destOrd="0" parTransId="{FE53005B-2835-4682-8E4D-35AB35EAA981}" sibTransId="{FDB2349F-F09A-4F5A-AE70-175799BD23B5}"/>
    <dgm:cxn modelId="{489F717E-E5EC-4E6C-AD8A-76904CCCFB7A}" type="presOf" srcId="{630B8E4D-1E1E-4CA9-8219-DAF1AA4020B9}" destId="{6BB5E198-4446-4CA5-AC47-A72307238D1B}" srcOrd="0" destOrd="0" presId="urn:microsoft.com/office/officeart/2008/layout/VerticalCurvedList"/>
    <dgm:cxn modelId="{BF582584-D49D-4DA1-840B-45D76970715B}" type="presOf" srcId="{B7BC6D79-8310-4DEC-9CB9-1BF2D620EB62}" destId="{7256CCA7-AD42-4C58-8A98-BC5858CAC7AA}" srcOrd="0" destOrd="0" presId="urn:microsoft.com/office/officeart/2008/layout/VerticalCurvedList"/>
    <dgm:cxn modelId="{5BF73EAF-CC0D-4F01-8C29-6B02A0B7EF23}" srcId="{4FE2856E-BA0B-45BE-B363-02FA1974C2D6}" destId="{630B8E4D-1E1E-4CA9-8219-DAF1AA4020B9}" srcOrd="1" destOrd="0" parTransId="{E208AD26-2347-4297-A676-85F9106C9170}" sibTransId="{DBC9C655-42AB-4A46-B0DA-3E4C85F2F178}"/>
    <dgm:cxn modelId="{8E469A88-D81C-4995-9285-52172F21DF1C}" type="presParOf" srcId="{71F98488-6092-4326-8F1E-F66B2242FE42}" destId="{4F6DAA9C-8107-4A4C-B74E-BAF6155CC1CC}" srcOrd="0" destOrd="0" presId="urn:microsoft.com/office/officeart/2008/layout/VerticalCurvedList"/>
    <dgm:cxn modelId="{FD24FB0E-0807-4708-A474-FC8483A8B790}" type="presParOf" srcId="{4F6DAA9C-8107-4A4C-B74E-BAF6155CC1CC}" destId="{18B7BDAF-AFAE-4C05-B247-E98070107F22}" srcOrd="0" destOrd="0" presId="urn:microsoft.com/office/officeart/2008/layout/VerticalCurvedList"/>
    <dgm:cxn modelId="{C1DA0F3F-39F8-4742-84A1-708EA2C278AE}" type="presParOf" srcId="{18B7BDAF-AFAE-4C05-B247-E98070107F22}" destId="{028A6ADE-889B-4B3B-BCA0-3AD82D5829D7}" srcOrd="0" destOrd="0" presId="urn:microsoft.com/office/officeart/2008/layout/VerticalCurvedList"/>
    <dgm:cxn modelId="{CAFABC14-160A-48E8-A3F2-AFD0C444EB8E}" type="presParOf" srcId="{18B7BDAF-AFAE-4C05-B247-E98070107F22}" destId="{2C358C2C-5E57-4484-A62B-F4276E5357C9}" srcOrd="1" destOrd="0" presId="urn:microsoft.com/office/officeart/2008/layout/VerticalCurvedList"/>
    <dgm:cxn modelId="{C07B2CE2-08A2-4B46-AA5D-23E140E40AAD}" type="presParOf" srcId="{18B7BDAF-AFAE-4C05-B247-E98070107F22}" destId="{B7532EFB-EAB0-422E-96A2-DB6601198C92}" srcOrd="2" destOrd="0" presId="urn:microsoft.com/office/officeart/2008/layout/VerticalCurvedList"/>
    <dgm:cxn modelId="{8B4B07E1-CCEA-40B7-8477-F9781AE9D3F3}" type="presParOf" srcId="{18B7BDAF-AFAE-4C05-B247-E98070107F22}" destId="{A5F1575F-AA68-4DF6-98DD-DE02D0CA78F6}" srcOrd="3" destOrd="0" presId="urn:microsoft.com/office/officeart/2008/layout/VerticalCurvedList"/>
    <dgm:cxn modelId="{8AF436F0-96CB-4B59-815F-610FB173DCE2}" type="presParOf" srcId="{4F6DAA9C-8107-4A4C-B74E-BAF6155CC1CC}" destId="{8E97B19A-A9B2-48C5-83FE-47CEECCA0ACD}" srcOrd="1" destOrd="0" presId="urn:microsoft.com/office/officeart/2008/layout/VerticalCurvedList"/>
    <dgm:cxn modelId="{7C6D789C-264B-45AC-83E9-F56D2E0434AB}" type="presParOf" srcId="{4F6DAA9C-8107-4A4C-B74E-BAF6155CC1CC}" destId="{257EAE15-B8F7-47D1-A42D-5B5B7AFCB4F6}" srcOrd="2" destOrd="0" presId="urn:microsoft.com/office/officeart/2008/layout/VerticalCurvedList"/>
    <dgm:cxn modelId="{EA98993E-83AC-45CD-9CB3-114EFA94D2B2}" type="presParOf" srcId="{257EAE15-B8F7-47D1-A42D-5B5B7AFCB4F6}" destId="{1CB3A99E-4BF3-4D49-A663-0D755076005E}" srcOrd="0" destOrd="0" presId="urn:microsoft.com/office/officeart/2008/layout/VerticalCurvedList"/>
    <dgm:cxn modelId="{B6D02E24-245B-42D3-8F35-C67A485BEE49}" type="presParOf" srcId="{4F6DAA9C-8107-4A4C-B74E-BAF6155CC1CC}" destId="{6BB5E198-4446-4CA5-AC47-A72307238D1B}" srcOrd="3" destOrd="0" presId="urn:microsoft.com/office/officeart/2008/layout/VerticalCurvedList"/>
    <dgm:cxn modelId="{33D1C7DB-15D0-4807-808C-AD2649521A7D}" type="presParOf" srcId="{4F6DAA9C-8107-4A4C-B74E-BAF6155CC1CC}" destId="{7BB3B989-0F55-469A-B28C-1E8AC8380C30}" srcOrd="4" destOrd="0" presId="urn:microsoft.com/office/officeart/2008/layout/VerticalCurvedList"/>
    <dgm:cxn modelId="{D91F5840-EAEC-44DD-9534-4971E34E6ED0}" type="presParOf" srcId="{7BB3B989-0F55-469A-B28C-1E8AC8380C30}" destId="{34ECC091-940B-4F8F-AB5B-AED0E7DFD53F}" srcOrd="0" destOrd="0" presId="urn:microsoft.com/office/officeart/2008/layout/VerticalCurvedList"/>
    <dgm:cxn modelId="{0E951F45-635A-44B1-BD92-D53E338051A6}" type="presParOf" srcId="{4F6DAA9C-8107-4A4C-B74E-BAF6155CC1CC}" destId="{7256CCA7-AD42-4C58-8A98-BC5858CAC7AA}" srcOrd="5" destOrd="0" presId="urn:microsoft.com/office/officeart/2008/layout/VerticalCurvedList"/>
    <dgm:cxn modelId="{657212D9-B466-43F0-ACC5-F8C071776CB7}" type="presParOf" srcId="{4F6DAA9C-8107-4A4C-B74E-BAF6155CC1CC}" destId="{400AC13F-1CD3-4483-8426-EBF8FB0617CF}" srcOrd="6" destOrd="0" presId="urn:microsoft.com/office/officeart/2008/layout/VerticalCurvedList"/>
    <dgm:cxn modelId="{D89838C7-BA68-400D-AB6C-60D9A6C0159A}" type="presParOf" srcId="{400AC13F-1CD3-4483-8426-EBF8FB0617CF}" destId="{4498F089-A1FD-4487-AB9C-02BE49A3C5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3E4E82-1A37-4717-BB0A-B8DF9E0334D7}"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US"/>
        </a:p>
      </dgm:t>
    </dgm:pt>
    <dgm:pt modelId="{D21EFB61-F0B7-486F-B2F7-47B53691BC4B}">
      <dgm:prSet phldrT="[Text]" custT="1"/>
      <dgm:spPr/>
      <dgm:t>
        <a:bodyPr/>
        <a:lstStyle/>
        <a:p>
          <a:r>
            <a:rPr lang="en-US" sz="1800" dirty="0" err="1"/>
            <a:t>Rumah</a:t>
          </a:r>
          <a:r>
            <a:rPr lang="en-US" sz="1800" dirty="0"/>
            <a:t> </a:t>
          </a:r>
          <a:r>
            <a:rPr lang="en-US" sz="1800" dirty="0" err="1"/>
            <a:t>Tangga</a:t>
          </a:r>
          <a:br>
            <a:rPr lang="en-US" sz="1800" dirty="0"/>
          </a:br>
          <a:r>
            <a:rPr lang="en-US" sz="1800" dirty="0"/>
            <a:t>69.178 </a:t>
          </a:r>
        </a:p>
      </dgm:t>
    </dgm:pt>
    <dgm:pt modelId="{25581ECA-2AFB-44B6-970E-1994F57242B1}" type="parTrans" cxnId="{CAAE65A3-8C26-4040-925B-B9FC18AB81B7}">
      <dgm:prSet/>
      <dgm:spPr/>
      <dgm:t>
        <a:bodyPr/>
        <a:lstStyle/>
        <a:p>
          <a:endParaRPr lang="en-US"/>
        </a:p>
      </dgm:t>
    </dgm:pt>
    <dgm:pt modelId="{C7039C4D-FD50-4240-AC24-B12BECAD5AAE}" type="sibTrans" cxnId="{CAAE65A3-8C26-4040-925B-B9FC18AB81B7}">
      <dgm:prSet/>
      <dgm:spPr/>
      <dgm:t>
        <a:bodyPr/>
        <a:lstStyle/>
        <a:p>
          <a:endParaRPr lang="en-US"/>
        </a:p>
      </dgm:t>
    </dgm:pt>
    <dgm:pt modelId="{54180D69-3437-42E3-9460-436EC1EBE682}">
      <dgm:prSet phldrT="[Text]" custT="1"/>
      <dgm:spPr/>
      <dgm:t>
        <a:bodyPr/>
        <a:lstStyle/>
        <a:p>
          <a:r>
            <a:rPr lang="en-US" sz="1800" dirty="0" err="1"/>
            <a:t>Keluarga</a:t>
          </a:r>
          <a:r>
            <a:rPr lang="en-US" sz="1600" dirty="0"/>
            <a:t> </a:t>
          </a:r>
          <a:r>
            <a:rPr lang="en-US" sz="1800" dirty="0"/>
            <a:t>70.912 KK</a:t>
          </a:r>
        </a:p>
      </dgm:t>
    </dgm:pt>
    <dgm:pt modelId="{41545F8E-A4D0-4BD5-8A90-1BF9287DF3DA}" type="parTrans" cxnId="{34F74849-8E86-4BCF-93BD-5CF0B5BB5A9B}">
      <dgm:prSet/>
      <dgm:spPr/>
      <dgm:t>
        <a:bodyPr/>
        <a:lstStyle/>
        <a:p>
          <a:endParaRPr lang="en-US"/>
        </a:p>
      </dgm:t>
    </dgm:pt>
    <dgm:pt modelId="{7856F7A1-3BF0-461F-8426-2E5B9B9F6F4D}" type="sibTrans" cxnId="{34F74849-8E86-4BCF-93BD-5CF0B5BB5A9B}">
      <dgm:prSet/>
      <dgm:spPr/>
      <dgm:t>
        <a:bodyPr/>
        <a:lstStyle/>
        <a:p>
          <a:endParaRPr lang="en-US"/>
        </a:p>
      </dgm:t>
    </dgm:pt>
    <dgm:pt modelId="{DCE9C15F-FE56-4A4A-9872-A14395A87F44}">
      <dgm:prSet phldrT="[Text]" custT="1"/>
      <dgm:spPr/>
      <dgm:t>
        <a:bodyPr/>
        <a:lstStyle/>
        <a:p>
          <a:r>
            <a:rPr lang="en-US" sz="1800" dirty="0" err="1"/>
            <a:t>Individu</a:t>
          </a:r>
          <a:r>
            <a:rPr lang="en-US" sz="1600" dirty="0"/>
            <a:t> </a:t>
          </a:r>
          <a:r>
            <a:rPr lang="en-US" sz="1800" dirty="0"/>
            <a:t>250.799 </a:t>
          </a:r>
          <a:r>
            <a:rPr lang="en-US" sz="1800" dirty="0" err="1"/>
            <a:t>jiwa</a:t>
          </a:r>
          <a:endParaRPr lang="en-US" sz="1800" dirty="0"/>
        </a:p>
      </dgm:t>
    </dgm:pt>
    <dgm:pt modelId="{40BFFBB9-9EB8-4DC0-9CBB-BD96EF3471EE}" type="parTrans" cxnId="{50889678-D5E8-4069-AD2C-91DF38A275DE}">
      <dgm:prSet/>
      <dgm:spPr/>
      <dgm:t>
        <a:bodyPr/>
        <a:lstStyle/>
        <a:p>
          <a:endParaRPr lang="en-US"/>
        </a:p>
      </dgm:t>
    </dgm:pt>
    <dgm:pt modelId="{8143C87C-6A46-43CC-A0C2-592CCCC11F81}" type="sibTrans" cxnId="{50889678-D5E8-4069-AD2C-91DF38A275DE}">
      <dgm:prSet/>
      <dgm:spPr/>
      <dgm:t>
        <a:bodyPr/>
        <a:lstStyle/>
        <a:p>
          <a:endParaRPr lang="en-US"/>
        </a:p>
      </dgm:t>
    </dgm:pt>
    <dgm:pt modelId="{6F0F7D3F-E18D-4675-87EE-CB1843D3E4A9}" type="pres">
      <dgm:prSet presAssocID="{B63E4E82-1A37-4717-BB0A-B8DF9E0334D7}" presName="Name0" presStyleCnt="0">
        <dgm:presLayoutVars>
          <dgm:chMax val="7"/>
          <dgm:resizeHandles val="exact"/>
        </dgm:presLayoutVars>
      </dgm:prSet>
      <dgm:spPr/>
    </dgm:pt>
    <dgm:pt modelId="{C689C7DC-85FE-4B08-98F0-E51CDAEA88A7}" type="pres">
      <dgm:prSet presAssocID="{B63E4E82-1A37-4717-BB0A-B8DF9E0334D7}" presName="comp1" presStyleCnt="0"/>
      <dgm:spPr/>
    </dgm:pt>
    <dgm:pt modelId="{A0E1ACA0-F1BC-4D8D-BA1A-78C999DD30B8}" type="pres">
      <dgm:prSet presAssocID="{B63E4E82-1A37-4717-BB0A-B8DF9E0334D7}" presName="circle1" presStyleLbl="node1" presStyleIdx="0" presStyleCnt="3" custScaleX="107079"/>
      <dgm:spPr/>
    </dgm:pt>
    <dgm:pt modelId="{E0D7DECA-0E78-45C6-B85D-E0B5BA797351}" type="pres">
      <dgm:prSet presAssocID="{B63E4E82-1A37-4717-BB0A-B8DF9E0334D7}" presName="c1text" presStyleLbl="node1" presStyleIdx="0" presStyleCnt="3">
        <dgm:presLayoutVars>
          <dgm:bulletEnabled val="1"/>
        </dgm:presLayoutVars>
      </dgm:prSet>
      <dgm:spPr/>
    </dgm:pt>
    <dgm:pt modelId="{582EE1AD-ACF4-4130-8078-EE793F9351AC}" type="pres">
      <dgm:prSet presAssocID="{B63E4E82-1A37-4717-BB0A-B8DF9E0334D7}" presName="comp2" presStyleCnt="0"/>
      <dgm:spPr/>
    </dgm:pt>
    <dgm:pt modelId="{17D67E07-472C-4FB8-8CEC-4558CB1B8B21}" type="pres">
      <dgm:prSet presAssocID="{B63E4E82-1A37-4717-BB0A-B8DF9E0334D7}" presName="circle2" presStyleLbl="node1" presStyleIdx="1" presStyleCnt="3" custScaleX="107352" custScaleY="102862"/>
      <dgm:spPr/>
    </dgm:pt>
    <dgm:pt modelId="{0B62E36F-716E-4F4A-B769-1909B9F737A2}" type="pres">
      <dgm:prSet presAssocID="{B63E4E82-1A37-4717-BB0A-B8DF9E0334D7}" presName="c2text" presStyleLbl="node1" presStyleIdx="1" presStyleCnt="3">
        <dgm:presLayoutVars>
          <dgm:bulletEnabled val="1"/>
        </dgm:presLayoutVars>
      </dgm:prSet>
      <dgm:spPr/>
    </dgm:pt>
    <dgm:pt modelId="{66BC6132-3376-4FBD-9E78-746D2956895B}" type="pres">
      <dgm:prSet presAssocID="{B63E4E82-1A37-4717-BB0A-B8DF9E0334D7}" presName="comp3" presStyleCnt="0"/>
      <dgm:spPr/>
    </dgm:pt>
    <dgm:pt modelId="{5EAF89CC-8699-4EDB-BAAA-8C4636420F12}" type="pres">
      <dgm:prSet presAssocID="{B63E4E82-1A37-4717-BB0A-B8DF9E0334D7}" presName="circle3" presStyleLbl="node1" presStyleIdx="2" presStyleCnt="3"/>
      <dgm:spPr/>
    </dgm:pt>
    <dgm:pt modelId="{D72FC6A3-ED9F-4500-95AC-0E388A76E22F}" type="pres">
      <dgm:prSet presAssocID="{B63E4E82-1A37-4717-BB0A-B8DF9E0334D7}" presName="c3text" presStyleLbl="node1" presStyleIdx="2" presStyleCnt="3">
        <dgm:presLayoutVars>
          <dgm:bulletEnabled val="1"/>
        </dgm:presLayoutVars>
      </dgm:prSet>
      <dgm:spPr/>
    </dgm:pt>
  </dgm:ptLst>
  <dgm:cxnLst>
    <dgm:cxn modelId="{562D523B-59E3-4210-A14A-479B8654C3DB}" type="presOf" srcId="{D21EFB61-F0B7-486F-B2F7-47B53691BC4B}" destId="{E0D7DECA-0E78-45C6-B85D-E0B5BA797351}" srcOrd="1" destOrd="0" presId="urn:microsoft.com/office/officeart/2005/8/layout/venn2"/>
    <dgm:cxn modelId="{3456C440-DDEA-4789-9705-60DE9F0E69C1}" type="presOf" srcId="{D21EFB61-F0B7-486F-B2F7-47B53691BC4B}" destId="{A0E1ACA0-F1BC-4D8D-BA1A-78C999DD30B8}" srcOrd="0" destOrd="0" presId="urn:microsoft.com/office/officeart/2005/8/layout/venn2"/>
    <dgm:cxn modelId="{34F74849-8E86-4BCF-93BD-5CF0B5BB5A9B}" srcId="{B63E4E82-1A37-4717-BB0A-B8DF9E0334D7}" destId="{54180D69-3437-42E3-9460-436EC1EBE682}" srcOrd="1" destOrd="0" parTransId="{41545F8E-A4D0-4BD5-8A90-1BF9287DF3DA}" sibTransId="{7856F7A1-3BF0-461F-8426-2E5B9B9F6F4D}"/>
    <dgm:cxn modelId="{50889678-D5E8-4069-AD2C-91DF38A275DE}" srcId="{B63E4E82-1A37-4717-BB0A-B8DF9E0334D7}" destId="{DCE9C15F-FE56-4A4A-9872-A14395A87F44}" srcOrd="2" destOrd="0" parTransId="{40BFFBB9-9EB8-4DC0-9CBB-BD96EF3471EE}" sibTransId="{8143C87C-6A46-43CC-A0C2-592CCCC11F81}"/>
    <dgm:cxn modelId="{367B958E-2F00-44F2-BC86-A08DC480F889}" type="presOf" srcId="{54180D69-3437-42E3-9460-436EC1EBE682}" destId="{0B62E36F-716E-4F4A-B769-1909B9F737A2}" srcOrd="1" destOrd="0" presId="urn:microsoft.com/office/officeart/2005/8/layout/venn2"/>
    <dgm:cxn modelId="{2F308495-3DA3-4DB1-8C83-E4E2E1A9D67E}" type="presOf" srcId="{DCE9C15F-FE56-4A4A-9872-A14395A87F44}" destId="{5EAF89CC-8699-4EDB-BAAA-8C4636420F12}" srcOrd="0" destOrd="0" presId="urn:microsoft.com/office/officeart/2005/8/layout/venn2"/>
    <dgm:cxn modelId="{CAAE65A3-8C26-4040-925B-B9FC18AB81B7}" srcId="{B63E4E82-1A37-4717-BB0A-B8DF9E0334D7}" destId="{D21EFB61-F0B7-486F-B2F7-47B53691BC4B}" srcOrd="0" destOrd="0" parTransId="{25581ECA-2AFB-44B6-970E-1994F57242B1}" sibTransId="{C7039C4D-FD50-4240-AC24-B12BECAD5AAE}"/>
    <dgm:cxn modelId="{968696AB-F7CE-4DDC-80AA-5D90FC0C2857}" type="presOf" srcId="{54180D69-3437-42E3-9460-436EC1EBE682}" destId="{17D67E07-472C-4FB8-8CEC-4558CB1B8B21}" srcOrd="0" destOrd="0" presId="urn:microsoft.com/office/officeart/2005/8/layout/venn2"/>
    <dgm:cxn modelId="{EAD6CEDC-ED5D-44AD-A511-2AD5157CA355}" type="presOf" srcId="{B63E4E82-1A37-4717-BB0A-B8DF9E0334D7}" destId="{6F0F7D3F-E18D-4675-87EE-CB1843D3E4A9}" srcOrd="0" destOrd="0" presId="urn:microsoft.com/office/officeart/2005/8/layout/venn2"/>
    <dgm:cxn modelId="{E17109E6-8D08-4EA3-9862-89926DEECFE8}" type="presOf" srcId="{DCE9C15F-FE56-4A4A-9872-A14395A87F44}" destId="{D72FC6A3-ED9F-4500-95AC-0E388A76E22F}" srcOrd="1" destOrd="0" presId="urn:microsoft.com/office/officeart/2005/8/layout/venn2"/>
    <dgm:cxn modelId="{01996411-E531-4C48-89C5-5D88DCC5A669}" type="presParOf" srcId="{6F0F7D3F-E18D-4675-87EE-CB1843D3E4A9}" destId="{C689C7DC-85FE-4B08-98F0-E51CDAEA88A7}" srcOrd="0" destOrd="0" presId="urn:microsoft.com/office/officeart/2005/8/layout/venn2"/>
    <dgm:cxn modelId="{40FA324A-C712-4E64-8E00-28FC2C411881}" type="presParOf" srcId="{C689C7DC-85FE-4B08-98F0-E51CDAEA88A7}" destId="{A0E1ACA0-F1BC-4D8D-BA1A-78C999DD30B8}" srcOrd="0" destOrd="0" presId="urn:microsoft.com/office/officeart/2005/8/layout/venn2"/>
    <dgm:cxn modelId="{4B95F069-88AB-4CF8-A0A8-B8526B715426}" type="presParOf" srcId="{C689C7DC-85FE-4B08-98F0-E51CDAEA88A7}" destId="{E0D7DECA-0E78-45C6-B85D-E0B5BA797351}" srcOrd="1" destOrd="0" presId="urn:microsoft.com/office/officeart/2005/8/layout/venn2"/>
    <dgm:cxn modelId="{FA2B64F5-671A-459B-ACCD-A79DBC4C4506}" type="presParOf" srcId="{6F0F7D3F-E18D-4675-87EE-CB1843D3E4A9}" destId="{582EE1AD-ACF4-4130-8078-EE793F9351AC}" srcOrd="1" destOrd="0" presId="urn:microsoft.com/office/officeart/2005/8/layout/venn2"/>
    <dgm:cxn modelId="{BE1FAFB5-B8CE-428C-939E-F45F74B31ABA}" type="presParOf" srcId="{582EE1AD-ACF4-4130-8078-EE793F9351AC}" destId="{17D67E07-472C-4FB8-8CEC-4558CB1B8B21}" srcOrd="0" destOrd="0" presId="urn:microsoft.com/office/officeart/2005/8/layout/venn2"/>
    <dgm:cxn modelId="{EBB66086-F40A-476F-8BF6-D0DCBEBB2E43}" type="presParOf" srcId="{582EE1AD-ACF4-4130-8078-EE793F9351AC}" destId="{0B62E36F-716E-4F4A-B769-1909B9F737A2}" srcOrd="1" destOrd="0" presId="urn:microsoft.com/office/officeart/2005/8/layout/venn2"/>
    <dgm:cxn modelId="{E928E18D-2A37-45D0-8959-4FDFFB12B612}" type="presParOf" srcId="{6F0F7D3F-E18D-4675-87EE-CB1843D3E4A9}" destId="{66BC6132-3376-4FBD-9E78-746D2956895B}" srcOrd="2" destOrd="0" presId="urn:microsoft.com/office/officeart/2005/8/layout/venn2"/>
    <dgm:cxn modelId="{105DA24E-E419-422D-8BC1-1D99C567CEB3}" type="presParOf" srcId="{66BC6132-3376-4FBD-9E78-746D2956895B}" destId="{5EAF89CC-8699-4EDB-BAAA-8C4636420F12}" srcOrd="0" destOrd="0" presId="urn:microsoft.com/office/officeart/2005/8/layout/venn2"/>
    <dgm:cxn modelId="{D412F346-9CCC-4A18-90A2-CF9B3AAFEBC6}" type="presParOf" srcId="{66BC6132-3376-4FBD-9E78-746D2956895B}" destId="{D72FC6A3-ED9F-4500-95AC-0E388A76E22F}" srcOrd="1" destOrd="0" presId="urn:microsoft.com/office/officeart/2005/8/layout/ven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42F98A-917B-4405-89DD-3650700B4F97}"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ID"/>
        </a:p>
      </dgm:t>
    </dgm:pt>
    <dgm:pt modelId="{3F50898F-3A87-41B7-A1D3-FF88ED198F1F}">
      <dgm:prSet phldrT="[Text]" custT="1"/>
      <dgm:spPr>
        <a:solidFill>
          <a:srgbClr val="7030A0"/>
        </a:solidFill>
      </dgm:spPr>
      <dgm:t>
        <a:bodyPr/>
        <a:lstStyle/>
        <a:p>
          <a:pPr algn="l"/>
          <a:r>
            <a:rPr lang="en-US" sz="2000" dirty="0"/>
            <a:t>1</a:t>
          </a:r>
          <a:br>
            <a:rPr lang="en-US" sz="1200" dirty="0"/>
          </a:br>
          <a:r>
            <a:rPr lang="en-US" sz="2000" b="1" dirty="0"/>
            <a:t>PENDATAAN oleh Operator </a:t>
          </a:r>
          <a:r>
            <a:rPr lang="en-US" sz="2000" b="1" dirty="0" err="1"/>
            <a:t>Kelurahan</a:t>
          </a:r>
          <a:r>
            <a:rPr lang="en-US" sz="2000" b="1" dirty="0"/>
            <a:t> </a:t>
          </a:r>
          <a:r>
            <a:rPr lang="en-US" sz="2000" b="1" dirty="0" err="1"/>
            <a:t>melalui</a:t>
          </a:r>
          <a:r>
            <a:rPr lang="en-US" sz="2000" b="1" dirty="0"/>
            <a:t> </a:t>
          </a:r>
          <a:r>
            <a:rPr lang="en-US" sz="2000" b="1" dirty="0" err="1"/>
            <a:t>Aplikasi</a:t>
          </a:r>
          <a:r>
            <a:rPr lang="en-US" sz="2000" b="1" dirty="0"/>
            <a:t> SIKS NG </a:t>
          </a:r>
          <a:r>
            <a:rPr lang="en-US" sz="2000" b="1" dirty="0" err="1"/>
            <a:t>Ofline</a:t>
          </a:r>
          <a:endParaRPr lang="en-ID" sz="2000" b="1" dirty="0"/>
        </a:p>
      </dgm:t>
    </dgm:pt>
    <dgm:pt modelId="{0CDB20EA-47A1-48BC-863D-C809F93BDC69}" type="parTrans" cxnId="{811297D6-A327-4E57-9072-AA12A7F82E48}">
      <dgm:prSet/>
      <dgm:spPr/>
      <dgm:t>
        <a:bodyPr/>
        <a:lstStyle/>
        <a:p>
          <a:endParaRPr lang="en-ID"/>
        </a:p>
      </dgm:t>
    </dgm:pt>
    <dgm:pt modelId="{8CB32795-5977-452D-8B9F-C65B9CC7BC69}" type="sibTrans" cxnId="{811297D6-A327-4E57-9072-AA12A7F82E48}">
      <dgm:prSet/>
      <dgm:spPr/>
      <dgm:t>
        <a:bodyPr/>
        <a:lstStyle/>
        <a:p>
          <a:endParaRPr lang="en-ID"/>
        </a:p>
      </dgm:t>
    </dgm:pt>
    <dgm:pt modelId="{2CE4B23D-DC98-4F3F-8F31-64365908DFFB}">
      <dgm:prSet phldrT="[Text]" custT="1"/>
      <dgm:spPr>
        <a:solidFill>
          <a:srgbClr val="7030A0"/>
        </a:solidFill>
      </dgm:spPr>
      <dgm:t>
        <a:bodyPr/>
        <a:lstStyle/>
        <a:p>
          <a:pPr algn="l"/>
          <a:r>
            <a:rPr lang="en-US" sz="2000" b="1" dirty="0"/>
            <a:t>2</a:t>
          </a:r>
          <a:br>
            <a:rPr lang="en-US" sz="1200" b="1" dirty="0"/>
          </a:br>
          <a:r>
            <a:rPr lang="en-US" sz="2000" b="1" dirty="0" err="1"/>
            <a:t>Aplikasi</a:t>
          </a:r>
          <a:r>
            <a:rPr lang="en-US" sz="2000" b="1" dirty="0"/>
            <a:t> </a:t>
          </a:r>
          <a:r>
            <a:rPr lang="en-US" sz="2000" b="1" dirty="0" err="1"/>
            <a:t>Ofline</a:t>
          </a:r>
          <a:r>
            <a:rPr lang="en-US" sz="2000" b="1" dirty="0"/>
            <a:t> di </a:t>
          </a:r>
          <a:r>
            <a:rPr lang="en-US" sz="2000" b="1" dirty="0" err="1"/>
            <a:t>Eksport</a:t>
          </a:r>
          <a:r>
            <a:rPr lang="en-US" sz="2000" b="1" dirty="0"/>
            <a:t> </a:t>
          </a:r>
          <a:r>
            <a:rPr lang="en-US" sz="2000" b="1" dirty="0" err="1"/>
            <a:t>menjadi</a:t>
          </a:r>
          <a:r>
            <a:rPr lang="en-US" sz="2000" b="1" dirty="0"/>
            <a:t> Data Import Oleh </a:t>
          </a:r>
          <a:r>
            <a:rPr lang="en-US" sz="2000" b="1" dirty="0" err="1"/>
            <a:t>Dinsos</a:t>
          </a:r>
          <a:endParaRPr lang="en-ID" sz="2000" dirty="0"/>
        </a:p>
      </dgm:t>
    </dgm:pt>
    <dgm:pt modelId="{F44F37C4-E62D-457C-ACFE-4F1F4AE81FC3}" type="parTrans" cxnId="{F3AF6FAA-C096-4506-B895-76DB73BF73CC}">
      <dgm:prSet/>
      <dgm:spPr/>
      <dgm:t>
        <a:bodyPr/>
        <a:lstStyle/>
        <a:p>
          <a:endParaRPr lang="en-ID"/>
        </a:p>
      </dgm:t>
    </dgm:pt>
    <dgm:pt modelId="{1E51E0A4-9CA2-43DB-BCDB-C5974EC1CEAA}" type="sibTrans" cxnId="{F3AF6FAA-C096-4506-B895-76DB73BF73CC}">
      <dgm:prSet/>
      <dgm:spPr/>
      <dgm:t>
        <a:bodyPr/>
        <a:lstStyle/>
        <a:p>
          <a:endParaRPr lang="en-ID"/>
        </a:p>
      </dgm:t>
    </dgm:pt>
    <dgm:pt modelId="{4CC546E7-767C-44DD-89C9-FEA7419C94C1}">
      <dgm:prSet phldrT="[Text]" custT="1"/>
      <dgm:spPr>
        <a:solidFill>
          <a:srgbClr val="7030A0"/>
        </a:solidFill>
      </dgm:spPr>
      <dgm:t>
        <a:bodyPr/>
        <a:lstStyle/>
        <a:p>
          <a:pPr algn="l"/>
          <a:r>
            <a:rPr lang="en-US" sz="2000" b="1" dirty="0"/>
            <a:t>3</a:t>
          </a:r>
          <a:br>
            <a:rPr lang="en-US" sz="1200" b="1" dirty="0"/>
          </a:br>
          <a:r>
            <a:rPr lang="en-US" sz="2000" b="1" dirty="0" err="1"/>
            <a:t>Dinsos</a:t>
          </a:r>
          <a:r>
            <a:rPr lang="en-US" sz="2000" b="1" dirty="0"/>
            <a:t> </a:t>
          </a:r>
          <a:r>
            <a:rPr lang="en-US" sz="2000" b="1" dirty="0" err="1"/>
            <a:t>Melakukan</a:t>
          </a:r>
          <a:r>
            <a:rPr lang="en-US" sz="2000" b="1" dirty="0"/>
            <a:t> Import Data </a:t>
          </a:r>
          <a:r>
            <a:rPr lang="en-US" sz="2000" b="1" dirty="0" err="1"/>
            <a:t>untuk</a:t>
          </a:r>
          <a:r>
            <a:rPr lang="en-US" sz="2000" b="1" dirty="0"/>
            <a:t> </a:t>
          </a:r>
          <a:r>
            <a:rPr lang="en-US" sz="2000" b="1" dirty="0" err="1"/>
            <a:t>diajukan</a:t>
          </a:r>
          <a:r>
            <a:rPr lang="en-US" sz="2000" b="1" dirty="0"/>
            <a:t> </a:t>
          </a:r>
          <a:r>
            <a:rPr lang="en-US" sz="2000" b="1" dirty="0" err="1"/>
            <a:t>Ke</a:t>
          </a:r>
          <a:r>
            <a:rPr lang="en-US" sz="2000" b="1" dirty="0"/>
            <a:t> </a:t>
          </a:r>
          <a:r>
            <a:rPr lang="en-US" sz="2000" b="1" dirty="0" err="1"/>
            <a:t>Kemnsos</a:t>
          </a:r>
          <a:endParaRPr lang="en-ID" sz="2000" b="1" dirty="0"/>
        </a:p>
      </dgm:t>
    </dgm:pt>
    <dgm:pt modelId="{064009F8-CCFC-447E-9F86-481F0B62066A}" type="parTrans" cxnId="{03EAC437-4C65-461A-9B73-5BAFF3FD435A}">
      <dgm:prSet/>
      <dgm:spPr/>
      <dgm:t>
        <a:bodyPr/>
        <a:lstStyle/>
        <a:p>
          <a:endParaRPr lang="en-ID"/>
        </a:p>
      </dgm:t>
    </dgm:pt>
    <dgm:pt modelId="{3869551C-8E04-42D2-A837-FEFA6B7DD278}" type="sibTrans" cxnId="{03EAC437-4C65-461A-9B73-5BAFF3FD435A}">
      <dgm:prSet/>
      <dgm:spPr/>
      <dgm:t>
        <a:bodyPr/>
        <a:lstStyle/>
        <a:p>
          <a:endParaRPr lang="en-ID"/>
        </a:p>
      </dgm:t>
    </dgm:pt>
    <dgm:pt modelId="{356DD74B-214B-474F-9209-718002D95CD7}">
      <dgm:prSet phldrT="[Text]" custT="1"/>
      <dgm:spPr/>
      <dgm:t>
        <a:bodyPr/>
        <a:lstStyle/>
        <a:p>
          <a:r>
            <a:rPr lang="en-US" sz="2000"/>
            <a:t>6</a:t>
          </a:r>
          <a:br>
            <a:rPr lang="en-US" sz="1500"/>
          </a:br>
          <a:r>
            <a:rPr lang="en-US" sz="2000" b="1"/>
            <a:t>Penerbitan SK DTKS oleh Kemensos         </a:t>
          </a:r>
          <a:r>
            <a:rPr lang="en-US" sz="1400" b="1"/>
            <a:t>(Jan, Apr, Jul, Oct)</a:t>
          </a:r>
          <a:endParaRPr lang="en-ID" sz="1400"/>
        </a:p>
      </dgm:t>
    </dgm:pt>
    <dgm:pt modelId="{F394D6D9-FD96-44FA-9760-712F6510F2AE}" type="parTrans" cxnId="{3926136B-6E39-4F55-A661-90736B8EA7BC}">
      <dgm:prSet/>
      <dgm:spPr/>
      <dgm:t>
        <a:bodyPr/>
        <a:lstStyle/>
        <a:p>
          <a:endParaRPr lang="en-ID"/>
        </a:p>
      </dgm:t>
    </dgm:pt>
    <dgm:pt modelId="{82746416-F047-4C2B-80B0-49BF19073C43}" type="sibTrans" cxnId="{3926136B-6E39-4F55-A661-90736B8EA7BC}">
      <dgm:prSet/>
      <dgm:spPr/>
      <dgm:t>
        <a:bodyPr/>
        <a:lstStyle/>
        <a:p>
          <a:endParaRPr lang="en-ID"/>
        </a:p>
      </dgm:t>
    </dgm:pt>
    <dgm:pt modelId="{F3E7B20F-8430-435A-82D6-1E0528FCCEDA}">
      <dgm:prSet phldrT="[Text]" custT="1"/>
      <dgm:spPr>
        <a:solidFill>
          <a:schemeClr val="accent4">
            <a:lumMod val="75000"/>
          </a:schemeClr>
        </a:solidFill>
      </dgm:spPr>
      <dgm:t>
        <a:bodyPr/>
        <a:lstStyle/>
        <a:p>
          <a:r>
            <a:rPr lang="en-US" sz="2000" b="1"/>
            <a:t>4</a:t>
          </a:r>
          <a:br>
            <a:rPr lang="en-US" sz="1200" b="1"/>
          </a:br>
          <a:r>
            <a:rPr lang="en-US" sz="2000" b="1"/>
            <a:t>VERIFIKASI &amp; VALIDASI Data oleh DINSOS di propinsi</a:t>
          </a:r>
          <a:endParaRPr lang="en-ID" sz="2000" b="1"/>
        </a:p>
      </dgm:t>
    </dgm:pt>
    <dgm:pt modelId="{ECFB491A-F869-4CCA-A82A-D59E329A932B}" type="parTrans" cxnId="{819CF4D4-08C7-49D5-BAE9-AF2AF21FCFCA}">
      <dgm:prSet/>
      <dgm:spPr/>
      <dgm:t>
        <a:bodyPr/>
        <a:lstStyle/>
        <a:p>
          <a:endParaRPr lang="en-ID"/>
        </a:p>
      </dgm:t>
    </dgm:pt>
    <dgm:pt modelId="{CE5CAB5D-573C-40CF-BFCF-CDAA8B377DB1}" type="sibTrans" cxnId="{819CF4D4-08C7-49D5-BAE9-AF2AF21FCFCA}">
      <dgm:prSet/>
      <dgm:spPr/>
      <dgm:t>
        <a:bodyPr/>
        <a:lstStyle/>
        <a:p>
          <a:endParaRPr lang="en-ID"/>
        </a:p>
      </dgm:t>
    </dgm:pt>
    <dgm:pt modelId="{E73B2E68-E0F7-4375-97DD-B764FB9EF8CB}">
      <dgm:prSet phldrT="[Text]" custT="1"/>
      <dgm:spPr/>
      <dgm:t>
        <a:bodyPr/>
        <a:lstStyle/>
        <a:p>
          <a:r>
            <a:rPr lang="en-US" sz="2000" b="1"/>
            <a:t>5</a:t>
          </a:r>
          <a:br>
            <a:rPr lang="en-US" sz="1200" b="1"/>
          </a:br>
          <a:r>
            <a:rPr lang="en-US" sz="2000" b="1"/>
            <a:t>VERIFIKASI &amp; VALIDASI Data oleh Kemensos</a:t>
          </a:r>
          <a:endParaRPr lang="en-ID" sz="2000"/>
        </a:p>
      </dgm:t>
    </dgm:pt>
    <dgm:pt modelId="{BF84ACBD-A263-47F0-9F68-AF4BF4C8DB39}" type="parTrans" cxnId="{FBBB8EBE-50ED-475C-8915-4CA676D7584B}">
      <dgm:prSet/>
      <dgm:spPr/>
      <dgm:t>
        <a:bodyPr/>
        <a:lstStyle/>
        <a:p>
          <a:endParaRPr lang="en-ID"/>
        </a:p>
      </dgm:t>
    </dgm:pt>
    <dgm:pt modelId="{26E6EC8E-FA2E-41CC-90DF-F592EFFB9F57}" type="sibTrans" cxnId="{FBBB8EBE-50ED-475C-8915-4CA676D7584B}">
      <dgm:prSet/>
      <dgm:spPr/>
      <dgm:t>
        <a:bodyPr/>
        <a:lstStyle/>
        <a:p>
          <a:endParaRPr lang="en-ID"/>
        </a:p>
      </dgm:t>
    </dgm:pt>
    <dgm:pt modelId="{2706F2C7-0859-4701-8C47-1F9FA4C5CD43}" type="pres">
      <dgm:prSet presAssocID="{6642F98A-917B-4405-89DD-3650700B4F97}" presName="compositeShape" presStyleCnt="0">
        <dgm:presLayoutVars>
          <dgm:chMax val="7"/>
          <dgm:dir/>
          <dgm:resizeHandles val="exact"/>
        </dgm:presLayoutVars>
      </dgm:prSet>
      <dgm:spPr/>
    </dgm:pt>
    <dgm:pt modelId="{BCF85C22-334E-47D3-B414-2F88AD80AEDA}" type="pres">
      <dgm:prSet presAssocID="{6642F98A-917B-4405-89DD-3650700B4F97}" presName="wedge1" presStyleLbl="node1" presStyleIdx="0" presStyleCnt="6"/>
      <dgm:spPr/>
    </dgm:pt>
    <dgm:pt modelId="{9D261EFE-8D0B-4137-8701-0CFC7559CB4B}" type="pres">
      <dgm:prSet presAssocID="{6642F98A-917B-4405-89DD-3650700B4F97}" presName="dummy1a" presStyleCnt="0"/>
      <dgm:spPr/>
    </dgm:pt>
    <dgm:pt modelId="{DF20D342-2152-4544-8E0E-7138ACF456DF}" type="pres">
      <dgm:prSet presAssocID="{6642F98A-917B-4405-89DD-3650700B4F97}" presName="dummy1b" presStyleCnt="0"/>
      <dgm:spPr/>
    </dgm:pt>
    <dgm:pt modelId="{AD3DF048-7C86-49E7-B339-8FB22D9AF732}" type="pres">
      <dgm:prSet presAssocID="{6642F98A-917B-4405-89DD-3650700B4F97}" presName="wedge1Tx" presStyleLbl="node1" presStyleIdx="0" presStyleCnt="6">
        <dgm:presLayoutVars>
          <dgm:chMax val="0"/>
          <dgm:chPref val="0"/>
          <dgm:bulletEnabled val="1"/>
        </dgm:presLayoutVars>
      </dgm:prSet>
      <dgm:spPr/>
    </dgm:pt>
    <dgm:pt modelId="{AC74D346-ACEB-4267-999F-F697C5870BF6}" type="pres">
      <dgm:prSet presAssocID="{6642F98A-917B-4405-89DD-3650700B4F97}" presName="wedge2" presStyleLbl="node1" presStyleIdx="1" presStyleCnt="6"/>
      <dgm:spPr/>
    </dgm:pt>
    <dgm:pt modelId="{044B0FA2-9963-4388-9F1B-8E2C363FF539}" type="pres">
      <dgm:prSet presAssocID="{6642F98A-917B-4405-89DD-3650700B4F97}" presName="dummy2a" presStyleCnt="0"/>
      <dgm:spPr/>
    </dgm:pt>
    <dgm:pt modelId="{99351868-4B53-48C8-A4BC-2BF453BE5A2D}" type="pres">
      <dgm:prSet presAssocID="{6642F98A-917B-4405-89DD-3650700B4F97}" presName="dummy2b" presStyleCnt="0"/>
      <dgm:spPr/>
    </dgm:pt>
    <dgm:pt modelId="{B4C64AB1-3633-4CE0-876B-5F8FD2614B44}" type="pres">
      <dgm:prSet presAssocID="{6642F98A-917B-4405-89DD-3650700B4F97}" presName="wedge2Tx" presStyleLbl="node1" presStyleIdx="1" presStyleCnt="6">
        <dgm:presLayoutVars>
          <dgm:chMax val="0"/>
          <dgm:chPref val="0"/>
          <dgm:bulletEnabled val="1"/>
        </dgm:presLayoutVars>
      </dgm:prSet>
      <dgm:spPr/>
    </dgm:pt>
    <dgm:pt modelId="{18141141-C5AB-4200-8D75-84E1FDABE720}" type="pres">
      <dgm:prSet presAssocID="{6642F98A-917B-4405-89DD-3650700B4F97}" presName="wedge3" presStyleLbl="node1" presStyleIdx="2" presStyleCnt="6" custLinFactNeighborX="526" custLinFactNeighborY="-1419"/>
      <dgm:spPr/>
    </dgm:pt>
    <dgm:pt modelId="{9E834D0E-E39D-40B0-845A-82D3F4CACAEC}" type="pres">
      <dgm:prSet presAssocID="{6642F98A-917B-4405-89DD-3650700B4F97}" presName="dummy3a" presStyleCnt="0"/>
      <dgm:spPr/>
    </dgm:pt>
    <dgm:pt modelId="{CD135C44-61FD-4362-A9E6-D9AC6543BC5B}" type="pres">
      <dgm:prSet presAssocID="{6642F98A-917B-4405-89DD-3650700B4F97}" presName="dummy3b" presStyleCnt="0"/>
      <dgm:spPr/>
    </dgm:pt>
    <dgm:pt modelId="{3CF8A5C0-A6DA-416A-A17E-CFF43F2C42E9}" type="pres">
      <dgm:prSet presAssocID="{6642F98A-917B-4405-89DD-3650700B4F97}" presName="wedge3Tx" presStyleLbl="node1" presStyleIdx="2" presStyleCnt="6">
        <dgm:presLayoutVars>
          <dgm:chMax val="0"/>
          <dgm:chPref val="0"/>
          <dgm:bulletEnabled val="1"/>
        </dgm:presLayoutVars>
      </dgm:prSet>
      <dgm:spPr/>
    </dgm:pt>
    <dgm:pt modelId="{92D63700-BBEF-45CE-94DD-D8E4E5C9065B}" type="pres">
      <dgm:prSet presAssocID="{6642F98A-917B-4405-89DD-3650700B4F97}" presName="wedge4" presStyleLbl="node1" presStyleIdx="3" presStyleCnt="6"/>
      <dgm:spPr/>
    </dgm:pt>
    <dgm:pt modelId="{A0D77BC7-E63E-41C8-94C8-031482D133EF}" type="pres">
      <dgm:prSet presAssocID="{6642F98A-917B-4405-89DD-3650700B4F97}" presName="dummy4a" presStyleCnt="0"/>
      <dgm:spPr/>
    </dgm:pt>
    <dgm:pt modelId="{B986A050-75A1-45DB-A756-D7040D53EE12}" type="pres">
      <dgm:prSet presAssocID="{6642F98A-917B-4405-89DD-3650700B4F97}" presName="dummy4b" presStyleCnt="0"/>
      <dgm:spPr/>
    </dgm:pt>
    <dgm:pt modelId="{EF9BD21A-3F16-46DF-A90B-7A2B535D470F}" type="pres">
      <dgm:prSet presAssocID="{6642F98A-917B-4405-89DD-3650700B4F97}" presName="wedge4Tx" presStyleLbl="node1" presStyleIdx="3" presStyleCnt="6">
        <dgm:presLayoutVars>
          <dgm:chMax val="0"/>
          <dgm:chPref val="0"/>
          <dgm:bulletEnabled val="1"/>
        </dgm:presLayoutVars>
      </dgm:prSet>
      <dgm:spPr/>
    </dgm:pt>
    <dgm:pt modelId="{05650EC0-261E-43F9-9048-4AD766A96EC8}" type="pres">
      <dgm:prSet presAssocID="{6642F98A-917B-4405-89DD-3650700B4F97}" presName="wedge5" presStyleLbl="node1" presStyleIdx="4" presStyleCnt="6"/>
      <dgm:spPr/>
    </dgm:pt>
    <dgm:pt modelId="{FD7D37CE-25E1-4196-BDF7-C133E71BCB7F}" type="pres">
      <dgm:prSet presAssocID="{6642F98A-917B-4405-89DD-3650700B4F97}" presName="dummy5a" presStyleCnt="0"/>
      <dgm:spPr/>
    </dgm:pt>
    <dgm:pt modelId="{8E6FEBA4-52EB-45F0-808C-6A41035BFE5D}" type="pres">
      <dgm:prSet presAssocID="{6642F98A-917B-4405-89DD-3650700B4F97}" presName="dummy5b" presStyleCnt="0"/>
      <dgm:spPr/>
    </dgm:pt>
    <dgm:pt modelId="{0015E327-9530-4429-987F-D64710AA1302}" type="pres">
      <dgm:prSet presAssocID="{6642F98A-917B-4405-89DD-3650700B4F97}" presName="wedge5Tx" presStyleLbl="node1" presStyleIdx="4" presStyleCnt="6">
        <dgm:presLayoutVars>
          <dgm:chMax val="0"/>
          <dgm:chPref val="0"/>
          <dgm:bulletEnabled val="1"/>
        </dgm:presLayoutVars>
      </dgm:prSet>
      <dgm:spPr/>
    </dgm:pt>
    <dgm:pt modelId="{ACFD47FC-1EE9-426E-9D1A-F1BAAF0ADDEF}" type="pres">
      <dgm:prSet presAssocID="{6642F98A-917B-4405-89DD-3650700B4F97}" presName="wedge6" presStyleLbl="node1" presStyleIdx="5" presStyleCnt="6"/>
      <dgm:spPr/>
    </dgm:pt>
    <dgm:pt modelId="{83A88276-D490-42E9-84FB-886BA919B851}" type="pres">
      <dgm:prSet presAssocID="{6642F98A-917B-4405-89DD-3650700B4F97}" presName="dummy6a" presStyleCnt="0"/>
      <dgm:spPr/>
    </dgm:pt>
    <dgm:pt modelId="{B980FFF4-129D-4ACA-BD96-C5485172B443}" type="pres">
      <dgm:prSet presAssocID="{6642F98A-917B-4405-89DD-3650700B4F97}" presName="dummy6b" presStyleCnt="0"/>
      <dgm:spPr/>
    </dgm:pt>
    <dgm:pt modelId="{720C8537-611B-4E3C-9DF0-402EC0806BB0}" type="pres">
      <dgm:prSet presAssocID="{6642F98A-917B-4405-89DD-3650700B4F97}" presName="wedge6Tx" presStyleLbl="node1" presStyleIdx="5" presStyleCnt="6">
        <dgm:presLayoutVars>
          <dgm:chMax val="0"/>
          <dgm:chPref val="0"/>
          <dgm:bulletEnabled val="1"/>
        </dgm:presLayoutVars>
      </dgm:prSet>
      <dgm:spPr/>
    </dgm:pt>
    <dgm:pt modelId="{67556680-1514-442D-B564-15E472CE18DB}" type="pres">
      <dgm:prSet presAssocID="{8CB32795-5977-452D-8B9F-C65B9CC7BC69}" presName="arrowWedge1" presStyleLbl="fgSibTrans2D1" presStyleIdx="0" presStyleCnt="6"/>
      <dgm:spPr/>
    </dgm:pt>
    <dgm:pt modelId="{2787AE60-E612-45AA-A36F-B1DC60F9373F}" type="pres">
      <dgm:prSet presAssocID="{1E51E0A4-9CA2-43DB-BCDB-C5974EC1CEAA}" presName="arrowWedge2" presStyleLbl="fgSibTrans2D1" presStyleIdx="1" presStyleCnt="6"/>
      <dgm:spPr/>
    </dgm:pt>
    <dgm:pt modelId="{9BB93689-E721-4E99-8FE4-CCF8926830BE}" type="pres">
      <dgm:prSet presAssocID="{3869551C-8E04-42D2-A837-FEFA6B7DD278}" presName="arrowWedge3" presStyleLbl="fgSibTrans2D1" presStyleIdx="2" presStyleCnt="6"/>
      <dgm:spPr/>
    </dgm:pt>
    <dgm:pt modelId="{CA015CA7-744D-4C33-BA78-5744165D9B6F}" type="pres">
      <dgm:prSet presAssocID="{CE5CAB5D-573C-40CF-BFCF-CDAA8B377DB1}" presName="arrowWedge4" presStyleLbl="fgSibTrans2D1" presStyleIdx="3" presStyleCnt="6"/>
      <dgm:spPr/>
    </dgm:pt>
    <dgm:pt modelId="{AA849C99-80AD-49D8-8222-BE77E538C661}" type="pres">
      <dgm:prSet presAssocID="{26E6EC8E-FA2E-41CC-90DF-F592EFFB9F57}" presName="arrowWedge5" presStyleLbl="fgSibTrans2D1" presStyleIdx="4" presStyleCnt="6"/>
      <dgm:spPr/>
    </dgm:pt>
    <dgm:pt modelId="{2CED7F01-72E4-44FF-B93A-40248589D6E6}" type="pres">
      <dgm:prSet presAssocID="{82746416-F047-4C2B-80B0-49BF19073C43}" presName="arrowWedge6" presStyleLbl="fgSibTrans2D1" presStyleIdx="5" presStyleCnt="6"/>
      <dgm:spPr/>
    </dgm:pt>
  </dgm:ptLst>
  <dgm:cxnLst>
    <dgm:cxn modelId="{387D1B08-D888-4983-83CC-C24EE1818243}" type="presOf" srcId="{6642F98A-917B-4405-89DD-3650700B4F97}" destId="{2706F2C7-0859-4701-8C47-1F9FA4C5CD43}" srcOrd="0" destOrd="0" presId="urn:microsoft.com/office/officeart/2005/8/layout/cycle8"/>
    <dgm:cxn modelId="{1CFB331B-95D4-4BF1-A6FC-19AA789CF7A2}" type="presOf" srcId="{2CE4B23D-DC98-4F3F-8F31-64365908DFFB}" destId="{AC74D346-ACEB-4267-999F-F697C5870BF6}" srcOrd="0" destOrd="0" presId="urn:microsoft.com/office/officeart/2005/8/layout/cycle8"/>
    <dgm:cxn modelId="{42CDC722-0A10-431C-8149-15C3CA746E43}" type="presOf" srcId="{3F50898F-3A87-41B7-A1D3-FF88ED198F1F}" destId="{AD3DF048-7C86-49E7-B339-8FB22D9AF732}" srcOrd="1" destOrd="0" presId="urn:microsoft.com/office/officeart/2005/8/layout/cycle8"/>
    <dgm:cxn modelId="{A06A8D2E-D895-4035-9232-EFAD2557D8F2}" type="presOf" srcId="{356DD74B-214B-474F-9209-718002D95CD7}" destId="{720C8537-611B-4E3C-9DF0-402EC0806BB0}" srcOrd="1" destOrd="0" presId="urn:microsoft.com/office/officeart/2005/8/layout/cycle8"/>
    <dgm:cxn modelId="{03EAC437-4C65-461A-9B73-5BAFF3FD435A}" srcId="{6642F98A-917B-4405-89DD-3650700B4F97}" destId="{4CC546E7-767C-44DD-89C9-FEA7419C94C1}" srcOrd="2" destOrd="0" parTransId="{064009F8-CCFC-447E-9F86-481F0B62066A}" sibTransId="{3869551C-8E04-42D2-A837-FEFA6B7DD278}"/>
    <dgm:cxn modelId="{DFA5A83C-DB20-4A78-BBA0-897AE75507FF}" type="presOf" srcId="{4CC546E7-767C-44DD-89C9-FEA7419C94C1}" destId="{3CF8A5C0-A6DA-416A-A17E-CFF43F2C42E9}" srcOrd="1" destOrd="0" presId="urn:microsoft.com/office/officeart/2005/8/layout/cycle8"/>
    <dgm:cxn modelId="{28B8B85B-0B16-47C1-95A2-38E1F51CC0DF}" type="presOf" srcId="{F3E7B20F-8430-435A-82D6-1E0528FCCEDA}" destId="{EF9BD21A-3F16-46DF-A90B-7A2B535D470F}" srcOrd="1" destOrd="0" presId="urn:microsoft.com/office/officeart/2005/8/layout/cycle8"/>
    <dgm:cxn modelId="{3926136B-6E39-4F55-A661-90736B8EA7BC}" srcId="{6642F98A-917B-4405-89DD-3650700B4F97}" destId="{356DD74B-214B-474F-9209-718002D95CD7}" srcOrd="5" destOrd="0" parTransId="{F394D6D9-FD96-44FA-9760-712F6510F2AE}" sibTransId="{82746416-F047-4C2B-80B0-49BF19073C43}"/>
    <dgm:cxn modelId="{5D736272-0602-4912-91A2-4026E66CA90A}" type="presOf" srcId="{3F50898F-3A87-41B7-A1D3-FF88ED198F1F}" destId="{BCF85C22-334E-47D3-B414-2F88AD80AEDA}" srcOrd="0" destOrd="0" presId="urn:microsoft.com/office/officeart/2005/8/layout/cycle8"/>
    <dgm:cxn modelId="{6BD2B472-B617-4D2B-BAF8-C6DF4C10F649}" type="presOf" srcId="{E73B2E68-E0F7-4375-97DD-B764FB9EF8CB}" destId="{05650EC0-261E-43F9-9048-4AD766A96EC8}" srcOrd="0" destOrd="0" presId="urn:microsoft.com/office/officeart/2005/8/layout/cycle8"/>
    <dgm:cxn modelId="{773D0C76-D7E5-4D43-827A-2251D6FE8615}" type="presOf" srcId="{E73B2E68-E0F7-4375-97DD-B764FB9EF8CB}" destId="{0015E327-9530-4429-987F-D64710AA1302}" srcOrd="1" destOrd="0" presId="urn:microsoft.com/office/officeart/2005/8/layout/cycle8"/>
    <dgm:cxn modelId="{1C859E98-FE18-46D3-9D35-C35541CAA674}" type="presOf" srcId="{F3E7B20F-8430-435A-82D6-1E0528FCCEDA}" destId="{92D63700-BBEF-45CE-94DD-D8E4E5C9065B}" srcOrd="0" destOrd="0" presId="urn:microsoft.com/office/officeart/2005/8/layout/cycle8"/>
    <dgm:cxn modelId="{2932F89C-6C16-4A5C-9883-0DCBB2F9D264}" type="presOf" srcId="{4CC546E7-767C-44DD-89C9-FEA7419C94C1}" destId="{18141141-C5AB-4200-8D75-84E1FDABE720}" srcOrd="0" destOrd="0" presId="urn:microsoft.com/office/officeart/2005/8/layout/cycle8"/>
    <dgm:cxn modelId="{F3AF6FAA-C096-4506-B895-76DB73BF73CC}" srcId="{6642F98A-917B-4405-89DD-3650700B4F97}" destId="{2CE4B23D-DC98-4F3F-8F31-64365908DFFB}" srcOrd="1" destOrd="0" parTransId="{F44F37C4-E62D-457C-ACFE-4F1F4AE81FC3}" sibTransId="{1E51E0A4-9CA2-43DB-BCDB-C5974EC1CEAA}"/>
    <dgm:cxn modelId="{6E6D37AF-3B4D-43E1-9B0A-0ADCCD99ED42}" type="presOf" srcId="{2CE4B23D-DC98-4F3F-8F31-64365908DFFB}" destId="{B4C64AB1-3633-4CE0-876B-5F8FD2614B44}" srcOrd="1" destOrd="0" presId="urn:microsoft.com/office/officeart/2005/8/layout/cycle8"/>
    <dgm:cxn modelId="{FBBB8EBE-50ED-475C-8915-4CA676D7584B}" srcId="{6642F98A-917B-4405-89DD-3650700B4F97}" destId="{E73B2E68-E0F7-4375-97DD-B764FB9EF8CB}" srcOrd="4" destOrd="0" parTransId="{BF84ACBD-A263-47F0-9F68-AF4BF4C8DB39}" sibTransId="{26E6EC8E-FA2E-41CC-90DF-F592EFFB9F57}"/>
    <dgm:cxn modelId="{819CF4D4-08C7-49D5-BAE9-AF2AF21FCFCA}" srcId="{6642F98A-917B-4405-89DD-3650700B4F97}" destId="{F3E7B20F-8430-435A-82D6-1E0528FCCEDA}" srcOrd="3" destOrd="0" parTransId="{ECFB491A-F869-4CCA-A82A-D59E329A932B}" sibTransId="{CE5CAB5D-573C-40CF-BFCF-CDAA8B377DB1}"/>
    <dgm:cxn modelId="{811297D6-A327-4E57-9072-AA12A7F82E48}" srcId="{6642F98A-917B-4405-89DD-3650700B4F97}" destId="{3F50898F-3A87-41B7-A1D3-FF88ED198F1F}" srcOrd="0" destOrd="0" parTransId="{0CDB20EA-47A1-48BC-863D-C809F93BDC69}" sibTransId="{8CB32795-5977-452D-8B9F-C65B9CC7BC69}"/>
    <dgm:cxn modelId="{2BB835F1-C396-4F97-AB9C-1A2D3034EF17}" type="presOf" srcId="{356DD74B-214B-474F-9209-718002D95CD7}" destId="{ACFD47FC-1EE9-426E-9D1A-F1BAAF0ADDEF}" srcOrd="0" destOrd="0" presId="urn:microsoft.com/office/officeart/2005/8/layout/cycle8"/>
    <dgm:cxn modelId="{878A53DB-F28F-4FC2-84C4-F387DA73E8F9}" type="presParOf" srcId="{2706F2C7-0859-4701-8C47-1F9FA4C5CD43}" destId="{BCF85C22-334E-47D3-B414-2F88AD80AEDA}" srcOrd="0" destOrd="0" presId="urn:microsoft.com/office/officeart/2005/8/layout/cycle8"/>
    <dgm:cxn modelId="{8A7AC6CB-7982-4631-8616-77F4ABE411B5}" type="presParOf" srcId="{2706F2C7-0859-4701-8C47-1F9FA4C5CD43}" destId="{9D261EFE-8D0B-4137-8701-0CFC7559CB4B}" srcOrd="1" destOrd="0" presId="urn:microsoft.com/office/officeart/2005/8/layout/cycle8"/>
    <dgm:cxn modelId="{7A587D09-D9AB-40FE-B587-0F6993BCCA7B}" type="presParOf" srcId="{2706F2C7-0859-4701-8C47-1F9FA4C5CD43}" destId="{DF20D342-2152-4544-8E0E-7138ACF456DF}" srcOrd="2" destOrd="0" presId="urn:microsoft.com/office/officeart/2005/8/layout/cycle8"/>
    <dgm:cxn modelId="{82883BB5-DEA7-4D8A-A8BF-744FCE264B36}" type="presParOf" srcId="{2706F2C7-0859-4701-8C47-1F9FA4C5CD43}" destId="{AD3DF048-7C86-49E7-B339-8FB22D9AF732}" srcOrd="3" destOrd="0" presId="urn:microsoft.com/office/officeart/2005/8/layout/cycle8"/>
    <dgm:cxn modelId="{06A431C3-BC96-42CF-A976-10B0FB57A439}" type="presParOf" srcId="{2706F2C7-0859-4701-8C47-1F9FA4C5CD43}" destId="{AC74D346-ACEB-4267-999F-F697C5870BF6}" srcOrd="4" destOrd="0" presId="urn:microsoft.com/office/officeart/2005/8/layout/cycle8"/>
    <dgm:cxn modelId="{25D7A56B-3EE1-46D3-BE54-3A9D7DE2FD4B}" type="presParOf" srcId="{2706F2C7-0859-4701-8C47-1F9FA4C5CD43}" destId="{044B0FA2-9963-4388-9F1B-8E2C363FF539}" srcOrd="5" destOrd="0" presId="urn:microsoft.com/office/officeart/2005/8/layout/cycle8"/>
    <dgm:cxn modelId="{011E88EF-5409-4374-B90D-9E95BBD588F6}" type="presParOf" srcId="{2706F2C7-0859-4701-8C47-1F9FA4C5CD43}" destId="{99351868-4B53-48C8-A4BC-2BF453BE5A2D}" srcOrd="6" destOrd="0" presId="urn:microsoft.com/office/officeart/2005/8/layout/cycle8"/>
    <dgm:cxn modelId="{D1BFDDA6-7F17-4F4D-83BD-3B3BFCB4EE2D}" type="presParOf" srcId="{2706F2C7-0859-4701-8C47-1F9FA4C5CD43}" destId="{B4C64AB1-3633-4CE0-876B-5F8FD2614B44}" srcOrd="7" destOrd="0" presId="urn:microsoft.com/office/officeart/2005/8/layout/cycle8"/>
    <dgm:cxn modelId="{29F25818-56BA-44B9-9E09-EA4727A56F83}" type="presParOf" srcId="{2706F2C7-0859-4701-8C47-1F9FA4C5CD43}" destId="{18141141-C5AB-4200-8D75-84E1FDABE720}" srcOrd="8" destOrd="0" presId="urn:microsoft.com/office/officeart/2005/8/layout/cycle8"/>
    <dgm:cxn modelId="{D3897823-E895-4BC3-B4D7-EB87B4E57BBD}" type="presParOf" srcId="{2706F2C7-0859-4701-8C47-1F9FA4C5CD43}" destId="{9E834D0E-E39D-40B0-845A-82D3F4CACAEC}" srcOrd="9" destOrd="0" presId="urn:microsoft.com/office/officeart/2005/8/layout/cycle8"/>
    <dgm:cxn modelId="{580EF5A3-5F18-49EF-94C5-BFAC14B43C31}" type="presParOf" srcId="{2706F2C7-0859-4701-8C47-1F9FA4C5CD43}" destId="{CD135C44-61FD-4362-A9E6-D9AC6543BC5B}" srcOrd="10" destOrd="0" presId="urn:microsoft.com/office/officeart/2005/8/layout/cycle8"/>
    <dgm:cxn modelId="{DA029CB8-E1E3-4225-8361-1D358F2D5026}" type="presParOf" srcId="{2706F2C7-0859-4701-8C47-1F9FA4C5CD43}" destId="{3CF8A5C0-A6DA-416A-A17E-CFF43F2C42E9}" srcOrd="11" destOrd="0" presId="urn:microsoft.com/office/officeart/2005/8/layout/cycle8"/>
    <dgm:cxn modelId="{9C566E81-C6AF-4CE3-B294-0D155E0CF7EF}" type="presParOf" srcId="{2706F2C7-0859-4701-8C47-1F9FA4C5CD43}" destId="{92D63700-BBEF-45CE-94DD-D8E4E5C9065B}" srcOrd="12" destOrd="0" presId="urn:microsoft.com/office/officeart/2005/8/layout/cycle8"/>
    <dgm:cxn modelId="{6611017D-C8CB-46F4-8BCA-8FD5DC41036A}" type="presParOf" srcId="{2706F2C7-0859-4701-8C47-1F9FA4C5CD43}" destId="{A0D77BC7-E63E-41C8-94C8-031482D133EF}" srcOrd="13" destOrd="0" presId="urn:microsoft.com/office/officeart/2005/8/layout/cycle8"/>
    <dgm:cxn modelId="{BA6C8C3D-72BD-4AD7-9D03-CDB9A65F7C35}" type="presParOf" srcId="{2706F2C7-0859-4701-8C47-1F9FA4C5CD43}" destId="{B986A050-75A1-45DB-A756-D7040D53EE12}" srcOrd="14" destOrd="0" presId="urn:microsoft.com/office/officeart/2005/8/layout/cycle8"/>
    <dgm:cxn modelId="{723F8535-5DF0-4DC5-ABAE-3B29C3AF90C9}" type="presParOf" srcId="{2706F2C7-0859-4701-8C47-1F9FA4C5CD43}" destId="{EF9BD21A-3F16-46DF-A90B-7A2B535D470F}" srcOrd="15" destOrd="0" presId="urn:microsoft.com/office/officeart/2005/8/layout/cycle8"/>
    <dgm:cxn modelId="{9E6A9D39-DB0A-454E-BF29-1981BE7D01BC}" type="presParOf" srcId="{2706F2C7-0859-4701-8C47-1F9FA4C5CD43}" destId="{05650EC0-261E-43F9-9048-4AD766A96EC8}" srcOrd="16" destOrd="0" presId="urn:microsoft.com/office/officeart/2005/8/layout/cycle8"/>
    <dgm:cxn modelId="{0704E44B-EB29-47BB-8D7A-110E8F10DF0D}" type="presParOf" srcId="{2706F2C7-0859-4701-8C47-1F9FA4C5CD43}" destId="{FD7D37CE-25E1-4196-BDF7-C133E71BCB7F}" srcOrd="17" destOrd="0" presId="urn:microsoft.com/office/officeart/2005/8/layout/cycle8"/>
    <dgm:cxn modelId="{D3CEA469-E2BE-464F-8016-36C195390602}" type="presParOf" srcId="{2706F2C7-0859-4701-8C47-1F9FA4C5CD43}" destId="{8E6FEBA4-52EB-45F0-808C-6A41035BFE5D}" srcOrd="18" destOrd="0" presId="urn:microsoft.com/office/officeart/2005/8/layout/cycle8"/>
    <dgm:cxn modelId="{2636C9AA-E550-460C-9A08-63D13F04438A}" type="presParOf" srcId="{2706F2C7-0859-4701-8C47-1F9FA4C5CD43}" destId="{0015E327-9530-4429-987F-D64710AA1302}" srcOrd="19" destOrd="0" presId="urn:microsoft.com/office/officeart/2005/8/layout/cycle8"/>
    <dgm:cxn modelId="{346B0F50-47AB-46B0-A8B0-4B8E607D32DB}" type="presParOf" srcId="{2706F2C7-0859-4701-8C47-1F9FA4C5CD43}" destId="{ACFD47FC-1EE9-426E-9D1A-F1BAAF0ADDEF}" srcOrd="20" destOrd="0" presId="urn:microsoft.com/office/officeart/2005/8/layout/cycle8"/>
    <dgm:cxn modelId="{3E6D3C8B-DC64-44ED-ABD4-C609531E306C}" type="presParOf" srcId="{2706F2C7-0859-4701-8C47-1F9FA4C5CD43}" destId="{83A88276-D490-42E9-84FB-886BA919B851}" srcOrd="21" destOrd="0" presId="urn:microsoft.com/office/officeart/2005/8/layout/cycle8"/>
    <dgm:cxn modelId="{1AEF2469-C85C-4B65-98D7-4D27D928F676}" type="presParOf" srcId="{2706F2C7-0859-4701-8C47-1F9FA4C5CD43}" destId="{B980FFF4-129D-4ACA-BD96-C5485172B443}" srcOrd="22" destOrd="0" presId="urn:microsoft.com/office/officeart/2005/8/layout/cycle8"/>
    <dgm:cxn modelId="{0874F956-8DE2-4877-A2B9-29DB9777F1C7}" type="presParOf" srcId="{2706F2C7-0859-4701-8C47-1F9FA4C5CD43}" destId="{720C8537-611B-4E3C-9DF0-402EC0806BB0}" srcOrd="23" destOrd="0" presId="urn:microsoft.com/office/officeart/2005/8/layout/cycle8"/>
    <dgm:cxn modelId="{536A7BE1-20FB-4503-84D9-1E1DC16EBD6E}" type="presParOf" srcId="{2706F2C7-0859-4701-8C47-1F9FA4C5CD43}" destId="{67556680-1514-442D-B564-15E472CE18DB}" srcOrd="24" destOrd="0" presId="urn:microsoft.com/office/officeart/2005/8/layout/cycle8"/>
    <dgm:cxn modelId="{54102B88-8D53-48DA-BD8B-A0016A13747B}" type="presParOf" srcId="{2706F2C7-0859-4701-8C47-1F9FA4C5CD43}" destId="{2787AE60-E612-45AA-A36F-B1DC60F9373F}" srcOrd="25" destOrd="0" presId="urn:microsoft.com/office/officeart/2005/8/layout/cycle8"/>
    <dgm:cxn modelId="{61EF9687-C9E2-40B8-AF1B-129B85C00FD6}" type="presParOf" srcId="{2706F2C7-0859-4701-8C47-1F9FA4C5CD43}" destId="{9BB93689-E721-4E99-8FE4-CCF8926830BE}" srcOrd="26" destOrd="0" presId="urn:microsoft.com/office/officeart/2005/8/layout/cycle8"/>
    <dgm:cxn modelId="{041A88EC-9B20-47F4-A62C-C98E0B612048}" type="presParOf" srcId="{2706F2C7-0859-4701-8C47-1F9FA4C5CD43}" destId="{CA015CA7-744D-4C33-BA78-5744165D9B6F}" srcOrd="27" destOrd="0" presId="urn:microsoft.com/office/officeart/2005/8/layout/cycle8"/>
    <dgm:cxn modelId="{614C31CE-1C22-4D1D-973F-BBFB329C014C}" type="presParOf" srcId="{2706F2C7-0859-4701-8C47-1F9FA4C5CD43}" destId="{AA849C99-80AD-49D8-8222-BE77E538C661}" srcOrd="28" destOrd="0" presId="urn:microsoft.com/office/officeart/2005/8/layout/cycle8"/>
    <dgm:cxn modelId="{BE93F302-1B4D-4DA5-8C99-DF1B1D5ACE5E}" type="presParOf" srcId="{2706F2C7-0859-4701-8C47-1F9FA4C5CD43}" destId="{2CED7F01-72E4-44FF-B93A-40248589D6E6}"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950D4-9BFA-F741-A243-0A13088E2236}" type="doc">
      <dgm:prSet loTypeId="urn:microsoft.com/office/officeart/2005/8/layout/arrow2" loCatId="" qsTypeId="urn:microsoft.com/office/officeart/2005/8/quickstyle/simple4" qsCatId="simple" csTypeId="urn:microsoft.com/office/officeart/2005/8/colors/accent1_2" csCatId="accent1" phldr="1"/>
      <dgm:spPr/>
    </dgm:pt>
    <dgm:pt modelId="{8C8C4EC9-64BC-AD4B-A4B0-6DC85F7BE169}">
      <dgm:prSet phldrT="[Text]" custT="1"/>
      <dgm:spPr/>
      <dgm:t>
        <a:bodyPr/>
        <a:lstStyle/>
        <a:p>
          <a:r>
            <a:rPr lang="en-US" sz="1800" b="1" dirty="0" err="1">
              <a:solidFill>
                <a:schemeClr val="accent2">
                  <a:lumMod val="50000"/>
                </a:schemeClr>
              </a:solidFill>
              <a:latin typeface="Cambria" charset="0"/>
              <a:ea typeface="Cambria" charset="0"/>
              <a:cs typeface="Cambria" charset="0"/>
            </a:rPr>
            <a:t>Tahun</a:t>
          </a:r>
          <a:r>
            <a:rPr lang="en-US" sz="1800" b="1" dirty="0">
              <a:solidFill>
                <a:schemeClr val="accent2">
                  <a:lumMod val="50000"/>
                </a:schemeClr>
              </a:solidFill>
              <a:latin typeface="Cambria" charset="0"/>
              <a:ea typeface="Cambria" charset="0"/>
              <a:cs typeface="Cambria" charset="0"/>
            </a:rPr>
            <a:t> 2018 621.789 KPM   </a:t>
          </a:r>
        </a:p>
      </dgm:t>
    </dgm:pt>
    <dgm:pt modelId="{2C421CCC-A379-DE41-9B4C-D1ADEBDCEEC2}" type="parTrans" cxnId="{8665D57D-FD65-7C44-96DE-1903C7476570}">
      <dgm:prSet/>
      <dgm:spPr/>
      <dgm:t>
        <a:bodyPr/>
        <a:lstStyle/>
        <a:p>
          <a:endParaRPr lang="en-US"/>
        </a:p>
      </dgm:t>
    </dgm:pt>
    <dgm:pt modelId="{1ABF669E-F372-E243-911E-29F6C7A0671A}" type="sibTrans" cxnId="{8665D57D-FD65-7C44-96DE-1903C7476570}">
      <dgm:prSet/>
      <dgm:spPr/>
      <dgm:t>
        <a:bodyPr/>
        <a:lstStyle/>
        <a:p>
          <a:endParaRPr lang="en-US"/>
        </a:p>
      </dgm:t>
    </dgm:pt>
    <dgm:pt modelId="{F828ABE0-8B10-F744-A57D-2EB72C9AFAF8}">
      <dgm:prSet phldrT="[Text]" custT="1"/>
      <dgm:spPr/>
      <dgm:t>
        <a:bodyPr/>
        <a:lstStyle/>
        <a:p>
          <a:pPr>
            <a:lnSpc>
              <a:spcPct val="60000"/>
            </a:lnSpc>
          </a:pPr>
          <a:r>
            <a:rPr lang="en-US" sz="1800" dirty="0" err="1">
              <a:latin typeface="Cambria" charset="0"/>
              <a:ea typeface="Cambria" charset="0"/>
              <a:cs typeface="Cambria" charset="0"/>
            </a:rPr>
            <a:t>Tahun</a:t>
          </a:r>
          <a:r>
            <a:rPr lang="en-US" sz="1800" dirty="0">
              <a:latin typeface="Cambria" charset="0"/>
              <a:ea typeface="Cambria" charset="0"/>
              <a:cs typeface="Cambria" charset="0"/>
            </a:rPr>
            <a:t> 2019 </a:t>
          </a:r>
        </a:p>
        <a:p>
          <a:pPr>
            <a:lnSpc>
              <a:spcPct val="90000"/>
            </a:lnSpc>
          </a:pPr>
          <a:r>
            <a:rPr lang="en-US" sz="1800" dirty="0">
              <a:latin typeface="Cambria" charset="0"/>
              <a:ea typeface="Cambria" charset="0"/>
              <a:cs typeface="Cambria" charset="0"/>
            </a:rPr>
            <a:t>Target</a:t>
          </a:r>
          <a:r>
            <a:rPr lang="en-US" sz="1800" baseline="0" dirty="0">
              <a:latin typeface="Cambria" charset="0"/>
              <a:ea typeface="Cambria" charset="0"/>
              <a:cs typeface="Cambria" charset="0"/>
            </a:rPr>
            <a:t> </a:t>
          </a:r>
        </a:p>
        <a:p>
          <a:pPr>
            <a:lnSpc>
              <a:spcPct val="90000"/>
            </a:lnSpc>
          </a:pPr>
          <a:r>
            <a:rPr lang="en-US" sz="1800" baseline="0" dirty="0">
              <a:latin typeface="Cambria" charset="0"/>
              <a:ea typeface="Cambria" charset="0"/>
              <a:cs typeface="Cambria" charset="0"/>
            </a:rPr>
            <a:t>800.000 KPM (8%)</a:t>
          </a:r>
          <a:endParaRPr lang="en-US" sz="1800" dirty="0">
            <a:latin typeface="Cambria" charset="0"/>
            <a:ea typeface="Cambria" charset="0"/>
            <a:cs typeface="Cambria" charset="0"/>
          </a:endParaRPr>
        </a:p>
      </dgm:t>
    </dgm:pt>
    <dgm:pt modelId="{7F4CD13C-79FA-3D40-B3D1-26B120924A42}" type="parTrans" cxnId="{6EDF77E3-C793-9E4A-8001-E7A44049F924}">
      <dgm:prSet/>
      <dgm:spPr/>
      <dgm:t>
        <a:bodyPr/>
        <a:lstStyle/>
        <a:p>
          <a:endParaRPr lang="en-US"/>
        </a:p>
      </dgm:t>
    </dgm:pt>
    <dgm:pt modelId="{C455EB45-9688-394E-8FFE-924E098339C3}" type="sibTrans" cxnId="{6EDF77E3-C793-9E4A-8001-E7A44049F924}">
      <dgm:prSet/>
      <dgm:spPr/>
      <dgm:t>
        <a:bodyPr/>
        <a:lstStyle/>
        <a:p>
          <a:endParaRPr lang="en-US"/>
        </a:p>
      </dgm:t>
    </dgm:pt>
    <dgm:pt modelId="{96FC47F3-AA7A-FD4D-9D0D-37D5AD779C18}">
      <dgm:prSet phldrT="[Text]" custT="1"/>
      <dgm:spPr/>
      <dgm:t>
        <a:bodyPr/>
        <a:lstStyle/>
        <a:p>
          <a:r>
            <a:rPr lang="en-US" sz="1800" b="1" dirty="0" err="1">
              <a:solidFill>
                <a:srgbClr val="7030A0"/>
              </a:solidFill>
              <a:latin typeface="Cambria" charset="0"/>
              <a:ea typeface="Cambria" charset="0"/>
              <a:cs typeface="Cambria" charset="0"/>
            </a:rPr>
            <a:t>Tahun</a:t>
          </a:r>
          <a:r>
            <a:rPr lang="en-US" sz="1800" b="1" dirty="0">
              <a:solidFill>
                <a:srgbClr val="7030A0"/>
              </a:solidFill>
              <a:latin typeface="Cambria" charset="0"/>
              <a:ea typeface="Cambria" charset="0"/>
              <a:cs typeface="Cambria" charset="0"/>
            </a:rPr>
            <a:t> 2015 SD 2017 </a:t>
          </a:r>
          <a:r>
            <a:rPr lang="en-US" sz="1800" b="1" baseline="0" dirty="0">
              <a:solidFill>
                <a:srgbClr val="7030A0"/>
              </a:solidFill>
              <a:latin typeface="Cambria" charset="0"/>
              <a:ea typeface="Cambria" charset="0"/>
              <a:cs typeface="Cambria" charset="0"/>
            </a:rPr>
            <a:t>230.351 KPM</a:t>
          </a:r>
          <a:endParaRPr lang="en-US" sz="1800" b="1" dirty="0">
            <a:solidFill>
              <a:srgbClr val="7030A0"/>
            </a:solidFill>
            <a:latin typeface="Cambria" charset="0"/>
            <a:ea typeface="Cambria" charset="0"/>
            <a:cs typeface="Cambria" charset="0"/>
          </a:endParaRPr>
        </a:p>
      </dgm:t>
    </dgm:pt>
    <dgm:pt modelId="{CD4948CC-3717-2F4F-A5CE-22B0ACD3B825}" type="sibTrans" cxnId="{3D98CC54-5B85-7E46-BE00-E217B1E3F2E0}">
      <dgm:prSet/>
      <dgm:spPr/>
      <dgm:t>
        <a:bodyPr/>
        <a:lstStyle/>
        <a:p>
          <a:endParaRPr lang="en-US"/>
        </a:p>
      </dgm:t>
    </dgm:pt>
    <dgm:pt modelId="{520AE6EF-D8BC-D848-87A9-0A73DCEF237C}" type="parTrans" cxnId="{3D98CC54-5B85-7E46-BE00-E217B1E3F2E0}">
      <dgm:prSet/>
      <dgm:spPr/>
      <dgm:t>
        <a:bodyPr/>
        <a:lstStyle/>
        <a:p>
          <a:endParaRPr lang="en-US"/>
        </a:p>
      </dgm:t>
    </dgm:pt>
    <dgm:pt modelId="{E7E3E049-564D-3740-97FA-D7959456DF53}">
      <dgm:prSet phldrT="[Text]" custT="1"/>
      <dgm:spPr/>
      <dgm:t>
        <a:bodyPr/>
        <a:lstStyle/>
        <a:p>
          <a:pPr>
            <a:lnSpc>
              <a:spcPct val="60000"/>
            </a:lnSpc>
          </a:pPr>
          <a:r>
            <a:rPr lang="en-US" sz="1800" dirty="0" err="1">
              <a:latin typeface="Cambria" charset="0"/>
              <a:ea typeface="Cambria" charset="0"/>
              <a:cs typeface="Cambria" charset="0"/>
            </a:rPr>
            <a:t>Tahun</a:t>
          </a:r>
          <a:r>
            <a:rPr lang="en-US" sz="1800" dirty="0">
              <a:latin typeface="Cambria" charset="0"/>
              <a:ea typeface="Cambria" charset="0"/>
              <a:cs typeface="Cambria" charset="0"/>
            </a:rPr>
            <a:t> 2020</a:t>
          </a:r>
        </a:p>
      </dgm:t>
    </dgm:pt>
    <dgm:pt modelId="{7090381D-7E8D-9F43-AB7E-33E64401304E}" type="parTrans" cxnId="{8FE3F485-D14F-4840-B839-14C81D3D2B3F}">
      <dgm:prSet/>
      <dgm:spPr/>
      <dgm:t>
        <a:bodyPr/>
        <a:lstStyle/>
        <a:p>
          <a:endParaRPr lang="en-US"/>
        </a:p>
      </dgm:t>
    </dgm:pt>
    <dgm:pt modelId="{F2491140-87AB-5744-B1D5-E18DB3D3061E}" type="sibTrans" cxnId="{8FE3F485-D14F-4840-B839-14C81D3D2B3F}">
      <dgm:prSet/>
      <dgm:spPr/>
      <dgm:t>
        <a:bodyPr/>
        <a:lstStyle/>
        <a:p>
          <a:endParaRPr lang="en-US"/>
        </a:p>
      </dgm:t>
    </dgm:pt>
    <dgm:pt modelId="{E8742546-2631-EB4C-B0FC-16BAECDD6C6D}">
      <dgm:prSet phldrT="[Text]" custT="1"/>
      <dgm:spPr/>
      <dgm:t>
        <a:bodyPr/>
        <a:lstStyle/>
        <a:p>
          <a:pPr>
            <a:lnSpc>
              <a:spcPct val="60000"/>
            </a:lnSpc>
          </a:pPr>
          <a:r>
            <a:rPr lang="en-US" sz="1800" dirty="0">
              <a:latin typeface="Cambria" charset="0"/>
              <a:ea typeface="Cambria" charset="0"/>
              <a:cs typeface="Cambria" charset="0"/>
            </a:rPr>
            <a:t>Target</a:t>
          </a:r>
          <a:r>
            <a:rPr lang="en-US" sz="1800" baseline="0" dirty="0">
              <a:latin typeface="Cambria" charset="0"/>
              <a:ea typeface="Cambria" charset="0"/>
              <a:cs typeface="Cambria" charset="0"/>
            </a:rPr>
            <a:t> </a:t>
          </a:r>
        </a:p>
        <a:p>
          <a:pPr>
            <a:lnSpc>
              <a:spcPct val="60000"/>
            </a:lnSpc>
          </a:pPr>
          <a:r>
            <a:rPr lang="en-US" sz="1800" baseline="0" dirty="0">
              <a:latin typeface="Cambria" charset="0"/>
              <a:ea typeface="Cambria" charset="0"/>
              <a:cs typeface="Cambria" charset="0"/>
            </a:rPr>
            <a:t>1 </a:t>
          </a:r>
          <a:r>
            <a:rPr lang="en-US" sz="1800" baseline="0" dirty="0" err="1">
              <a:latin typeface="Cambria" charset="0"/>
              <a:ea typeface="Cambria" charset="0"/>
              <a:cs typeface="Cambria" charset="0"/>
            </a:rPr>
            <a:t>Juta</a:t>
          </a:r>
          <a:r>
            <a:rPr lang="en-US" sz="1800" baseline="0" dirty="0">
              <a:latin typeface="Cambria" charset="0"/>
              <a:ea typeface="Cambria" charset="0"/>
              <a:cs typeface="Cambria" charset="0"/>
            </a:rPr>
            <a:t> KPM</a:t>
          </a:r>
          <a:endParaRPr lang="en-US" sz="1800" dirty="0">
            <a:latin typeface="Cambria" charset="0"/>
            <a:ea typeface="Cambria" charset="0"/>
            <a:cs typeface="Cambria" charset="0"/>
          </a:endParaRPr>
        </a:p>
      </dgm:t>
    </dgm:pt>
    <dgm:pt modelId="{9937151B-82D9-6247-BD1F-4C357F8AD5CF}" type="parTrans" cxnId="{322ED61F-15B9-6247-A1EB-97A067DBCEAB}">
      <dgm:prSet/>
      <dgm:spPr/>
      <dgm:t>
        <a:bodyPr/>
        <a:lstStyle/>
        <a:p>
          <a:endParaRPr lang="en-US"/>
        </a:p>
      </dgm:t>
    </dgm:pt>
    <dgm:pt modelId="{4E360484-3F25-7544-B6EE-5BDC121D9C07}" type="sibTrans" cxnId="{322ED61F-15B9-6247-A1EB-97A067DBCEAB}">
      <dgm:prSet/>
      <dgm:spPr/>
      <dgm:t>
        <a:bodyPr/>
        <a:lstStyle/>
        <a:p>
          <a:endParaRPr lang="en-US"/>
        </a:p>
      </dgm:t>
    </dgm:pt>
    <dgm:pt modelId="{91C52CC5-C966-924B-9942-CC56E6528BC5}">
      <dgm:prSet phldrT="[Text]" custT="1"/>
      <dgm:spPr/>
      <dgm:t>
        <a:bodyPr/>
        <a:lstStyle/>
        <a:p>
          <a:pPr>
            <a:lnSpc>
              <a:spcPct val="60000"/>
            </a:lnSpc>
          </a:pPr>
          <a:r>
            <a:rPr lang="en-US" sz="1800" dirty="0">
              <a:latin typeface="Cambria" charset="0"/>
              <a:ea typeface="Cambria" charset="0"/>
              <a:cs typeface="Cambria" charset="0"/>
            </a:rPr>
            <a:t>(10%)</a:t>
          </a:r>
        </a:p>
      </dgm:t>
    </dgm:pt>
    <dgm:pt modelId="{F431396D-2B6C-F648-88AA-C33BC7EC4D1C}" type="parTrans" cxnId="{3C845970-393C-044F-AAA6-77A1C27C1AD5}">
      <dgm:prSet/>
      <dgm:spPr/>
      <dgm:t>
        <a:bodyPr/>
        <a:lstStyle/>
        <a:p>
          <a:endParaRPr lang="en-US"/>
        </a:p>
      </dgm:t>
    </dgm:pt>
    <dgm:pt modelId="{7F6ECB22-001B-BA4F-A0B7-F911D781A4CC}" type="sibTrans" cxnId="{3C845970-393C-044F-AAA6-77A1C27C1AD5}">
      <dgm:prSet/>
      <dgm:spPr/>
      <dgm:t>
        <a:bodyPr/>
        <a:lstStyle/>
        <a:p>
          <a:endParaRPr lang="en-US"/>
        </a:p>
      </dgm:t>
    </dgm:pt>
    <dgm:pt modelId="{C41B3F3D-01C6-344D-AEE8-D4B3F5589D6B}" type="pres">
      <dgm:prSet presAssocID="{AD0950D4-9BFA-F741-A243-0A13088E2236}" presName="arrowDiagram" presStyleCnt="0">
        <dgm:presLayoutVars>
          <dgm:chMax val="5"/>
          <dgm:dir/>
          <dgm:resizeHandles val="exact"/>
        </dgm:presLayoutVars>
      </dgm:prSet>
      <dgm:spPr/>
    </dgm:pt>
    <dgm:pt modelId="{AB5EAFA4-D727-2540-847D-40B899103F30}" type="pres">
      <dgm:prSet presAssocID="{AD0950D4-9BFA-F741-A243-0A13088E2236}" presName="arrow" presStyleLbl="bgShp" presStyleIdx="0" presStyleCnt="1" custLinFactNeighborX="-467" custLinFactNeighborY="13558"/>
      <dgm:spPr/>
    </dgm:pt>
    <dgm:pt modelId="{DABE2833-564E-9F4C-8E5F-AA4E8B98DDAA}" type="pres">
      <dgm:prSet presAssocID="{AD0950D4-9BFA-F741-A243-0A13088E2236}" presName="arrowDiagram4" presStyleCnt="0"/>
      <dgm:spPr/>
    </dgm:pt>
    <dgm:pt modelId="{315CB60B-7B5E-7344-BE73-3DA6E8839F2E}" type="pres">
      <dgm:prSet presAssocID="{96FC47F3-AA7A-FD4D-9D0D-37D5AD779C18}" presName="bullet4a" presStyleLbl="node1" presStyleIdx="0" presStyleCnt="4"/>
      <dgm:spPr/>
    </dgm:pt>
    <dgm:pt modelId="{35580812-380A-DF4C-8A86-7039FD6F759B}" type="pres">
      <dgm:prSet presAssocID="{96FC47F3-AA7A-FD4D-9D0D-37D5AD779C18}" presName="textBox4a" presStyleLbl="revTx" presStyleIdx="0" presStyleCnt="4">
        <dgm:presLayoutVars>
          <dgm:bulletEnabled val="1"/>
        </dgm:presLayoutVars>
      </dgm:prSet>
      <dgm:spPr/>
    </dgm:pt>
    <dgm:pt modelId="{3DB1E635-0A25-1C47-8EC0-AFBA6033E581}" type="pres">
      <dgm:prSet presAssocID="{8C8C4EC9-64BC-AD4B-A4B0-6DC85F7BE169}" presName="bullet4b" presStyleLbl="node1" presStyleIdx="1" presStyleCnt="4"/>
      <dgm:spPr/>
    </dgm:pt>
    <dgm:pt modelId="{1CBD868C-BE97-6647-95E5-4360AA27B4B2}" type="pres">
      <dgm:prSet presAssocID="{8C8C4EC9-64BC-AD4B-A4B0-6DC85F7BE169}" presName="textBox4b" presStyleLbl="revTx" presStyleIdx="1" presStyleCnt="4">
        <dgm:presLayoutVars>
          <dgm:bulletEnabled val="1"/>
        </dgm:presLayoutVars>
      </dgm:prSet>
      <dgm:spPr/>
    </dgm:pt>
    <dgm:pt modelId="{F220DE96-0533-1841-9A8B-AB037A48FACC}" type="pres">
      <dgm:prSet presAssocID="{F828ABE0-8B10-F744-A57D-2EB72C9AFAF8}" presName="bullet4c" presStyleLbl="node1" presStyleIdx="2" presStyleCnt="4"/>
      <dgm:spPr/>
    </dgm:pt>
    <dgm:pt modelId="{84141D82-4222-8740-8C6A-9586F9C4B6C4}" type="pres">
      <dgm:prSet presAssocID="{F828ABE0-8B10-F744-A57D-2EB72C9AFAF8}" presName="textBox4c" presStyleLbl="revTx" presStyleIdx="2" presStyleCnt="4" custScaleX="119877" custScaleY="112896">
        <dgm:presLayoutVars>
          <dgm:bulletEnabled val="1"/>
        </dgm:presLayoutVars>
      </dgm:prSet>
      <dgm:spPr/>
    </dgm:pt>
    <dgm:pt modelId="{7658254B-D7BB-8D42-8519-270CD4F1A8AD}" type="pres">
      <dgm:prSet presAssocID="{E7E3E049-564D-3740-97FA-D7959456DF53}" presName="bullet4d" presStyleLbl="node1" presStyleIdx="3" presStyleCnt="4"/>
      <dgm:spPr/>
    </dgm:pt>
    <dgm:pt modelId="{F1178D74-E29E-4D4B-B9C2-B1F528A3D0F5}" type="pres">
      <dgm:prSet presAssocID="{E7E3E049-564D-3740-97FA-D7959456DF53}" presName="textBox4d" presStyleLbl="revTx" presStyleIdx="3" presStyleCnt="4" custScaleX="120259">
        <dgm:presLayoutVars>
          <dgm:bulletEnabled val="1"/>
        </dgm:presLayoutVars>
      </dgm:prSet>
      <dgm:spPr/>
    </dgm:pt>
  </dgm:ptLst>
  <dgm:cxnLst>
    <dgm:cxn modelId="{AF460D13-97B0-A944-B74D-360C418D511B}" type="presOf" srcId="{E8742546-2631-EB4C-B0FC-16BAECDD6C6D}" destId="{F1178D74-E29E-4D4B-B9C2-B1F528A3D0F5}" srcOrd="0" destOrd="1" presId="urn:microsoft.com/office/officeart/2005/8/layout/arrow2"/>
    <dgm:cxn modelId="{322ED61F-15B9-6247-A1EB-97A067DBCEAB}" srcId="{E7E3E049-564D-3740-97FA-D7959456DF53}" destId="{E8742546-2631-EB4C-B0FC-16BAECDD6C6D}" srcOrd="0" destOrd="0" parTransId="{9937151B-82D9-6247-BD1F-4C357F8AD5CF}" sibTransId="{4E360484-3F25-7544-B6EE-5BDC121D9C07}"/>
    <dgm:cxn modelId="{EA7A8723-9F3A-744F-8DF3-576DD9EB4939}" type="presOf" srcId="{E7E3E049-564D-3740-97FA-D7959456DF53}" destId="{F1178D74-E29E-4D4B-B9C2-B1F528A3D0F5}" srcOrd="0" destOrd="0" presId="urn:microsoft.com/office/officeart/2005/8/layout/arrow2"/>
    <dgm:cxn modelId="{3C845970-393C-044F-AAA6-77A1C27C1AD5}" srcId="{E7E3E049-564D-3740-97FA-D7959456DF53}" destId="{91C52CC5-C966-924B-9942-CC56E6528BC5}" srcOrd="1" destOrd="0" parTransId="{F431396D-2B6C-F648-88AA-C33BC7EC4D1C}" sibTransId="{7F6ECB22-001B-BA4F-A0B7-F911D781A4CC}"/>
    <dgm:cxn modelId="{3D98CC54-5B85-7E46-BE00-E217B1E3F2E0}" srcId="{AD0950D4-9BFA-F741-A243-0A13088E2236}" destId="{96FC47F3-AA7A-FD4D-9D0D-37D5AD779C18}" srcOrd="0" destOrd="0" parTransId="{520AE6EF-D8BC-D848-87A9-0A73DCEF237C}" sibTransId="{CD4948CC-3717-2F4F-A5CE-22B0ACD3B825}"/>
    <dgm:cxn modelId="{8665D57D-FD65-7C44-96DE-1903C7476570}" srcId="{AD0950D4-9BFA-F741-A243-0A13088E2236}" destId="{8C8C4EC9-64BC-AD4B-A4B0-6DC85F7BE169}" srcOrd="1" destOrd="0" parTransId="{2C421CCC-A379-DE41-9B4C-D1ADEBDCEEC2}" sibTransId="{1ABF669E-F372-E243-911E-29F6C7A0671A}"/>
    <dgm:cxn modelId="{D6E7A082-5FDC-B445-805A-E0D133AC6684}" type="presOf" srcId="{91C52CC5-C966-924B-9942-CC56E6528BC5}" destId="{F1178D74-E29E-4D4B-B9C2-B1F528A3D0F5}" srcOrd="0" destOrd="2" presId="urn:microsoft.com/office/officeart/2005/8/layout/arrow2"/>
    <dgm:cxn modelId="{8FE3F485-D14F-4840-B839-14C81D3D2B3F}" srcId="{AD0950D4-9BFA-F741-A243-0A13088E2236}" destId="{E7E3E049-564D-3740-97FA-D7959456DF53}" srcOrd="3" destOrd="0" parTransId="{7090381D-7E8D-9F43-AB7E-33E64401304E}" sibTransId="{F2491140-87AB-5744-B1D5-E18DB3D3061E}"/>
    <dgm:cxn modelId="{8D5AD698-97D8-0843-95CE-AD6BF4502C6C}" type="presOf" srcId="{96FC47F3-AA7A-FD4D-9D0D-37D5AD779C18}" destId="{35580812-380A-DF4C-8A86-7039FD6F759B}" srcOrd="0" destOrd="0" presId="urn:microsoft.com/office/officeart/2005/8/layout/arrow2"/>
    <dgm:cxn modelId="{6EDF77E3-C793-9E4A-8001-E7A44049F924}" srcId="{AD0950D4-9BFA-F741-A243-0A13088E2236}" destId="{F828ABE0-8B10-F744-A57D-2EB72C9AFAF8}" srcOrd="2" destOrd="0" parTransId="{7F4CD13C-79FA-3D40-B3D1-26B120924A42}" sibTransId="{C455EB45-9688-394E-8FFE-924E098339C3}"/>
    <dgm:cxn modelId="{416B6DEC-2081-8E47-905D-1B83D1E82DC4}" type="presOf" srcId="{8C8C4EC9-64BC-AD4B-A4B0-6DC85F7BE169}" destId="{1CBD868C-BE97-6647-95E5-4360AA27B4B2}" srcOrd="0" destOrd="0" presId="urn:microsoft.com/office/officeart/2005/8/layout/arrow2"/>
    <dgm:cxn modelId="{55685AFA-B7CC-234F-A605-D653599BE86E}" type="presOf" srcId="{F828ABE0-8B10-F744-A57D-2EB72C9AFAF8}" destId="{84141D82-4222-8740-8C6A-9586F9C4B6C4}" srcOrd="0" destOrd="0" presId="urn:microsoft.com/office/officeart/2005/8/layout/arrow2"/>
    <dgm:cxn modelId="{464E03FC-6E8C-BE4F-BC45-2324F3281787}" type="presOf" srcId="{AD0950D4-9BFA-F741-A243-0A13088E2236}" destId="{C41B3F3D-01C6-344D-AEE8-D4B3F5589D6B}" srcOrd="0" destOrd="0" presId="urn:microsoft.com/office/officeart/2005/8/layout/arrow2"/>
    <dgm:cxn modelId="{3FED9E78-11CE-7C4D-A996-55F342FA39EC}" type="presParOf" srcId="{C41B3F3D-01C6-344D-AEE8-D4B3F5589D6B}" destId="{AB5EAFA4-D727-2540-847D-40B899103F30}" srcOrd="0" destOrd="0" presId="urn:microsoft.com/office/officeart/2005/8/layout/arrow2"/>
    <dgm:cxn modelId="{0BEBC928-DC2D-8440-B22F-D3B516FB4505}" type="presParOf" srcId="{C41B3F3D-01C6-344D-AEE8-D4B3F5589D6B}" destId="{DABE2833-564E-9F4C-8E5F-AA4E8B98DDAA}" srcOrd="1" destOrd="0" presId="urn:microsoft.com/office/officeart/2005/8/layout/arrow2"/>
    <dgm:cxn modelId="{D64543F0-D21F-6448-88ED-802CB51A38EA}" type="presParOf" srcId="{DABE2833-564E-9F4C-8E5F-AA4E8B98DDAA}" destId="{315CB60B-7B5E-7344-BE73-3DA6E8839F2E}" srcOrd="0" destOrd="0" presId="urn:microsoft.com/office/officeart/2005/8/layout/arrow2"/>
    <dgm:cxn modelId="{A96B3F2D-E582-EA42-A6F0-036A688A08E8}" type="presParOf" srcId="{DABE2833-564E-9F4C-8E5F-AA4E8B98DDAA}" destId="{35580812-380A-DF4C-8A86-7039FD6F759B}" srcOrd="1" destOrd="0" presId="urn:microsoft.com/office/officeart/2005/8/layout/arrow2"/>
    <dgm:cxn modelId="{D5966E6C-4FC2-1345-A37A-9060C7775C15}" type="presParOf" srcId="{DABE2833-564E-9F4C-8E5F-AA4E8B98DDAA}" destId="{3DB1E635-0A25-1C47-8EC0-AFBA6033E581}" srcOrd="2" destOrd="0" presId="urn:microsoft.com/office/officeart/2005/8/layout/arrow2"/>
    <dgm:cxn modelId="{241A29CB-677C-9A46-9F6B-1ED7894AEC1B}" type="presParOf" srcId="{DABE2833-564E-9F4C-8E5F-AA4E8B98DDAA}" destId="{1CBD868C-BE97-6647-95E5-4360AA27B4B2}" srcOrd="3" destOrd="0" presId="urn:microsoft.com/office/officeart/2005/8/layout/arrow2"/>
    <dgm:cxn modelId="{95AF6F3B-3078-6C45-89F2-02C5AC51FF8A}" type="presParOf" srcId="{DABE2833-564E-9F4C-8E5F-AA4E8B98DDAA}" destId="{F220DE96-0533-1841-9A8B-AB037A48FACC}" srcOrd="4" destOrd="0" presId="urn:microsoft.com/office/officeart/2005/8/layout/arrow2"/>
    <dgm:cxn modelId="{9354E3B5-14EF-D045-A3B3-48D12518B1E6}" type="presParOf" srcId="{DABE2833-564E-9F4C-8E5F-AA4E8B98DDAA}" destId="{84141D82-4222-8740-8C6A-9586F9C4B6C4}" srcOrd="5" destOrd="0" presId="urn:microsoft.com/office/officeart/2005/8/layout/arrow2"/>
    <dgm:cxn modelId="{12AECE40-7FAD-1042-8936-D28DED153863}" type="presParOf" srcId="{DABE2833-564E-9F4C-8E5F-AA4E8B98DDAA}" destId="{7658254B-D7BB-8D42-8519-270CD4F1A8AD}" srcOrd="6" destOrd="0" presId="urn:microsoft.com/office/officeart/2005/8/layout/arrow2"/>
    <dgm:cxn modelId="{8CBEE761-B2B5-BC40-A089-56CA5D056DC2}" type="presParOf" srcId="{DABE2833-564E-9F4C-8E5F-AA4E8B98DDAA}" destId="{F1178D74-E29E-4D4B-B9C2-B1F528A3D0F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58C2C-5E57-4484-A62B-F4276E5357C9}">
      <dsp:nvSpPr>
        <dsp:cNvPr id="0" name=""/>
        <dsp:cNvSpPr/>
      </dsp:nvSpPr>
      <dsp:spPr>
        <a:xfrm>
          <a:off x="-6354981" y="-972408"/>
          <a:ext cx="7566961" cy="7566961"/>
        </a:xfrm>
        <a:prstGeom prst="blockArc">
          <a:avLst>
            <a:gd name="adj1" fmla="val 18900000"/>
            <a:gd name="adj2" fmla="val 2700000"/>
            <a:gd name="adj3" fmla="val 285"/>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97B19A-A9B2-48C5-83FE-47CEECCA0ACD}">
      <dsp:nvSpPr>
        <dsp:cNvPr id="0" name=""/>
        <dsp:cNvSpPr/>
      </dsp:nvSpPr>
      <dsp:spPr>
        <a:xfrm>
          <a:off x="780353" y="450238"/>
          <a:ext cx="7071578" cy="134838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515" tIns="50800" rIns="50800" bIns="50800" numCol="1" spcCol="1270" anchor="ctr" anchorCtr="0">
          <a:noAutofit/>
        </a:bodyPr>
        <a:lstStyle/>
        <a:p>
          <a:pPr marL="0" lvl="0" indent="0" algn="l" defTabSz="889000">
            <a:lnSpc>
              <a:spcPct val="90000"/>
            </a:lnSpc>
            <a:spcBef>
              <a:spcPct val="0"/>
            </a:spcBef>
            <a:spcAft>
              <a:spcPct val="35000"/>
            </a:spcAft>
            <a:buNone/>
          </a:pPr>
          <a:r>
            <a:rPr lang="en-ID" sz="2000" kern="1200" dirty="0" err="1"/>
            <a:t>Ruta</a:t>
          </a:r>
          <a:r>
            <a:rPr lang="en-ID" sz="2000" kern="1200" dirty="0"/>
            <a:t> </a:t>
          </a:r>
          <a:r>
            <a:rPr lang="en-ID" sz="2000" kern="1200" dirty="0" err="1"/>
            <a:t>Berisikan</a:t>
          </a:r>
          <a:r>
            <a:rPr lang="en-ID" sz="2000" kern="1200" dirty="0"/>
            <a:t> </a:t>
          </a:r>
          <a:r>
            <a:rPr lang="en-ID" sz="2000" kern="1200" dirty="0" err="1"/>
            <a:t>informasi</a:t>
          </a:r>
          <a:r>
            <a:rPr lang="en-ID" sz="2000" kern="1200" dirty="0"/>
            <a:t> Sosial </a:t>
          </a:r>
          <a:r>
            <a:rPr lang="en-ID" sz="2000" kern="1200" dirty="0" err="1"/>
            <a:t>Ekonomi</a:t>
          </a:r>
          <a:r>
            <a:rPr lang="en-ID" sz="2000" kern="1200" dirty="0"/>
            <a:t> </a:t>
          </a:r>
          <a:r>
            <a:rPr lang="en-ID" sz="2000" kern="1200" dirty="0" err="1"/>
            <a:t>rumah</a:t>
          </a:r>
          <a:r>
            <a:rPr lang="en-ID" sz="2000" kern="1200" dirty="0"/>
            <a:t> </a:t>
          </a:r>
          <a:r>
            <a:rPr lang="en-ID" sz="2000" kern="1200" dirty="0" err="1"/>
            <a:t>tangga</a:t>
          </a:r>
          <a:r>
            <a:rPr lang="en-ID" sz="2000" kern="1200" dirty="0"/>
            <a:t> </a:t>
          </a:r>
          <a:r>
            <a:rPr lang="en-ID" sz="2000" kern="1200" dirty="0" err="1"/>
            <a:t>dgn</a:t>
          </a:r>
          <a:r>
            <a:rPr lang="en-ID" sz="2000" kern="1200" dirty="0"/>
            <a:t> </a:t>
          </a:r>
          <a:r>
            <a:rPr lang="en-ID" sz="2000" kern="1200" dirty="0" err="1"/>
            <a:t>pengeluaran</a:t>
          </a:r>
          <a:r>
            <a:rPr lang="en-ID" sz="2000" kern="1200" dirty="0"/>
            <a:t> </a:t>
          </a:r>
          <a:r>
            <a:rPr lang="en-ID" sz="2000" kern="1200" dirty="0" err="1"/>
            <a:t>terendah</a:t>
          </a:r>
          <a:r>
            <a:rPr lang="en-ID" sz="2000" kern="1200" dirty="0"/>
            <a:t> </a:t>
          </a:r>
          <a:r>
            <a:rPr lang="en-ID" sz="2000" kern="1200" dirty="0" err="1"/>
            <a:t>yg</a:t>
          </a:r>
          <a:r>
            <a:rPr lang="en-ID" sz="2000" kern="1200" dirty="0"/>
            <a:t> </a:t>
          </a:r>
          <a:r>
            <a:rPr lang="en-ID" sz="2000" kern="1200" dirty="0" err="1"/>
            <a:t>meliputi</a:t>
          </a:r>
          <a:r>
            <a:rPr lang="en-ID" sz="2000" kern="1200" dirty="0"/>
            <a:t> </a:t>
          </a:r>
          <a:r>
            <a:rPr lang="en-ID" sz="2000" kern="1200" dirty="0" err="1"/>
            <a:t>beberapa</a:t>
          </a:r>
          <a:r>
            <a:rPr lang="en-ID" sz="2000" kern="1200" dirty="0"/>
            <a:t> </a:t>
          </a:r>
          <a:r>
            <a:rPr lang="en-ID" sz="2000" kern="1200" dirty="0" err="1"/>
            <a:t>Kepala</a:t>
          </a:r>
          <a:r>
            <a:rPr lang="en-ID" sz="2000" kern="1200" dirty="0"/>
            <a:t> </a:t>
          </a:r>
          <a:r>
            <a:rPr lang="en-ID" sz="2000" kern="1200" dirty="0" err="1"/>
            <a:t>Keluarga</a:t>
          </a:r>
          <a:r>
            <a:rPr lang="en-ID" sz="2000" kern="1200" dirty="0"/>
            <a:t> </a:t>
          </a:r>
          <a:r>
            <a:rPr lang="en-ID" sz="2000" kern="1200" dirty="0" err="1"/>
            <a:t>Didalamnya</a:t>
          </a:r>
          <a:endParaRPr lang="en-ID" sz="2000" i="1" kern="1200" dirty="0"/>
        </a:p>
      </dsp:txBody>
      <dsp:txXfrm>
        <a:off x="780353" y="450238"/>
        <a:ext cx="7071578" cy="1348381"/>
      </dsp:txXfrm>
    </dsp:sp>
    <dsp:sp modelId="{1CB3A99E-4BF3-4D49-A663-0D755076005E}">
      <dsp:nvSpPr>
        <dsp:cNvPr id="0" name=""/>
        <dsp:cNvSpPr/>
      </dsp:nvSpPr>
      <dsp:spPr>
        <a:xfrm>
          <a:off x="77585" y="421660"/>
          <a:ext cx="1405536" cy="140553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5E198-4446-4CA5-AC47-A72307238D1B}">
      <dsp:nvSpPr>
        <dsp:cNvPr id="0" name=""/>
        <dsp:cNvSpPr/>
      </dsp:nvSpPr>
      <dsp:spPr>
        <a:xfrm>
          <a:off x="1189083" y="2248857"/>
          <a:ext cx="6662848" cy="11244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515" tIns="50800" rIns="50800" bIns="50800" numCol="1" spcCol="1270" anchor="ctr" anchorCtr="0">
          <a:noAutofit/>
        </a:bodyPr>
        <a:lstStyle/>
        <a:p>
          <a:pPr marL="0" lvl="0" indent="0" algn="l" defTabSz="889000">
            <a:lnSpc>
              <a:spcPct val="90000"/>
            </a:lnSpc>
            <a:spcBef>
              <a:spcPct val="0"/>
            </a:spcBef>
            <a:spcAft>
              <a:spcPct val="35000"/>
            </a:spcAft>
            <a:buNone/>
          </a:pPr>
          <a:r>
            <a:rPr lang="en-ID" sz="2000" kern="1200" dirty="0" err="1"/>
            <a:t>Kepala</a:t>
          </a:r>
          <a:r>
            <a:rPr lang="en-ID" sz="2000" kern="1200" dirty="0"/>
            <a:t> </a:t>
          </a:r>
          <a:r>
            <a:rPr lang="en-ID" sz="2000" kern="1200" dirty="0" err="1"/>
            <a:t>Keluarga</a:t>
          </a:r>
          <a:r>
            <a:rPr lang="en-ID" sz="2000" kern="1200" dirty="0"/>
            <a:t> </a:t>
          </a:r>
          <a:r>
            <a:rPr lang="en-ID" sz="2000" kern="1200" dirty="0" err="1"/>
            <a:t>digunakan</a:t>
          </a:r>
          <a:r>
            <a:rPr lang="en-ID" sz="2000" kern="1200" dirty="0"/>
            <a:t> oleh program </a:t>
          </a:r>
          <a:r>
            <a:rPr lang="en-ID" sz="2000" kern="1200" dirty="0" err="1"/>
            <a:t>perlindungan</a:t>
          </a:r>
          <a:r>
            <a:rPr lang="en-ID" sz="2000" kern="1200" dirty="0"/>
            <a:t> </a:t>
          </a:r>
          <a:r>
            <a:rPr lang="en-ID" sz="2000" kern="1200" dirty="0" err="1"/>
            <a:t>sosial</a:t>
          </a:r>
          <a:r>
            <a:rPr lang="en-ID" sz="2000" kern="1200" dirty="0"/>
            <a:t> </a:t>
          </a:r>
          <a:r>
            <a:rPr lang="en-ID" sz="2000" kern="1200" dirty="0" err="1"/>
            <a:t>untuk</a:t>
          </a:r>
          <a:r>
            <a:rPr lang="en-ID" sz="2000" kern="1200" dirty="0"/>
            <a:t> </a:t>
          </a:r>
          <a:r>
            <a:rPr lang="en-ID" sz="2000" kern="1200" dirty="0" err="1"/>
            <a:t>meningkatkan</a:t>
          </a:r>
          <a:r>
            <a:rPr lang="en-ID" sz="2000" kern="1200" dirty="0"/>
            <a:t> </a:t>
          </a:r>
          <a:r>
            <a:rPr lang="en-ID" sz="2000" kern="1200" dirty="0" err="1"/>
            <a:t>ketepatan</a:t>
          </a:r>
          <a:r>
            <a:rPr lang="en-ID" sz="2000" kern="1200" dirty="0"/>
            <a:t> </a:t>
          </a:r>
          <a:r>
            <a:rPr lang="en-ID" sz="2000" kern="1200" dirty="0" err="1"/>
            <a:t>sasaran</a:t>
          </a:r>
          <a:r>
            <a:rPr lang="en-ID" sz="2000" kern="1200" dirty="0"/>
            <a:t> </a:t>
          </a:r>
          <a:r>
            <a:rPr lang="en-ID" sz="2000" kern="1200" dirty="0" err="1"/>
            <a:t>dalam</a:t>
          </a:r>
          <a:r>
            <a:rPr lang="en-ID" sz="2000" kern="1200" dirty="0"/>
            <a:t> </a:t>
          </a:r>
          <a:r>
            <a:rPr lang="en-ID" sz="2000" kern="1200" dirty="0" err="1"/>
            <a:t>penurunan</a:t>
          </a:r>
          <a:r>
            <a:rPr lang="en-ID" sz="2000" kern="1200" dirty="0"/>
            <a:t> </a:t>
          </a:r>
          <a:r>
            <a:rPr lang="en-ID" sz="2000" kern="1200" dirty="0" err="1"/>
            <a:t>angka</a:t>
          </a:r>
          <a:r>
            <a:rPr lang="en-ID" sz="2000" kern="1200" dirty="0"/>
            <a:t> </a:t>
          </a:r>
          <a:r>
            <a:rPr lang="en-ID" sz="2000" kern="1200" dirty="0" err="1"/>
            <a:t>kemiskinan</a:t>
          </a:r>
          <a:endParaRPr lang="en-ID" sz="2000" kern="1200" dirty="0"/>
        </a:p>
      </dsp:txBody>
      <dsp:txXfrm>
        <a:off x="1189083" y="2248857"/>
        <a:ext cx="6662848" cy="1124428"/>
      </dsp:txXfrm>
    </dsp:sp>
    <dsp:sp modelId="{34ECC091-940B-4F8F-AB5B-AED0E7DFD53F}">
      <dsp:nvSpPr>
        <dsp:cNvPr id="0" name=""/>
        <dsp:cNvSpPr/>
      </dsp:nvSpPr>
      <dsp:spPr>
        <a:xfrm>
          <a:off x="486315" y="2108304"/>
          <a:ext cx="1405536" cy="140553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6CCA7-AD42-4C58-8A98-BC5858CAC7AA}">
      <dsp:nvSpPr>
        <dsp:cNvPr id="0" name=""/>
        <dsp:cNvSpPr/>
      </dsp:nvSpPr>
      <dsp:spPr>
        <a:xfrm>
          <a:off x="780353" y="3935500"/>
          <a:ext cx="7071578" cy="11244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51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Komplementaritas program perlindungan sosial</a:t>
          </a:r>
        </a:p>
      </dsp:txBody>
      <dsp:txXfrm>
        <a:off x="780353" y="3935500"/>
        <a:ext cx="7071578" cy="1124428"/>
      </dsp:txXfrm>
    </dsp:sp>
    <dsp:sp modelId="{4498F089-A1FD-4487-AB9C-02BE49A3C553}">
      <dsp:nvSpPr>
        <dsp:cNvPr id="0" name=""/>
        <dsp:cNvSpPr/>
      </dsp:nvSpPr>
      <dsp:spPr>
        <a:xfrm>
          <a:off x="77585" y="3794947"/>
          <a:ext cx="1405536" cy="140553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ACA0-F1BC-4D8D-BA1A-78C999DD30B8}">
      <dsp:nvSpPr>
        <dsp:cNvPr id="0" name=""/>
        <dsp:cNvSpPr/>
      </dsp:nvSpPr>
      <dsp:spPr>
        <a:xfrm>
          <a:off x="757760" y="-18947"/>
          <a:ext cx="3780910" cy="3530954"/>
        </a:xfrm>
        <a:prstGeom prst="ellipse">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t>Rumah</a:t>
          </a:r>
          <a:r>
            <a:rPr lang="en-US" sz="1800" kern="1200" dirty="0"/>
            <a:t> </a:t>
          </a:r>
          <a:r>
            <a:rPr lang="en-US" sz="1800" kern="1200" dirty="0" err="1"/>
            <a:t>Tangga</a:t>
          </a:r>
          <a:br>
            <a:rPr lang="en-US" sz="1800" kern="1200" dirty="0"/>
          </a:br>
          <a:r>
            <a:rPr lang="en-US" sz="1800" kern="1200" dirty="0"/>
            <a:t>69.178 </a:t>
          </a:r>
        </a:p>
      </dsp:txBody>
      <dsp:txXfrm>
        <a:off x="1987501" y="157599"/>
        <a:ext cx="1321428" cy="529643"/>
      </dsp:txXfrm>
    </dsp:sp>
    <dsp:sp modelId="{17D67E07-472C-4FB8-8CEC-4558CB1B8B21}">
      <dsp:nvSpPr>
        <dsp:cNvPr id="0" name=""/>
        <dsp:cNvSpPr/>
      </dsp:nvSpPr>
      <dsp:spPr>
        <a:xfrm>
          <a:off x="1226759" y="825894"/>
          <a:ext cx="2842912" cy="2724007"/>
        </a:xfrm>
        <a:prstGeom prst="ellipse">
          <a:avLst/>
        </a:prstGeom>
        <a:solidFill>
          <a:schemeClr val="accent1">
            <a:shade val="80000"/>
            <a:hueOff val="205154"/>
            <a:satOff val="4818"/>
            <a:lumOff val="136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t>Keluarga</a:t>
          </a:r>
          <a:r>
            <a:rPr lang="en-US" sz="1600" kern="1200" dirty="0"/>
            <a:t> </a:t>
          </a:r>
          <a:r>
            <a:rPr lang="en-US" sz="1800" kern="1200" dirty="0"/>
            <a:t>70.912 KK</a:t>
          </a:r>
        </a:p>
      </dsp:txBody>
      <dsp:txXfrm>
        <a:off x="1985816" y="996145"/>
        <a:ext cx="1324797" cy="510751"/>
      </dsp:txXfrm>
    </dsp:sp>
    <dsp:sp modelId="{5EAF89CC-8699-4EDB-BAAA-8C4636420F12}">
      <dsp:nvSpPr>
        <dsp:cNvPr id="0" name=""/>
        <dsp:cNvSpPr/>
      </dsp:nvSpPr>
      <dsp:spPr>
        <a:xfrm>
          <a:off x="1765477" y="1746529"/>
          <a:ext cx="1765477" cy="1765477"/>
        </a:xfrm>
        <a:prstGeom prst="ellipse">
          <a:avLst/>
        </a:prstGeom>
        <a:solidFill>
          <a:schemeClr val="accent1">
            <a:shade val="80000"/>
            <a:hueOff val="410307"/>
            <a:satOff val="9635"/>
            <a:lumOff val="272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t>Individu</a:t>
          </a:r>
          <a:r>
            <a:rPr lang="en-US" sz="1600" kern="1200" dirty="0"/>
            <a:t> </a:t>
          </a:r>
          <a:r>
            <a:rPr lang="en-US" sz="1800" kern="1200" dirty="0"/>
            <a:t>250.799 </a:t>
          </a:r>
          <a:r>
            <a:rPr lang="en-US" sz="1800" kern="1200" dirty="0" err="1"/>
            <a:t>jiwa</a:t>
          </a:r>
          <a:endParaRPr lang="en-US" sz="1800" kern="1200" dirty="0"/>
        </a:p>
      </dsp:txBody>
      <dsp:txXfrm>
        <a:off x="2024025" y="2187898"/>
        <a:ext cx="1248380" cy="88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85C22-334E-47D3-B414-2F88AD80AEDA}">
      <dsp:nvSpPr>
        <dsp:cNvPr id="0" name=""/>
        <dsp:cNvSpPr/>
      </dsp:nvSpPr>
      <dsp:spPr>
        <a:xfrm>
          <a:off x="2327288" y="426103"/>
          <a:ext cx="5949711" cy="5949711"/>
        </a:xfrm>
        <a:prstGeom prst="pie">
          <a:avLst>
            <a:gd name="adj1" fmla="val 16200000"/>
            <a:gd name="adj2" fmla="val 19800000"/>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1</a:t>
          </a:r>
          <a:br>
            <a:rPr lang="en-US" sz="1200" kern="1200" dirty="0"/>
          </a:br>
          <a:r>
            <a:rPr lang="en-US" sz="2000" b="1" kern="1200" dirty="0"/>
            <a:t>PENDATAAN oleh Operator </a:t>
          </a:r>
          <a:r>
            <a:rPr lang="en-US" sz="2000" b="1" kern="1200" dirty="0" err="1"/>
            <a:t>Kelurahan</a:t>
          </a:r>
          <a:r>
            <a:rPr lang="en-US" sz="2000" b="1" kern="1200" dirty="0"/>
            <a:t> </a:t>
          </a:r>
          <a:r>
            <a:rPr lang="en-US" sz="2000" b="1" kern="1200" dirty="0" err="1"/>
            <a:t>melalui</a:t>
          </a:r>
          <a:r>
            <a:rPr lang="en-US" sz="2000" b="1" kern="1200" dirty="0"/>
            <a:t> </a:t>
          </a:r>
          <a:r>
            <a:rPr lang="en-US" sz="2000" b="1" kern="1200" dirty="0" err="1"/>
            <a:t>Aplikasi</a:t>
          </a:r>
          <a:r>
            <a:rPr lang="en-US" sz="2000" b="1" kern="1200" dirty="0"/>
            <a:t> SIKS NG </a:t>
          </a:r>
          <a:r>
            <a:rPr lang="en-US" sz="2000" b="1" kern="1200" dirty="0" err="1"/>
            <a:t>Ofline</a:t>
          </a:r>
          <a:endParaRPr lang="en-ID" sz="2000" b="1" kern="1200" dirty="0"/>
        </a:p>
      </dsp:txBody>
      <dsp:txXfrm>
        <a:off x="5443803" y="1186108"/>
        <a:ext cx="1558257" cy="1204108"/>
      </dsp:txXfrm>
    </dsp:sp>
    <dsp:sp modelId="{AC74D346-ACEB-4267-999F-F697C5870BF6}">
      <dsp:nvSpPr>
        <dsp:cNvPr id="0" name=""/>
        <dsp:cNvSpPr/>
      </dsp:nvSpPr>
      <dsp:spPr>
        <a:xfrm>
          <a:off x="2398117" y="548639"/>
          <a:ext cx="5949711" cy="5949711"/>
        </a:xfrm>
        <a:prstGeom prst="pie">
          <a:avLst>
            <a:gd name="adj1" fmla="val 19800000"/>
            <a:gd name="adj2" fmla="val 1800000"/>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2</a:t>
          </a:r>
          <a:br>
            <a:rPr lang="en-US" sz="1200" b="1" kern="1200" dirty="0"/>
          </a:br>
          <a:r>
            <a:rPr lang="en-US" sz="2000" b="1" kern="1200" dirty="0" err="1"/>
            <a:t>Aplikasi</a:t>
          </a:r>
          <a:r>
            <a:rPr lang="en-US" sz="2000" b="1" kern="1200" dirty="0"/>
            <a:t> </a:t>
          </a:r>
          <a:r>
            <a:rPr lang="en-US" sz="2000" b="1" kern="1200" dirty="0" err="1"/>
            <a:t>Ofline</a:t>
          </a:r>
          <a:r>
            <a:rPr lang="en-US" sz="2000" b="1" kern="1200" dirty="0"/>
            <a:t> di </a:t>
          </a:r>
          <a:r>
            <a:rPr lang="en-US" sz="2000" b="1" kern="1200" dirty="0" err="1"/>
            <a:t>Eksport</a:t>
          </a:r>
          <a:r>
            <a:rPr lang="en-US" sz="2000" b="1" kern="1200" dirty="0"/>
            <a:t> </a:t>
          </a:r>
          <a:r>
            <a:rPr lang="en-US" sz="2000" b="1" kern="1200" dirty="0" err="1"/>
            <a:t>menjadi</a:t>
          </a:r>
          <a:r>
            <a:rPr lang="en-US" sz="2000" b="1" kern="1200" dirty="0"/>
            <a:t> Data Import Oleh </a:t>
          </a:r>
          <a:r>
            <a:rPr lang="en-US" sz="2000" b="1" kern="1200" dirty="0" err="1"/>
            <a:t>Dinsos</a:t>
          </a:r>
          <a:endParaRPr lang="en-ID" sz="2000" kern="1200" dirty="0"/>
        </a:p>
      </dsp:txBody>
      <dsp:txXfrm>
        <a:off x="6435422" y="2956855"/>
        <a:ext cx="1629087" cy="1168693"/>
      </dsp:txXfrm>
    </dsp:sp>
    <dsp:sp modelId="{18141141-C5AB-4200-8D75-84E1FDABE720}">
      <dsp:nvSpPr>
        <dsp:cNvPr id="0" name=""/>
        <dsp:cNvSpPr/>
      </dsp:nvSpPr>
      <dsp:spPr>
        <a:xfrm>
          <a:off x="2358583" y="586748"/>
          <a:ext cx="5949711" cy="5949711"/>
        </a:xfrm>
        <a:prstGeom prst="pie">
          <a:avLst>
            <a:gd name="adj1" fmla="val 1800000"/>
            <a:gd name="adj2" fmla="val 5400000"/>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3</a:t>
          </a:r>
          <a:br>
            <a:rPr lang="en-US" sz="1200" b="1" kern="1200" dirty="0"/>
          </a:br>
          <a:r>
            <a:rPr lang="en-US" sz="2000" b="1" kern="1200" dirty="0" err="1"/>
            <a:t>Dinsos</a:t>
          </a:r>
          <a:r>
            <a:rPr lang="en-US" sz="2000" b="1" kern="1200" dirty="0"/>
            <a:t> </a:t>
          </a:r>
          <a:r>
            <a:rPr lang="en-US" sz="2000" b="1" kern="1200" dirty="0" err="1"/>
            <a:t>Melakukan</a:t>
          </a:r>
          <a:r>
            <a:rPr lang="en-US" sz="2000" b="1" kern="1200" dirty="0"/>
            <a:t> Import Data </a:t>
          </a:r>
          <a:r>
            <a:rPr lang="en-US" sz="2000" b="1" kern="1200" dirty="0" err="1"/>
            <a:t>untuk</a:t>
          </a:r>
          <a:r>
            <a:rPr lang="en-US" sz="2000" b="1" kern="1200" dirty="0"/>
            <a:t> </a:t>
          </a:r>
          <a:r>
            <a:rPr lang="en-US" sz="2000" b="1" kern="1200" dirty="0" err="1"/>
            <a:t>diajukan</a:t>
          </a:r>
          <a:r>
            <a:rPr lang="en-US" sz="2000" b="1" kern="1200" dirty="0"/>
            <a:t> </a:t>
          </a:r>
          <a:r>
            <a:rPr lang="en-US" sz="2000" b="1" kern="1200" dirty="0" err="1"/>
            <a:t>Ke</a:t>
          </a:r>
          <a:r>
            <a:rPr lang="en-US" sz="2000" b="1" kern="1200" dirty="0"/>
            <a:t> </a:t>
          </a:r>
          <a:r>
            <a:rPr lang="en-US" sz="2000" b="1" kern="1200" dirty="0" err="1"/>
            <a:t>Kemnsos</a:t>
          </a:r>
          <a:endParaRPr lang="en-ID" sz="2000" b="1" kern="1200" dirty="0"/>
        </a:p>
      </dsp:txBody>
      <dsp:txXfrm>
        <a:off x="5475099" y="4607761"/>
        <a:ext cx="1558257" cy="1204108"/>
      </dsp:txXfrm>
    </dsp:sp>
    <dsp:sp modelId="{92D63700-BBEF-45CE-94DD-D8E4E5C9065B}">
      <dsp:nvSpPr>
        <dsp:cNvPr id="0" name=""/>
        <dsp:cNvSpPr/>
      </dsp:nvSpPr>
      <dsp:spPr>
        <a:xfrm>
          <a:off x="2185628" y="671174"/>
          <a:ext cx="5949711" cy="5949711"/>
        </a:xfrm>
        <a:prstGeom prst="pie">
          <a:avLst>
            <a:gd name="adj1" fmla="val 5400000"/>
            <a:gd name="adj2" fmla="val 9000000"/>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4</a:t>
          </a:r>
          <a:br>
            <a:rPr lang="en-US" sz="1200" b="1" kern="1200"/>
          </a:br>
          <a:r>
            <a:rPr lang="en-US" sz="2000" b="1" kern="1200"/>
            <a:t>VERIFIKASI &amp; VALIDASI Data oleh DINSOS di propinsi</a:t>
          </a:r>
          <a:endParaRPr lang="en-ID" sz="2000" b="1" kern="1200"/>
        </a:p>
      </dsp:txBody>
      <dsp:txXfrm>
        <a:off x="3460566" y="4692188"/>
        <a:ext cx="1558257" cy="1204108"/>
      </dsp:txXfrm>
    </dsp:sp>
    <dsp:sp modelId="{05650EC0-261E-43F9-9048-4AD766A96EC8}">
      <dsp:nvSpPr>
        <dsp:cNvPr id="0" name=""/>
        <dsp:cNvSpPr/>
      </dsp:nvSpPr>
      <dsp:spPr>
        <a:xfrm>
          <a:off x="2114798" y="548639"/>
          <a:ext cx="5949711" cy="5949711"/>
        </a:xfrm>
        <a:prstGeom prst="pie">
          <a:avLst>
            <a:gd name="adj1" fmla="val 9000000"/>
            <a:gd name="adj2" fmla="val 126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5</a:t>
          </a:r>
          <a:br>
            <a:rPr lang="en-US" sz="1200" b="1" kern="1200"/>
          </a:br>
          <a:r>
            <a:rPr lang="en-US" sz="2000" b="1" kern="1200"/>
            <a:t>VERIFIKASI &amp; VALIDASI Data oleh Kemensos</a:t>
          </a:r>
          <a:endParaRPr lang="en-ID" sz="2000" kern="1200"/>
        </a:p>
      </dsp:txBody>
      <dsp:txXfrm>
        <a:off x="2398117" y="2956855"/>
        <a:ext cx="1629087" cy="1168693"/>
      </dsp:txXfrm>
    </dsp:sp>
    <dsp:sp modelId="{ACFD47FC-1EE9-426E-9D1A-F1BAAF0ADDEF}">
      <dsp:nvSpPr>
        <dsp:cNvPr id="0" name=""/>
        <dsp:cNvSpPr/>
      </dsp:nvSpPr>
      <dsp:spPr>
        <a:xfrm>
          <a:off x="2185628" y="426103"/>
          <a:ext cx="5949711" cy="5949711"/>
        </a:xfrm>
        <a:prstGeom prst="pie">
          <a:avLst>
            <a:gd name="adj1" fmla="val 126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6</a:t>
          </a:r>
          <a:br>
            <a:rPr lang="en-US" sz="1500" kern="1200"/>
          </a:br>
          <a:r>
            <a:rPr lang="en-US" sz="2000" b="1" kern="1200"/>
            <a:t>Penerbitan SK DTKS oleh Kemensos         </a:t>
          </a:r>
          <a:r>
            <a:rPr lang="en-US" sz="1400" b="1" kern="1200"/>
            <a:t>(Jan, Apr, Jul, Oct)</a:t>
          </a:r>
          <a:endParaRPr lang="en-ID" sz="1400" kern="1200"/>
        </a:p>
      </dsp:txBody>
      <dsp:txXfrm>
        <a:off x="3460566" y="1186108"/>
        <a:ext cx="1558257" cy="1204108"/>
      </dsp:txXfrm>
    </dsp:sp>
    <dsp:sp modelId="{67556680-1514-442D-B564-15E472CE18DB}">
      <dsp:nvSpPr>
        <dsp:cNvPr id="0" name=""/>
        <dsp:cNvSpPr/>
      </dsp:nvSpPr>
      <dsp:spPr>
        <a:xfrm>
          <a:off x="1958755" y="57787"/>
          <a:ext cx="6686342" cy="6686342"/>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87AE60-E612-45AA-A36F-B1DC60F9373F}">
      <dsp:nvSpPr>
        <dsp:cNvPr id="0" name=""/>
        <dsp:cNvSpPr/>
      </dsp:nvSpPr>
      <dsp:spPr>
        <a:xfrm>
          <a:off x="2029585" y="180323"/>
          <a:ext cx="6686342" cy="6686342"/>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B93689-E721-4E99-8FE4-CCF8926830BE}">
      <dsp:nvSpPr>
        <dsp:cNvPr id="0" name=""/>
        <dsp:cNvSpPr/>
      </dsp:nvSpPr>
      <dsp:spPr>
        <a:xfrm>
          <a:off x="1990050" y="218433"/>
          <a:ext cx="6686342" cy="6686342"/>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015CA7-744D-4C33-BA78-5744165D9B6F}">
      <dsp:nvSpPr>
        <dsp:cNvPr id="0" name=""/>
        <dsp:cNvSpPr/>
      </dsp:nvSpPr>
      <dsp:spPr>
        <a:xfrm>
          <a:off x="1817530" y="302859"/>
          <a:ext cx="6686342" cy="6686342"/>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849C99-80AD-49D8-8222-BE77E538C661}">
      <dsp:nvSpPr>
        <dsp:cNvPr id="0" name=""/>
        <dsp:cNvSpPr/>
      </dsp:nvSpPr>
      <dsp:spPr>
        <a:xfrm>
          <a:off x="1746700" y="180323"/>
          <a:ext cx="6686342" cy="6686342"/>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ED7F01-72E4-44FF-B93A-40248589D6E6}">
      <dsp:nvSpPr>
        <dsp:cNvPr id="0" name=""/>
        <dsp:cNvSpPr/>
      </dsp:nvSpPr>
      <dsp:spPr>
        <a:xfrm>
          <a:off x="1817530" y="57787"/>
          <a:ext cx="6686342" cy="6686342"/>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AFA4-D727-2540-847D-40B899103F30}">
      <dsp:nvSpPr>
        <dsp:cNvPr id="0" name=""/>
        <dsp:cNvSpPr/>
      </dsp:nvSpPr>
      <dsp:spPr>
        <a:xfrm>
          <a:off x="58930" y="0"/>
          <a:ext cx="6203980" cy="3877488"/>
        </a:xfrm>
        <a:prstGeom prst="swooshArrow">
          <a:avLst>
            <a:gd name="adj1" fmla="val 25000"/>
            <a:gd name="adj2" fmla="val 25000"/>
          </a:avLst>
        </a:prstGeom>
        <a:solidFill>
          <a:schemeClr val="accent1">
            <a:tint val="40000"/>
            <a:hueOff val="0"/>
            <a:satOff val="0"/>
            <a:lumOff val="0"/>
            <a:alphaOff val="0"/>
          </a:schemeClr>
        </a:solidFill>
        <a:ln>
          <a:noFill/>
        </a:ln>
        <a:effectLst>
          <a:reflection blurRad="12700" stA="26000" endPos="32000" dist="12700" dir="5400000" sy="-100000" rotWithShape="0"/>
        </a:effectLst>
      </dsp:spPr>
      <dsp:style>
        <a:lnRef idx="0">
          <a:scrgbClr r="0" g="0" b="0"/>
        </a:lnRef>
        <a:fillRef idx="1">
          <a:scrgbClr r="0" g="0" b="0"/>
        </a:fillRef>
        <a:effectRef idx="2">
          <a:scrgbClr r="0" g="0" b="0"/>
        </a:effectRef>
        <a:fontRef idx="minor"/>
      </dsp:style>
    </dsp:sp>
    <dsp:sp modelId="{315CB60B-7B5E-7344-BE73-3DA6E8839F2E}">
      <dsp:nvSpPr>
        <dsp:cNvPr id="0" name=""/>
        <dsp:cNvSpPr/>
      </dsp:nvSpPr>
      <dsp:spPr>
        <a:xfrm>
          <a:off x="698994" y="2806043"/>
          <a:ext cx="142691" cy="142691"/>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35580812-380A-DF4C-8A86-7039FD6F759B}">
      <dsp:nvSpPr>
        <dsp:cNvPr id="0" name=""/>
        <dsp:cNvSpPr/>
      </dsp:nvSpPr>
      <dsp:spPr>
        <a:xfrm>
          <a:off x="770340" y="2877389"/>
          <a:ext cx="1060880" cy="92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09"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err="1">
              <a:solidFill>
                <a:srgbClr val="7030A0"/>
              </a:solidFill>
              <a:latin typeface="Cambria" charset="0"/>
              <a:ea typeface="Cambria" charset="0"/>
              <a:cs typeface="Cambria" charset="0"/>
            </a:rPr>
            <a:t>Tahun</a:t>
          </a:r>
          <a:r>
            <a:rPr lang="en-US" sz="1800" b="1" kern="1200" dirty="0">
              <a:solidFill>
                <a:srgbClr val="7030A0"/>
              </a:solidFill>
              <a:latin typeface="Cambria" charset="0"/>
              <a:ea typeface="Cambria" charset="0"/>
              <a:cs typeface="Cambria" charset="0"/>
            </a:rPr>
            <a:t> 2015 SD 2017 </a:t>
          </a:r>
          <a:r>
            <a:rPr lang="en-US" sz="1800" b="1" kern="1200" baseline="0" dirty="0">
              <a:solidFill>
                <a:srgbClr val="7030A0"/>
              </a:solidFill>
              <a:latin typeface="Cambria" charset="0"/>
              <a:ea typeface="Cambria" charset="0"/>
              <a:cs typeface="Cambria" charset="0"/>
            </a:rPr>
            <a:t>230.351 KPM</a:t>
          </a:r>
          <a:endParaRPr lang="en-US" sz="1800" b="1" kern="1200" dirty="0">
            <a:solidFill>
              <a:srgbClr val="7030A0"/>
            </a:solidFill>
            <a:latin typeface="Cambria" charset="0"/>
            <a:ea typeface="Cambria" charset="0"/>
            <a:cs typeface="Cambria" charset="0"/>
          </a:endParaRPr>
        </a:p>
      </dsp:txBody>
      <dsp:txXfrm>
        <a:off x="770340" y="2877389"/>
        <a:ext cx="1060880" cy="922842"/>
      </dsp:txXfrm>
    </dsp:sp>
    <dsp:sp modelId="{3DB1E635-0A25-1C47-8EC0-AFBA6033E581}">
      <dsp:nvSpPr>
        <dsp:cNvPr id="0" name=""/>
        <dsp:cNvSpPr/>
      </dsp:nvSpPr>
      <dsp:spPr>
        <a:xfrm>
          <a:off x="1707141" y="1904140"/>
          <a:ext cx="248159" cy="248159"/>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1CBD868C-BE97-6647-95E5-4360AA27B4B2}">
      <dsp:nvSpPr>
        <dsp:cNvPr id="0" name=""/>
        <dsp:cNvSpPr/>
      </dsp:nvSpPr>
      <dsp:spPr>
        <a:xfrm>
          <a:off x="1831221" y="2028219"/>
          <a:ext cx="1302835" cy="1772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94"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err="1">
              <a:solidFill>
                <a:schemeClr val="accent2">
                  <a:lumMod val="50000"/>
                </a:schemeClr>
              </a:solidFill>
              <a:latin typeface="Cambria" charset="0"/>
              <a:ea typeface="Cambria" charset="0"/>
              <a:cs typeface="Cambria" charset="0"/>
            </a:rPr>
            <a:t>Tahun</a:t>
          </a:r>
          <a:r>
            <a:rPr lang="en-US" sz="1800" b="1" kern="1200" dirty="0">
              <a:solidFill>
                <a:schemeClr val="accent2">
                  <a:lumMod val="50000"/>
                </a:schemeClr>
              </a:solidFill>
              <a:latin typeface="Cambria" charset="0"/>
              <a:ea typeface="Cambria" charset="0"/>
              <a:cs typeface="Cambria" charset="0"/>
            </a:rPr>
            <a:t> 2018 621.789 KPM   </a:t>
          </a:r>
        </a:p>
      </dsp:txBody>
      <dsp:txXfrm>
        <a:off x="1831221" y="2028219"/>
        <a:ext cx="1302835" cy="1772012"/>
      </dsp:txXfrm>
    </dsp:sp>
    <dsp:sp modelId="{F220DE96-0533-1841-9A8B-AB037A48FACC}">
      <dsp:nvSpPr>
        <dsp:cNvPr id="0" name=""/>
        <dsp:cNvSpPr/>
      </dsp:nvSpPr>
      <dsp:spPr>
        <a:xfrm>
          <a:off x="2994467" y="1239538"/>
          <a:ext cx="328810" cy="328810"/>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84141D82-4222-8740-8C6A-9586F9C4B6C4}">
      <dsp:nvSpPr>
        <dsp:cNvPr id="0" name=""/>
        <dsp:cNvSpPr/>
      </dsp:nvSpPr>
      <dsp:spPr>
        <a:xfrm>
          <a:off x="3029390" y="1249431"/>
          <a:ext cx="1561800" cy="270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230" tIns="0" rIns="0" bIns="0" numCol="1" spcCol="1270" anchor="t" anchorCtr="0">
          <a:noAutofit/>
        </a:bodyPr>
        <a:lstStyle/>
        <a:p>
          <a:pPr marL="0" lvl="0" indent="0" algn="l" defTabSz="800100">
            <a:lnSpc>
              <a:spcPct val="60000"/>
            </a:lnSpc>
            <a:spcBef>
              <a:spcPct val="0"/>
            </a:spcBef>
            <a:spcAft>
              <a:spcPct val="35000"/>
            </a:spcAft>
            <a:buNone/>
          </a:pPr>
          <a:r>
            <a:rPr lang="en-US" sz="1800" kern="1200" dirty="0" err="1">
              <a:latin typeface="Cambria" charset="0"/>
              <a:ea typeface="Cambria" charset="0"/>
              <a:cs typeface="Cambria" charset="0"/>
            </a:rPr>
            <a:t>Tahun</a:t>
          </a:r>
          <a:r>
            <a:rPr lang="en-US" sz="1800" kern="1200" dirty="0">
              <a:latin typeface="Cambria" charset="0"/>
              <a:ea typeface="Cambria" charset="0"/>
              <a:cs typeface="Cambria" charset="0"/>
            </a:rPr>
            <a:t> 2019 </a:t>
          </a:r>
        </a:p>
        <a:p>
          <a:pPr marL="0" lvl="0" indent="0" algn="l" defTabSz="800100">
            <a:lnSpc>
              <a:spcPct val="90000"/>
            </a:lnSpc>
            <a:spcBef>
              <a:spcPct val="0"/>
            </a:spcBef>
            <a:spcAft>
              <a:spcPct val="35000"/>
            </a:spcAft>
            <a:buNone/>
          </a:pPr>
          <a:r>
            <a:rPr lang="en-US" sz="1800" kern="1200" dirty="0">
              <a:latin typeface="Cambria" charset="0"/>
              <a:ea typeface="Cambria" charset="0"/>
              <a:cs typeface="Cambria" charset="0"/>
            </a:rPr>
            <a:t>Target</a:t>
          </a:r>
          <a:r>
            <a:rPr lang="en-US" sz="1800" kern="1200" baseline="0" dirty="0">
              <a:latin typeface="Cambria" charset="0"/>
              <a:ea typeface="Cambria" charset="0"/>
              <a:cs typeface="Cambria" charset="0"/>
            </a:rPr>
            <a:t> </a:t>
          </a:r>
        </a:p>
        <a:p>
          <a:pPr marL="0" lvl="0" indent="0" algn="l" defTabSz="800100">
            <a:lnSpc>
              <a:spcPct val="90000"/>
            </a:lnSpc>
            <a:spcBef>
              <a:spcPct val="0"/>
            </a:spcBef>
            <a:spcAft>
              <a:spcPct val="35000"/>
            </a:spcAft>
            <a:buNone/>
          </a:pPr>
          <a:r>
            <a:rPr lang="en-US" sz="1800" kern="1200" baseline="0" dirty="0">
              <a:latin typeface="Cambria" charset="0"/>
              <a:ea typeface="Cambria" charset="0"/>
              <a:cs typeface="Cambria" charset="0"/>
            </a:rPr>
            <a:t>800.000 KPM (8%)</a:t>
          </a:r>
          <a:endParaRPr lang="en-US" sz="1800" kern="1200" dirty="0">
            <a:latin typeface="Cambria" charset="0"/>
            <a:ea typeface="Cambria" charset="0"/>
            <a:cs typeface="Cambria" charset="0"/>
          </a:endParaRPr>
        </a:p>
      </dsp:txBody>
      <dsp:txXfrm>
        <a:off x="3029390" y="1249431"/>
        <a:ext cx="1561800" cy="2705312"/>
      </dsp:txXfrm>
    </dsp:sp>
    <dsp:sp modelId="{7658254B-D7BB-8D42-8519-270CD4F1A8AD}">
      <dsp:nvSpPr>
        <dsp:cNvPr id="0" name=""/>
        <dsp:cNvSpPr/>
      </dsp:nvSpPr>
      <dsp:spPr>
        <a:xfrm>
          <a:off x="4396567" y="799831"/>
          <a:ext cx="440482" cy="440482"/>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F1178D74-E29E-4D4B-B9C2-B1F528A3D0F5}">
      <dsp:nvSpPr>
        <dsp:cNvPr id="0" name=""/>
        <dsp:cNvSpPr/>
      </dsp:nvSpPr>
      <dsp:spPr>
        <a:xfrm>
          <a:off x="4484837" y="1020072"/>
          <a:ext cx="1566777" cy="278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403" tIns="0" rIns="0" bIns="0" numCol="1" spcCol="1270" anchor="t" anchorCtr="0">
          <a:noAutofit/>
        </a:bodyPr>
        <a:lstStyle/>
        <a:p>
          <a:pPr marL="0" lvl="0" indent="0" algn="l" defTabSz="800100">
            <a:lnSpc>
              <a:spcPct val="60000"/>
            </a:lnSpc>
            <a:spcBef>
              <a:spcPct val="0"/>
            </a:spcBef>
            <a:spcAft>
              <a:spcPct val="35000"/>
            </a:spcAft>
            <a:buNone/>
          </a:pPr>
          <a:r>
            <a:rPr lang="en-US" sz="1800" kern="1200" dirty="0" err="1">
              <a:latin typeface="Cambria" charset="0"/>
              <a:ea typeface="Cambria" charset="0"/>
              <a:cs typeface="Cambria" charset="0"/>
            </a:rPr>
            <a:t>Tahun</a:t>
          </a:r>
          <a:r>
            <a:rPr lang="en-US" sz="1800" kern="1200" dirty="0">
              <a:latin typeface="Cambria" charset="0"/>
              <a:ea typeface="Cambria" charset="0"/>
              <a:cs typeface="Cambria" charset="0"/>
            </a:rPr>
            <a:t> 2020</a:t>
          </a:r>
        </a:p>
        <a:p>
          <a:pPr marL="171450" lvl="1" indent="-171450" algn="l" defTabSz="800100">
            <a:lnSpc>
              <a:spcPct val="60000"/>
            </a:lnSpc>
            <a:spcBef>
              <a:spcPct val="0"/>
            </a:spcBef>
            <a:spcAft>
              <a:spcPct val="15000"/>
            </a:spcAft>
            <a:buChar char="•"/>
          </a:pPr>
          <a:r>
            <a:rPr lang="en-US" sz="1800" kern="1200" dirty="0">
              <a:latin typeface="Cambria" charset="0"/>
              <a:ea typeface="Cambria" charset="0"/>
              <a:cs typeface="Cambria" charset="0"/>
            </a:rPr>
            <a:t>Target</a:t>
          </a:r>
          <a:r>
            <a:rPr lang="en-US" sz="1800" kern="1200" baseline="0" dirty="0">
              <a:latin typeface="Cambria" charset="0"/>
              <a:ea typeface="Cambria" charset="0"/>
              <a:cs typeface="Cambria" charset="0"/>
            </a:rPr>
            <a:t> </a:t>
          </a:r>
        </a:p>
        <a:p>
          <a:pPr marL="171450" lvl="1" indent="-171450" algn="l" defTabSz="800100">
            <a:lnSpc>
              <a:spcPct val="60000"/>
            </a:lnSpc>
            <a:spcBef>
              <a:spcPct val="0"/>
            </a:spcBef>
            <a:spcAft>
              <a:spcPct val="15000"/>
            </a:spcAft>
            <a:buChar char="•"/>
          </a:pPr>
          <a:r>
            <a:rPr lang="en-US" sz="1800" kern="1200" baseline="0" dirty="0">
              <a:latin typeface="Cambria" charset="0"/>
              <a:ea typeface="Cambria" charset="0"/>
              <a:cs typeface="Cambria" charset="0"/>
            </a:rPr>
            <a:t>1 </a:t>
          </a:r>
          <a:r>
            <a:rPr lang="en-US" sz="1800" kern="1200" baseline="0" dirty="0" err="1">
              <a:latin typeface="Cambria" charset="0"/>
              <a:ea typeface="Cambria" charset="0"/>
              <a:cs typeface="Cambria" charset="0"/>
            </a:rPr>
            <a:t>Juta</a:t>
          </a:r>
          <a:r>
            <a:rPr lang="en-US" sz="1800" kern="1200" baseline="0" dirty="0">
              <a:latin typeface="Cambria" charset="0"/>
              <a:ea typeface="Cambria" charset="0"/>
              <a:cs typeface="Cambria" charset="0"/>
            </a:rPr>
            <a:t> KPM</a:t>
          </a:r>
          <a:endParaRPr lang="en-US" sz="1800" kern="1200" dirty="0">
            <a:latin typeface="Cambria" charset="0"/>
            <a:ea typeface="Cambria" charset="0"/>
            <a:cs typeface="Cambria" charset="0"/>
          </a:endParaRPr>
        </a:p>
        <a:p>
          <a:pPr marL="171450" lvl="1" indent="-171450" algn="l" defTabSz="800100">
            <a:lnSpc>
              <a:spcPct val="60000"/>
            </a:lnSpc>
            <a:spcBef>
              <a:spcPct val="0"/>
            </a:spcBef>
            <a:spcAft>
              <a:spcPct val="15000"/>
            </a:spcAft>
            <a:buChar char="•"/>
          </a:pPr>
          <a:r>
            <a:rPr lang="en-US" sz="1800" kern="1200" dirty="0">
              <a:latin typeface="Cambria" charset="0"/>
              <a:ea typeface="Cambria" charset="0"/>
              <a:cs typeface="Cambria" charset="0"/>
            </a:rPr>
            <a:t>(10%)</a:t>
          </a:r>
        </a:p>
      </dsp:txBody>
      <dsp:txXfrm>
        <a:off x="4484837" y="1020072"/>
        <a:ext cx="1566777" cy="27801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C8B7B-A372-4286-BD32-46C6256EC7C3}"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D0408-1103-4CF9-8D77-85C24E9D96FB}" type="slidenum">
              <a:rPr lang="en-US" smtClean="0"/>
              <a:t>‹#›</a:t>
            </a:fld>
            <a:endParaRPr lang="en-US"/>
          </a:p>
        </p:txBody>
      </p:sp>
    </p:spTree>
    <p:extLst>
      <p:ext uri="{BB962C8B-B14F-4D97-AF65-F5344CB8AC3E}">
        <p14:creationId xmlns:p14="http://schemas.microsoft.com/office/powerpoint/2010/main" val="387222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4A4F5F-AC15-483A-BB95-86EDE8EF1EA6}" type="slidenum">
              <a:rPr lang="en-US" smtClean="0"/>
              <a:t>3</a:t>
            </a:fld>
            <a:endParaRPr lang="en-US"/>
          </a:p>
        </p:txBody>
      </p:sp>
    </p:spTree>
    <p:extLst>
      <p:ext uri="{BB962C8B-B14F-4D97-AF65-F5344CB8AC3E}">
        <p14:creationId xmlns:p14="http://schemas.microsoft.com/office/powerpoint/2010/main" val="381434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en-US" dirty="0"/>
          </a:p>
        </p:txBody>
      </p:sp>
      <p:sp>
        <p:nvSpPr>
          <p:cNvPr id="4" name="Tampungan Nomor Slide 3"/>
          <p:cNvSpPr>
            <a:spLocks noGrp="1"/>
          </p:cNvSpPr>
          <p:nvPr>
            <p:ph type="sldNum" sz="quarter" idx="5"/>
          </p:nvPr>
        </p:nvSpPr>
        <p:spPr/>
        <p:txBody>
          <a:bodyPr/>
          <a:lstStyle/>
          <a:p>
            <a:fld id="{0741D9F6-7ADC-C44A-B3F2-E43E13ED9B52}" type="slidenum">
              <a:rPr lang="en-US" smtClean="0"/>
              <a:pPr/>
              <a:t>21</a:t>
            </a:fld>
            <a:endParaRPr lang="en-US"/>
          </a:p>
        </p:txBody>
      </p:sp>
    </p:spTree>
    <p:extLst>
      <p:ext uri="{BB962C8B-B14F-4D97-AF65-F5344CB8AC3E}">
        <p14:creationId xmlns:p14="http://schemas.microsoft.com/office/powerpoint/2010/main" val="399183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8411729C-47B8-45DF-9AB3-107567015639}"/>
              </a:ext>
            </a:extLst>
          </p:cNvPr>
          <p:cNvSpPr>
            <a:spLocks noGrp="1" noRot="1" noChangeAspect="1" noTextEdit="1"/>
          </p:cNvSpPr>
          <p:nvPr>
            <p:ph type="sldImg"/>
          </p:nvPr>
        </p:nvSpPr>
        <p:spPr bwMode="auto">
          <a:xfrm>
            <a:off x="5978525" y="735013"/>
            <a:ext cx="3530600" cy="1985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3C5007A2-147C-4F8B-939F-4DCB00BE60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pPr>
            <a:r>
              <a:rPr lang="en-US" sz="1200" kern="1200" dirty="0">
                <a:solidFill>
                  <a:schemeClr val="tx1"/>
                </a:solidFill>
                <a:effectLst/>
                <a:latin typeface="+mn-lt"/>
                <a:ea typeface="+mn-ea"/>
                <a:cs typeface="+mn-cs"/>
              </a:rPr>
              <a:t>And on the current third generation, PKH implementation is accompanied by the implementation of Family Development Session (FDS). </a:t>
            </a:r>
          </a:p>
          <a:p>
            <a:pPr marL="171450" marR="0" indent="-171450" algn="l" defTabSz="914400" rtl="0" eaLnBrk="1" fontAlgn="auto" latinLnBrk="0" hangingPunct="1">
              <a:lnSpc>
                <a:spcPct val="100000"/>
              </a:lnSpc>
              <a:spcBef>
                <a:spcPct val="0"/>
              </a:spcBef>
              <a:spcAft>
                <a:spcPts val="0"/>
              </a:spcAft>
              <a:buClrTx/>
              <a:buSzTx/>
              <a:buFont typeface="Arial" charset="0"/>
              <a:buChar char="•"/>
              <a:tabLst/>
              <a:defRPr/>
            </a:pPr>
            <a:r>
              <a:rPr lang="en-US" sz="1200" kern="1200" dirty="0">
                <a:solidFill>
                  <a:schemeClr val="tx1"/>
                </a:solidFill>
                <a:effectLst/>
                <a:latin typeface="+mn-lt"/>
                <a:ea typeface="+mn-ea"/>
                <a:cs typeface="+mn-cs"/>
              </a:rPr>
              <a:t>Through PKH, poor families are encouraged to have access and use basic social services for health, education, food and nutrition, treatment, and facilitation, including access to other social protection programs as sustainable complementarity programs</a:t>
            </a:r>
            <a:r>
              <a:rPr lang="id-ID" sz="1200" kern="1200" dirty="0">
                <a:solidFill>
                  <a:schemeClr val="tx1"/>
                </a:solidFill>
                <a:effectLst/>
                <a:latin typeface="+mn-lt"/>
                <a:ea typeface="+mn-ea"/>
                <a:cs typeface="+mn-cs"/>
              </a:rPr>
              <a:t>. PKH </a:t>
            </a:r>
            <a:r>
              <a:rPr lang="en-US" sz="1200" kern="1200" dirty="0">
                <a:solidFill>
                  <a:schemeClr val="tx1"/>
                </a:solidFill>
                <a:effectLst/>
                <a:latin typeface="+mn-lt"/>
                <a:ea typeface="+mn-ea"/>
                <a:cs typeface="+mn-cs"/>
              </a:rPr>
              <a:t>is directed to become a center of excellence in poverty alleviation which synergizes various national social protection and empowerment programs</a:t>
            </a:r>
            <a:r>
              <a:rPr lang="id-ID"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eaLnBrk="1" hangingPunct="1">
              <a:spcBef>
                <a:spcPct val="0"/>
              </a:spcBef>
              <a:buFont typeface="Arial" charset="0"/>
              <a:buChar char="•"/>
            </a:pPr>
            <a:endParaRPr lang="id-ID" altLang="en-US" dirty="0"/>
          </a:p>
        </p:txBody>
      </p:sp>
      <p:sp>
        <p:nvSpPr>
          <p:cNvPr id="2" name="Date Placeholder 1">
            <a:extLst>
              <a:ext uri="{FF2B5EF4-FFF2-40B4-BE49-F238E27FC236}">
                <a16:creationId xmlns:a16="http://schemas.microsoft.com/office/drawing/2014/main" id="{B47C0DBE-887A-4686-A3AC-E12ECDF0968B}"/>
              </a:ext>
            </a:extLst>
          </p:cNvPr>
          <p:cNvSpPr>
            <a:spLocks noGrp="1"/>
          </p:cNvSpPr>
          <p:nvPr>
            <p:ph type="dt" idx="10"/>
          </p:nvPr>
        </p:nvSpPr>
        <p:spPr/>
        <p:txBody>
          <a:bodyPr/>
          <a:lstStyle/>
          <a:p>
            <a:endParaRPr lang="en-US"/>
          </a:p>
        </p:txBody>
      </p:sp>
    </p:spTree>
    <p:extLst>
      <p:ext uri="{BB962C8B-B14F-4D97-AF65-F5344CB8AC3E}">
        <p14:creationId xmlns:p14="http://schemas.microsoft.com/office/powerpoint/2010/main" val="80474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ea typeface="ＭＳ Ｐゴシック" charset="-128"/>
              </a:rPr>
              <a:t>Pendampingan dilakukan untuk seluruh pendekatan program PK</a:t>
            </a:r>
            <a:r>
              <a:rPr lang="id-ID" altLang="en-US">
                <a:ea typeface="ＭＳ Ｐゴシック" charset="-128"/>
              </a:rPr>
              <a:t>H</a:t>
            </a:r>
            <a:endParaRPr lang="en-US" altLang="en-US">
              <a:ea typeface="ＭＳ Ｐゴシック" charset="-128"/>
            </a:endParaRPr>
          </a:p>
          <a:p>
            <a:pPr marL="171450" indent="-171450">
              <a:buFontTx/>
              <a:buChar char="-"/>
            </a:pPr>
            <a:r>
              <a:rPr lang="en-US" altLang="en-US">
                <a:ea typeface="ＭＳ Ｐゴシック" charset="-128"/>
              </a:rPr>
              <a:t>Layer II sebagaimana program-program CCT, seperti: PKH dimana program-program seperti itu membekali masyarakat miskin dengan </a:t>
            </a:r>
            <a:r>
              <a:rPr lang="en-US" altLang="en-US" i="1">
                <a:ea typeface="ＭＳ Ｐゴシック" charset="-128"/>
              </a:rPr>
              <a:t>family development </a:t>
            </a:r>
            <a:r>
              <a:rPr lang="en-US" altLang="en-US">
                <a:ea typeface="ＭＳ Ｐゴシック" charset="-128"/>
              </a:rPr>
              <a:t>(pemahaman pengelolaan keuangan RT, dll).</a:t>
            </a:r>
          </a:p>
          <a:p>
            <a:pPr marL="171450" indent="-171450">
              <a:buFontTx/>
              <a:buChar char="-"/>
            </a:pPr>
            <a:r>
              <a:rPr lang="en-US" altLang="en-US">
                <a:ea typeface="ＭＳ Ｐゴシック" charset="-128"/>
              </a:rPr>
              <a:t>Simpan pinjam internal, manajemen keuangan, peningkatan ketrampilan, dan </a:t>
            </a:r>
            <a:r>
              <a:rPr lang="en-US" altLang="en-US" i="1">
                <a:ea typeface="ＭＳ Ｐゴシック" charset="-128"/>
              </a:rPr>
              <a:t>initial saving-lending </a:t>
            </a:r>
            <a:r>
              <a:rPr lang="en-US" altLang="en-US">
                <a:ea typeface="ＭＳ Ｐゴシック" charset="-128"/>
              </a:rPr>
              <a:t>(Dana Amanah RLF) merupakan bagian dari pendekatan pengembangan penghidupan berkelanjutan yang sedang diujicobakan.</a:t>
            </a:r>
          </a:p>
          <a:p>
            <a:pPr marL="171450" indent="-171450">
              <a:buFontTx/>
              <a:buChar char="-"/>
            </a:pPr>
            <a:r>
              <a:rPr lang="en-US" altLang="en-US">
                <a:ea typeface="ＭＳ Ｐゴシック" charset="-128"/>
              </a:rPr>
              <a:t>KUR dikelola sebagaimana sebelumnya.</a:t>
            </a:r>
          </a:p>
          <a:p>
            <a:pPr marL="171450" indent="-171450">
              <a:buFontTx/>
              <a:buChar char="-"/>
            </a:pPr>
            <a:r>
              <a:rPr lang="en-US" altLang="en-US">
                <a:ea typeface="ＭＳ Ｐゴシック" charset="-128"/>
              </a:rPr>
              <a:t>Pelayanan Dasar untuk pemenuhan kebutuhan pendidikan, kesehatan, kependudukan, dan sarpra</a:t>
            </a:r>
            <a:r>
              <a:rPr lang="id-ID" altLang="en-US">
                <a:ea typeface="ＭＳ Ｐゴシック" charset="-128"/>
              </a:rPr>
              <a:t>s</a:t>
            </a:r>
            <a:r>
              <a:rPr lang="en-US" altLang="en-US">
                <a:ea typeface="ＭＳ Ｐゴシック" charset="-128"/>
              </a:rPr>
              <a:t> dasar (air bersih, listrik, dl</a:t>
            </a:r>
            <a:r>
              <a:rPr lang="id-ID" altLang="en-US">
                <a:ea typeface="ＭＳ Ｐゴシック" charset="-128"/>
              </a:rPr>
              <a:t>)</a:t>
            </a:r>
          </a:p>
        </p:txBody>
      </p:sp>
      <p:sp>
        <p:nvSpPr>
          <p:cNvPr id="501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charset="0"/>
                <a:ea typeface="ＭＳ Ｐゴシック" charset="-128"/>
              </a:defRPr>
            </a:lvl1pPr>
            <a:lvl2pPr marL="742950" indent="-285750">
              <a:defRPr sz="1400">
                <a:solidFill>
                  <a:schemeClr val="tx1"/>
                </a:solidFill>
                <a:latin typeface="Calibri" charset="0"/>
                <a:ea typeface="ＭＳ Ｐゴシック" charset="-128"/>
              </a:defRPr>
            </a:lvl2pPr>
            <a:lvl3pPr marL="1143000" indent="-228600">
              <a:defRPr sz="1400">
                <a:solidFill>
                  <a:schemeClr val="tx1"/>
                </a:solidFill>
                <a:latin typeface="Calibri" charset="0"/>
                <a:ea typeface="ＭＳ Ｐゴシック" charset="-128"/>
              </a:defRPr>
            </a:lvl3pPr>
            <a:lvl4pPr marL="1600200" indent="-228600">
              <a:defRPr sz="1400">
                <a:solidFill>
                  <a:schemeClr val="tx1"/>
                </a:solidFill>
                <a:latin typeface="Calibri" charset="0"/>
                <a:ea typeface="ＭＳ Ｐゴシック" charset="-128"/>
              </a:defRPr>
            </a:lvl4pPr>
            <a:lvl5pPr marL="2057400" indent="-228600">
              <a:defRPr sz="1400">
                <a:solidFill>
                  <a:schemeClr val="tx1"/>
                </a:solidFill>
                <a:latin typeface="Calibri" charset="0"/>
                <a:ea typeface="ＭＳ Ｐゴシック" charset="-128"/>
              </a:defRPr>
            </a:lvl5pPr>
            <a:lvl6pPr marL="2514600" indent="-228600" defTabSz="684213" eaLnBrk="0" fontAlgn="base" hangingPunct="0">
              <a:spcBef>
                <a:spcPct val="0"/>
              </a:spcBef>
              <a:spcAft>
                <a:spcPct val="0"/>
              </a:spcAft>
              <a:defRPr sz="1400">
                <a:solidFill>
                  <a:schemeClr val="tx1"/>
                </a:solidFill>
                <a:latin typeface="Calibri" charset="0"/>
                <a:ea typeface="ＭＳ Ｐゴシック" charset="-128"/>
              </a:defRPr>
            </a:lvl6pPr>
            <a:lvl7pPr marL="2971800" indent="-228600" defTabSz="684213" eaLnBrk="0" fontAlgn="base" hangingPunct="0">
              <a:spcBef>
                <a:spcPct val="0"/>
              </a:spcBef>
              <a:spcAft>
                <a:spcPct val="0"/>
              </a:spcAft>
              <a:defRPr sz="1400">
                <a:solidFill>
                  <a:schemeClr val="tx1"/>
                </a:solidFill>
                <a:latin typeface="Calibri" charset="0"/>
                <a:ea typeface="ＭＳ Ｐゴシック" charset="-128"/>
              </a:defRPr>
            </a:lvl7pPr>
            <a:lvl8pPr marL="3429000" indent="-228600" defTabSz="684213" eaLnBrk="0" fontAlgn="base" hangingPunct="0">
              <a:spcBef>
                <a:spcPct val="0"/>
              </a:spcBef>
              <a:spcAft>
                <a:spcPct val="0"/>
              </a:spcAft>
              <a:defRPr sz="1400">
                <a:solidFill>
                  <a:schemeClr val="tx1"/>
                </a:solidFill>
                <a:latin typeface="Calibri" charset="0"/>
                <a:ea typeface="ＭＳ Ｐゴシック" charset="-128"/>
              </a:defRPr>
            </a:lvl8pPr>
            <a:lvl9pPr marL="3886200" indent="-228600" defTabSz="684213" eaLnBrk="0" fontAlgn="base" hangingPunct="0">
              <a:spcBef>
                <a:spcPct val="0"/>
              </a:spcBef>
              <a:spcAft>
                <a:spcPct val="0"/>
              </a:spcAft>
              <a:defRPr sz="1400">
                <a:solidFill>
                  <a:schemeClr val="tx1"/>
                </a:solidFill>
                <a:latin typeface="Calibri" charset="0"/>
                <a:ea typeface="ＭＳ Ｐゴシック" charset="-128"/>
              </a:defRPr>
            </a:lvl9pPr>
          </a:lstStyle>
          <a:p>
            <a:fld id="{D2107F8C-78C2-074D-936E-C2B01E153E4D}" type="slidenum">
              <a:rPr lang="en-US" altLang="en-US" sz="1200">
                <a:ea typeface="MS PGothic" charset="-128"/>
              </a:rPr>
              <a:pPr/>
              <a:t>23</a:t>
            </a:fld>
            <a:endParaRPr lang="en-US" altLang="en-US" sz="1200">
              <a:ea typeface="MS PGothic" charset="-128"/>
            </a:endParaRPr>
          </a:p>
        </p:txBody>
      </p:sp>
    </p:spTree>
    <p:extLst>
      <p:ext uri="{BB962C8B-B14F-4D97-AF65-F5344CB8AC3E}">
        <p14:creationId xmlns:p14="http://schemas.microsoft.com/office/powerpoint/2010/main" val="173156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C9439F2-849B-46FC-BEBA-FE69D6FDD79B}" type="slidenum">
              <a:rPr lang="en-US" smtClean="0"/>
              <a:pPr/>
              <a:t>24</a:t>
            </a:fld>
            <a:endParaRPr lang="en-US"/>
          </a:p>
        </p:txBody>
      </p:sp>
    </p:spTree>
    <p:extLst>
      <p:ext uri="{BB962C8B-B14F-4D97-AF65-F5344CB8AC3E}">
        <p14:creationId xmlns:p14="http://schemas.microsoft.com/office/powerpoint/2010/main" val="271144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730EB-EB09-4146-BBA4-A7391E6E3A5C}" type="slidenum">
              <a:rPr lang="en-US" smtClean="0"/>
              <a:t>25</a:t>
            </a:fld>
            <a:endParaRPr lang="en-US"/>
          </a:p>
        </p:txBody>
      </p:sp>
    </p:spTree>
    <p:extLst>
      <p:ext uri="{BB962C8B-B14F-4D97-AF65-F5344CB8AC3E}">
        <p14:creationId xmlns:p14="http://schemas.microsoft.com/office/powerpoint/2010/main" val="219327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a:extLst>
              <a:ext uri="{FF2B5EF4-FFF2-40B4-BE49-F238E27FC236}">
                <a16:creationId xmlns:a16="http://schemas.microsoft.com/office/drawing/2014/main" id="{72E74B60-42B9-4777-9FE9-CFBCE12C4BD6}"/>
              </a:ext>
            </a:extLst>
          </p:cNvPr>
          <p:cNvSpPr>
            <a:spLocks noGrp="1" noRot="1" noChangeAspect="1" noChangeArrowheads="1" noTextEdit="1"/>
          </p:cNvSpPr>
          <p:nvPr>
            <p:ph type="sldImg"/>
          </p:nvPr>
        </p:nvSpPr>
        <p:spPr bwMode="auto">
          <a:xfrm>
            <a:off x="-639763" y="2268538"/>
            <a:ext cx="10891838" cy="612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a:extLst>
              <a:ext uri="{FF2B5EF4-FFF2-40B4-BE49-F238E27FC236}">
                <a16:creationId xmlns:a16="http://schemas.microsoft.com/office/drawing/2014/main" id="{E4D4437F-9714-4F78-8337-D44C940D4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27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664DEBA-8DCE-43B8-9F61-300FA091E7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306611DD-24CB-418F-922F-374383ABB4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D" altLang="en-US"/>
          </a:p>
        </p:txBody>
      </p:sp>
      <p:sp>
        <p:nvSpPr>
          <p:cNvPr id="69636" name="Slide Number Placeholder 3">
            <a:extLst>
              <a:ext uri="{FF2B5EF4-FFF2-40B4-BE49-F238E27FC236}">
                <a16:creationId xmlns:a16="http://schemas.microsoft.com/office/drawing/2014/main" id="{351D8DC6-F737-44FA-9F5A-0201C074F9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8AC38-38BE-4115-8D9F-DAC6E94EADB4}" type="slidenum">
              <a:rPr lang="id-ID" altLang="en-US" smtClean="0"/>
              <a:pPr/>
              <a:t>29</a:t>
            </a:fld>
            <a:endParaRPr lang="id-ID" altLang="en-US"/>
          </a:p>
        </p:txBody>
      </p:sp>
    </p:spTree>
    <p:extLst>
      <p:ext uri="{BB962C8B-B14F-4D97-AF65-F5344CB8AC3E}">
        <p14:creationId xmlns:p14="http://schemas.microsoft.com/office/powerpoint/2010/main" val="162245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Sumber</a:t>
            </a:r>
            <a:r>
              <a:rPr lang="en-US" dirty="0"/>
              <a:t>: </a:t>
            </a:r>
            <a:r>
              <a:rPr lang="en-US" dirty="0" err="1"/>
              <a:t>Modifikasi</a:t>
            </a:r>
            <a:r>
              <a:rPr lang="en-US" baseline="0" dirty="0"/>
              <a:t> </a:t>
            </a:r>
            <a:r>
              <a:rPr lang="en-US" baseline="0" dirty="0" err="1"/>
              <a:t>kesepakatan</a:t>
            </a:r>
            <a:r>
              <a:rPr lang="en-US" baseline="0" dirty="0"/>
              <a:t> </a:t>
            </a:r>
            <a:r>
              <a:rPr lang="en-US" baseline="0" dirty="0" err="1"/>
              <a:t>rakorda</a:t>
            </a:r>
            <a:r>
              <a:rPr lang="en-US" baseline="0" dirty="0"/>
              <a:t> BI </a:t>
            </a:r>
            <a:endParaRPr lang="en-US" dirty="0"/>
          </a:p>
        </p:txBody>
      </p:sp>
      <p:sp>
        <p:nvSpPr>
          <p:cNvPr id="4" name="Slide Number Placeholder 3"/>
          <p:cNvSpPr>
            <a:spLocks noGrp="1"/>
          </p:cNvSpPr>
          <p:nvPr>
            <p:ph type="sldNum" sz="quarter" idx="10"/>
          </p:nvPr>
        </p:nvSpPr>
        <p:spPr/>
        <p:txBody>
          <a:bodyPr/>
          <a:lstStyle/>
          <a:p>
            <a:fld id="{0741D9F6-7ADC-C44A-B3F2-E43E13ED9B52}" type="slidenum">
              <a:rPr lang="en-US" smtClean="0"/>
              <a:pPr/>
              <a:t>30</a:t>
            </a:fld>
            <a:endParaRPr lang="en-US"/>
          </a:p>
        </p:txBody>
      </p:sp>
    </p:spTree>
    <p:extLst>
      <p:ext uri="{BB962C8B-B14F-4D97-AF65-F5344CB8AC3E}">
        <p14:creationId xmlns:p14="http://schemas.microsoft.com/office/powerpoint/2010/main" val="174975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245401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2E005-F839-4891-B68D-0A4720DF15FA}"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136428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199553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4134629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128337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2081492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2524389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43681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3965680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con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nn-NO"/>
              <a:t>Pusat Data dan Informasi Kesejahteraan Sosial Kementerian Sosial R.I</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dirty="0"/>
          </a:p>
        </p:txBody>
      </p:sp>
      <p:sp>
        <p:nvSpPr>
          <p:cNvPr id="5" name="テキスト プレースホルダー 11"/>
          <p:cNvSpPr>
            <a:spLocks noGrp="1"/>
          </p:cNvSpPr>
          <p:nvPr>
            <p:ph type="body" sz="quarter" idx="39" hasCustomPrompt="1"/>
          </p:nvPr>
        </p:nvSpPr>
        <p:spPr>
          <a:xfrm>
            <a:off x="1398291" y="3038957"/>
            <a:ext cx="9402435" cy="1290143"/>
          </a:xfrm>
        </p:spPr>
        <p:txBody>
          <a:bodyPr anchor="t">
            <a:noAutofit/>
          </a:bodyPr>
          <a:lstStyle>
            <a:lvl1pPr algn="ctr">
              <a:lnSpc>
                <a:spcPct val="120000"/>
              </a:lnSpc>
              <a:spcBef>
                <a:spcPts val="0"/>
              </a:spcBef>
              <a:defRPr sz="1600">
                <a:solidFill>
                  <a:schemeClr val="accent1"/>
                </a:solidFill>
                <a:latin typeface="+mn-lt"/>
              </a:defRPr>
            </a:lvl1pPr>
          </a:lstStyle>
          <a:p>
            <a:pPr lvl="0"/>
            <a:r>
              <a:rPr lang="en-US" altLang="ja-JP" dirty="0"/>
              <a:t>Text Here</a:t>
            </a:r>
            <a:endParaRPr lang="en-US" dirty="0"/>
          </a:p>
        </p:txBody>
      </p:sp>
      <p:sp>
        <p:nvSpPr>
          <p:cNvPr id="6" name="図プレースホルダー 7"/>
          <p:cNvSpPr>
            <a:spLocks noGrp="1"/>
          </p:cNvSpPr>
          <p:nvPr>
            <p:ph type="pic" sz="quarter" idx="18" hasCustomPrompt="1"/>
          </p:nvPr>
        </p:nvSpPr>
        <p:spPr>
          <a:xfrm>
            <a:off x="5572015" y="1958837"/>
            <a:ext cx="1034086" cy="1033996"/>
          </a:xfrm>
        </p:spPr>
        <p:txBody>
          <a:bodyPr>
            <a:normAutofit/>
          </a:bodyPr>
          <a:lstStyle>
            <a:lvl1pPr>
              <a:defRPr sz="1067"/>
            </a:lvl1pPr>
          </a:lstStyle>
          <a:p>
            <a:r>
              <a:rPr kumimoji="1" lang="en-US" altLang="ja-JP" dirty="0"/>
              <a:t>ICON</a:t>
            </a:r>
            <a:endParaRPr kumimoji="1" lang="ja-JP" altLang="en-US" dirty="0"/>
          </a:p>
        </p:txBody>
      </p:sp>
    </p:spTree>
    <p:extLst>
      <p:ext uri="{BB962C8B-B14F-4D97-AF65-F5344CB8AC3E}">
        <p14:creationId xmlns:p14="http://schemas.microsoft.com/office/powerpoint/2010/main" val="3725715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25D767-445A-4781-B86A-C0EFF107256C}"/>
              </a:ext>
            </a:extLst>
          </p:cNvPr>
          <p:cNvSpPr>
            <a:spLocks noGrp="1"/>
          </p:cNvSpPr>
          <p:nvPr>
            <p:ph type="dt" sz="half" idx="10"/>
          </p:nvPr>
        </p:nvSpPr>
        <p:spPr>
          <a:xfrm>
            <a:off x="387351" y="6464300"/>
            <a:ext cx="2743200" cy="366184"/>
          </a:xfrm>
        </p:spPr>
        <p:txBody>
          <a:bodyPr/>
          <a:lstStyle>
            <a:lvl1pPr>
              <a:defRPr/>
            </a:lvl1pPr>
          </a:lstStyle>
          <a:p>
            <a:pPr>
              <a:defRPr/>
            </a:pPr>
            <a:fld id="{01339E5A-EF14-4C78-A3C0-16F407128E86}" type="datetime1">
              <a:rPr lang="en-US" smtClean="0"/>
              <a:pPr>
                <a:defRPr/>
              </a:pPr>
              <a:t>3/30/2021</a:t>
            </a:fld>
            <a:endParaRPr lang="en-US" dirty="0"/>
          </a:p>
        </p:txBody>
      </p:sp>
      <p:sp>
        <p:nvSpPr>
          <p:cNvPr id="3" name="Slide Number Placeholder 5">
            <a:extLst>
              <a:ext uri="{FF2B5EF4-FFF2-40B4-BE49-F238E27FC236}">
                <a16:creationId xmlns:a16="http://schemas.microsoft.com/office/drawing/2014/main" id="{96F76504-3464-47ED-A2C1-20FE2E3389BC}"/>
              </a:ext>
            </a:extLst>
          </p:cNvPr>
          <p:cNvSpPr>
            <a:spLocks noGrp="1"/>
          </p:cNvSpPr>
          <p:nvPr>
            <p:ph type="sldNum" sz="quarter" idx="11"/>
          </p:nvPr>
        </p:nvSpPr>
        <p:spPr>
          <a:xfrm>
            <a:off x="11146368" y="6512984"/>
            <a:ext cx="1020233" cy="330200"/>
          </a:xfrm>
        </p:spPr>
        <p:txBody>
          <a:bodyPr/>
          <a:lstStyle>
            <a:lvl1pPr>
              <a:defRPr b="1">
                <a:solidFill>
                  <a:schemeClr val="tx1"/>
                </a:solidFill>
                <a:cs typeface="Tahoma" pitchFamily="34" charset="0"/>
              </a:defRPr>
            </a:lvl1pPr>
          </a:lstStyle>
          <a:p>
            <a:pPr>
              <a:defRPr/>
            </a:pPr>
            <a:fld id="{5B424683-B832-40B3-B129-0D3731273763}" type="slidenum">
              <a:rPr lang="en-US" altLang="en-US"/>
              <a:pPr>
                <a:defRPr/>
              </a:pPr>
              <a:t>‹#›</a:t>
            </a:fld>
            <a:endParaRPr lang="en-US" altLang="en-US"/>
          </a:p>
        </p:txBody>
      </p:sp>
    </p:spTree>
    <p:extLst>
      <p:ext uri="{BB962C8B-B14F-4D97-AF65-F5344CB8AC3E}">
        <p14:creationId xmlns:p14="http://schemas.microsoft.com/office/powerpoint/2010/main" val="279202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114340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2E005-F839-4891-B68D-0A4720DF15FA}"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20331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2E005-F839-4891-B68D-0A4720DF15FA}"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152736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2E005-F839-4891-B68D-0A4720DF15FA}"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249821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2E005-F839-4891-B68D-0A4720DF15FA}"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278371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2E005-F839-4891-B68D-0A4720DF15FA}"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174921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2E005-F839-4891-B68D-0A4720DF15FA}"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50793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2E005-F839-4891-B68D-0A4720DF15FA}"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8789E-664E-4574-BF09-3C13FEE9B6A7}" type="slidenum">
              <a:rPr lang="en-US" smtClean="0"/>
              <a:t>‹#›</a:t>
            </a:fld>
            <a:endParaRPr lang="en-US"/>
          </a:p>
        </p:txBody>
      </p:sp>
    </p:spTree>
    <p:extLst>
      <p:ext uri="{BB962C8B-B14F-4D97-AF65-F5344CB8AC3E}">
        <p14:creationId xmlns:p14="http://schemas.microsoft.com/office/powerpoint/2010/main" val="329363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A2E005-F839-4891-B68D-0A4720DF15FA}" type="datetimeFigureOut">
              <a:rPr lang="en-US" smtClean="0"/>
              <a:t>3/30/2021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C8789E-664E-4574-BF09-3C13FEE9B6A7}" type="slidenum">
              <a:rPr lang="en-US" smtClean="0"/>
              <a:t>‹#›</a:t>
            </a:fld>
            <a:endParaRPr lang="en-US"/>
          </a:p>
        </p:txBody>
      </p:sp>
    </p:spTree>
    <p:extLst>
      <p:ext uri="{BB962C8B-B14F-4D97-AF65-F5344CB8AC3E}">
        <p14:creationId xmlns:p14="http://schemas.microsoft.com/office/powerpoint/2010/main" val="2984784428"/>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198" r:id="rId18"/>
    <p:sldLayoutId id="214748419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google.co.id/url?sa=i&amp;rct=j&amp;q=&amp;esrc=s&amp;source=images&amp;cd=&amp;cad=rja&amp;uact=8&amp;ved=2ahUKEwjOma7VlMbeAhVLFHIKHTmTDiIQjRx6BAgBEAU&amp;url=https://www.kemsos.go.id/program-keluarga-harapan&amp;psig=AOvVaw0tlU94lTU6URsb5S9fUUFs&amp;ust=1541813405309987"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7.emf"/><Relationship Id="rId4" Type="http://schemas.openxmlformats.org/officeDocument/2006/relationships/diagramLayout" Target="../diagrams/layout4.xml"/><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diagramQuickStyle" Target="../diagrams/quickStyle2.xml"/><Relationship Id="rId3" Type="http://schemas.openxmlformats.org/officeDocument/2006/relationships/diagramData" Target="../diagrams/data1.xml"/><Relationship Id="rId21" Type="http://schemas.openxmlformats.org/officeDocument/2006/relationships/image" Target="../media/image2.png"/><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diagramLayout" Target="../diagrams/layout2.xml"/><Relationship Id="rId2" Type="http://schemas.openxmlformats.org/officeDocument/2006/relationships/notesSlide" Target="../notesSlides/notesSlide1.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 Id="rId22"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www.google.co.id/url?sa=i&amp;rct=j&amp;q=&amp;esrc=s&amp;source=images&amp;cd=&amp;cad=rja&amp;uact=8&amp;ved=2ahUKEwjd-LyMlcbeAhVbWH0KHSbLDH4QjRx6BAgBEAU&amp;url=http://www.bangkalankab.go.id/v4/dat_berita.php?nart=849/Pemkab_Bangkalan_Salurkan_Bantuan_PKH_Tahun_2018&amp;psig=AOvVaw0tlU94lTU6URsb5S9fUUFs&amp;ust=1541813405309987" TargetMode="External"/><Relationship Id="rId13" Type="http://schemas.openxmlformats.org/officeDocument/2006/relationships/image" Target="../media/image58.jpeg"/><Relationship Id="rId3" Type="http://schemas.openxmlformats.org/officeDocument/2006/relationships/image" Target="../media/image33.jpeg"/><Relationship Id="rId7" Type="http://schemas.openxmlformats.org/officeDocument/2006/relationships/image" Target="../media/image55.jpeg"/><Relationship Id="rId12" Type="http://schemas.openxmlformats.org/officeDocument/2006/relationships/hyperlink" Target="https://www.google.co.id/url?sa=i&amp;rct=j&amp;q=&amp;esrc=s&amp;source=images&amp;cd=&amp;cad=rja&amp;uact=8&amp;ved=2ahUKEwjZ-8-4lcbeAhULAXIKHUfYB2MQjRx6BAgBEAU&amp;url=https://www.tangerangekspres.co.id/2018/10/04/kartu-pkh-tidak-boleh-dikolektif-pendamping/&amp;psig=AOvVaw0tlU94lTU6URsb5S9fUUFs&amp;ust=1541813405309987" TargetMode="External"/><Relationship Id="rId17" Type="http://schemas.openxmlformats.org/officeDocument/2006/relationships/image" Target="../media/image60.jpeg"/><Relationship Id="rId2" Type="http://schemas.openxmlformats.org/officeDocument/2006/relationships/hyperlink" Target="https://www.google.co.id/url?sa=i&amp;rct=j&amp;q=&amp;esrc=s&amp;source=images&amp;cd=&amp;cad=rja&amp;uact=8&amp;ved=2ahUKEwjOma7VlMbeAhVLFHIKHTmTDiIQjRx6BAgBEAU&amp;url=https://www.kemsos.go.id/program-keluarga-harapan&amp;psig=AOvVaw0tlU94lTU6URsb5S9fUUFs&amp;ust=1541813405309987" TargetMode="External"/><Relationship Id="rId16" Type="http://schemas.openxmlformats.org/officeDocument/2006/relationships/hyperlink" Target="https://www.google.co.id/url?sa=i&amp;rct=j&amp;q=&amp;esrc=s&amp;source=images&amp;cd=&amp;cad=rja&amp;uact=8&amp;ved=2ahUKEwjQ17_cnMbeAhXFOY8KHR1XDjAQjRx6BAgBEAU&amp;url=https://www.updatepedia.com/thank-you-messages/&amp;psig=AOvVaw2FRmWw-7uUpKUQlp_OCS_c&amp;ust=1541815520739348" TargetMode="External"/><Relationship Id="rId1" Type="http://schemas.openxmlformats.org/officeDocument/2006/relationships/slideLayout" Target="../slideLayouts/slideLayout19.xml"/><Relationship Id="rId6" Type="http://schemas.openxmlformats.org/officeDocument/2006/relationships/hyperlink" Target="https://www.google.co.id/url?sa=i&amp;rct=j&amp;q=&amp;esrc=s&amp;source=images&amp;cd=&amp;cad=rja&amp;uact=8&amp;ved=2ahUKEwj1qtaBlcbeAhVJfSsKHU6bAMwQjRx6BAgBEAU&amp;url=http://mediaindonesia.com/read/detail/154169-pkh-dilengkapi-supervisor&amp;psig=AOvVaw0tlU94lTU6URsb5S9fUUFs&amp;ust=1541813405309987" TargetMode="External"/><Relationship Id="rId11" Type="http://schemas.openxmlformats.org/officeDocument/2006/relationships/image" Target="../media/image57.jpeg"/><Relationship Id="rId5" Type="http://schemas.openxmlformats.org/officeDocument/2006/relationships/image" Target="../media/image54.jpeg"/><Relationship Id="rId15" Type="http://schemas.openxmlformats.org/officeDocument/2006/relationships/image" Target="../media/image59.jpeg"/><Relationship Id="rId10" Type="http://schemas.openxmlformats.org/officeDocument/2006/relationships/hyperlink" Target="https://www.google.co.id/url?sa=i&amp;rct=j&amp;q=&amp;esrc=s&amp;source=images&amp;cd=&amp;cad=rja&amp;uact=8&amp;ved=2ahUKEwiSkZmZlcbeAhWcgUsFHRZLAAYQjRx6BAgBEAU&amp;url=http://gizi.depkes.go.id/menanam-pengetahuan-gizi-dan-kesehatan-untuk-ibu-peserta-program-keluarga-harapan-pkh-prestasi&amp;psig=AOvVaw0tlU94lTU6URsb5S9fUUFs&amp;ust=1541813405309987" TargetMode="External"/><Relationship Id="rId4" Type="http://schemas.openxmlformats.org/officeDocument/2006/relationships/hyperlink" Target="https://www.google.co.id/url?sa=i&amp;rct=j&amp;q=&amp;esrc=s&amp;source=images&amp;cd=&amp;cad=rja&amp;uact=8&amp;ved=2ahUKEwjU84TzlMbeAhVTU30KHehHCr8QjRx6BAgBEAU&amp;url=https://sumbar.antaranews.com/berita/223072/w-pasaman-hfp-beneficiary-in-2018-reached-17606-families&amp;psig=AOvVaw0tlU94lTU6URsb5S9fUUFs&amp;ust=1541813405309987" TargetMode="External"/><Relationship Id="rId9" Type="http://schemas.openxmlformats.org/officeDocument/2006/relationships/image" Target="../media/image56.jpeg"/><Relationship Id="rId14" Type="http://schemas.openxmlformats.org/officeDocument/2006/relationships/hyperlink" Target="https://www.google.co.id/url?sa=i&amp;rct=j&amp;q=&amp;esrc=s&amp;source=images&amp;cd=&amp;cad=rja&amp;uact=8&amp;ved=2ahUKEwizlfmelsbeAhWKs48KHalXA2wQjRx6BAgBEAU&amp;url=https://regional.kompas.com/read/2016/11/14/19155691/terima.bantuan.nontunai.pkh.warga.sidoarjo.terharu&amp;psig=AOvVaw2RNxOY82Kq1TT3knOtyJYt&amp;ust=154181378405398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diagramLayout" Target="../diagrams/layout3.xml"/><Relationship Id="rId7" Type="http://schemas.openxmlformats.org/officeDocument/2006/relationships/image" Target="../media/image15.png"/><Relationship Id="rId12" Type="http://schemas.openxmlformats.org/officeDocument/2006/relationships/image" Target="../media/image19.svg"/><Relationship Id="rId17" Type="http://schemas.openxmlformats.org/officeDocument/2006/relationships/image" Target="../media/image24.svg"/><Relationship Id="rId2" Type="http://schemas.openxmlformats.org/officeDocument/2006/relationships/diagramData" Target="../diagrams/data3.xml"/><Relationship Id="rId16"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18.png"/><Relationship Id="rId5" Type="http://schemas.openxmlformats.org/officeDocument/2006/relationships/diagramColors" Target="../diagrams/colors3.xml"/><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svg"/><Relationship Id="rId4" Type="http://schemas.openxmlformats.org/officeDocument/2006/relationships/diagramQuickStyle" Target="../diagrams/quickStyle3.xml"/><Relationship Id="rId9" Type="http://schemas.openxmlformats.org/officeDocument/2006/relationships/image" Target="../media/image16.png"/><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6BC7C0-0497-48B7-90DE-8A9D013F2D1C}"/>
              </a:ext>
            </a:extLst>
          </p:cNvPr>
          <p:cNvSpPr>
            <a:spLocks noGrp="1"/>
          </p:cNvSpPr>
          <p:nvPr>
            <p:ph type="title"/>
          </p:nvPr>
        </p:nvSpPr>
        <p:spPr>
          <a:xfrm>
            <a:off x="1584960" y="2179320"/>
            <a:ext cx="9935597" cy="2499360"/>
          </a:xfrm>
        </p:spPr>
        <p:txBody>
          <a:bodyPr vert="horz" lIns="91440" tIns="45720" rIns="91440" bIns="45720" rtlCol="0" anchor="ctr">
            <a:normAutofit fontScale="90000"/>
          </a:bodyPr>
          <a:lstStyle/>
          <a:p>
            <a:pPr algn="ctr"/>
            <a:r>
              <a:rPr lang="en-US" sz="5400" kern="1200" dirty="0">
                <a:solidFill>
                  <a:schemeClr val="tx1">
                    <a:lumMod val="85000"/>
                    <a:lumOff val="15000"/>
                  </a:schemeClr>
                </a:solidFill>
                <a:latin typeface="Arial Black" panose="020B0A04020102020204" pitchFamily="34" charset="0"/>
              </a:rPr>
              <a:t>Data </a:t>
            </a:r>
            <a:r>
              <a:rPr lang="en-US" sz="5400" kern="1200" dirty="0" err="1">
                <a:solidFill>
                  <a:schemeClr val="tx1">
                    <a:lumMod val="85000"/>
                    <a:lumOff val="15000"/>
                  </a:schemeClr>
                </a:solidFill>
                <a:latin typeface="Arial Black" panose="020B0A04020102020204" pitchFamily="34" charset="0"/>
              </a:rPr>
              <a:t>Terpadu</a:t>
            </a:r>
            <a:r>
              <a:rPr lang="en-US" sz="5400" kern="1200" dirty="0">
                <a:solidFill>
                  <a:schemeClr val="tx1">
                    <a:lumMod val="85000"/>
                    <a:lumOff val="15000"/>
                  </a:schemeClr>
                </a:solidFill>
                <a:latin typeface="Arial Black" panose="020B0A04020102020204" pitchFamily="34" charset="0"/>
              </a:rPr>
              <a:t> </a:t>
            </a:r>
            <a:br>
              <a:rPr lang="en-US" sz="5400" kern="1200" dirty="0">
                <a:solidFill>
                  <a:schemeClr val="tx1">
                    <a:lumMod val="85000"/>
                    <a:lumOff val="15000"/>
                  </a:schemeClr>
                </a:solidFill>
                <a:latin typeface="Arial Black" panose="020B0A04020102020204" pitchFamily="34" charset="0"/>
              </a:rPr>
            </a:br>
            <a:r>
              <a:rPr lang="en-US" sz="5400" kern="1200" dirty="0" err="1">
                <a:solidFill>
                  <a:schemeClr val="tx1">
                    <a:lumMod val="85000"/>
                    <a:lumOff val="15000"/>
                  </a:schemeClr>
                </a:solidFill>
                <a:latin typeface="Arial Black" panose="020B0A04020102020204" pitchFamily="34" charset="0"/>
              </a:rPr>
              <a:t>Kesejahteraan</a:t>
            </a:r>
            <a:r>
              <a:rPr lang="en-US" sz="5400" kern="1200" dirty="0">
                <a:solidFill>
                  <a:schemeClr val="tx1">
                    <a:lumMod val="85000"/>
                    <a:lumOff val="15000"/>
                  </a:schemeClr>
                </a:solidFill>
                <a:latin typeface="Arial Black" panose="020B0A04020102020204" pitchFamily="34" charset="0"/>
              </a:rPr>
              <a:t> </a:t>
            </a:r>
            <a:r>
              <a:rPr lang="en-US" sz="5400" kern="1200" dirty="0" err="1">
                <a:solidFill>
                  <a:schemeClr val="tx1">
                    <a:lumMod val="85000"/>
                    <a:lumOff val="15000"/>
                  </a:schemeClr>
                </a:solidFill>
                <a:latin typeface="Arial Black" panose="020B0A04020102020204" pitchFamily="34" charset="0"/>
              </a:rPr>
              <a:t>Sosial</a:t>
            </a:r>
            <a:r>
              <a:rPr lang="en-US" sz="5400" kern="1200" dirty="0">
                <a:solidFill>
                  <a:schemeClr val="tx1">
                    <a:lumMod val="85000"/>
                    <a:lumOff val="15000"/>
                  </a:schemeClr>
                </a:solidFill>
                <a:latin typeface="Arial Black" panose="020B0A04020102020204" pitchFamily="34" charset="0"/>
              </a:rPr>
              <a:t> (DTKS)</a:t>
            </a:r>
          </a:p>
        </p:txBody>
      </p:sp>
      <p:sp>
        <p:nvSpPr>
          <p:cNvPr id="5" name="Text Placeholder 4">
            <a:extLst>
              <a:ext uri="{FF2B5EF4-FFF2-40B4-BE49-F238E27FC236}">
                <a16:creationId xmlns:a16="http://schemas.microsoft.com/office/drawing/2014/main" id="{A1701E0D-3864-42FE-B073-1B8EAD41A0E5}"/>
              </a:ext>
            </a:extLst>
          </p:cNvPr>
          <p:cNvSpPr>
            <a:spLocks noGrp="1"/>
          </p:cNvSpPr>
          <p:nvPr>
            <p:ph type="body" idx="1"/>
          </p:nvPr>
        </p:nvSpPr>
        <p:spPr>
          <a:xfrm>
            <a:off x="2448560" y="182879"/>
            <a:ext cx="8432799" cy="1595121"/>
          </a:xfrm>
          <a:solidFill>
            <a:srgbClr val="FFFF00"/>
          </a:solidFill>
        </p:spPr>
        <p:txBody>
          <a:bodyPr vert="horz" lIns="91440" tIns="45720" rIns="91440" bIns="45720" rtlCol="0" anchor="ctr">
            <a:normAutofit/>
          </a:bodyPr>
          <a:lstStyle/>
          <a:p>
            <a:pPr algn="ctr"/>
            <a:r>
              <a:rPr lang="en-US" sz="4400" b="1" kern="1200" dirty="0">
                <a:latin typeface="+mn-lt"/>
                <a:ea typeface="+mn-ea"/>
                <a:cs typeface="+mn-cs"/>
              </a:rPr>
              <a:t>Satu Data </a:t>
            </a:r>
            <a:r>
              <a:rPr lang="en-US" sz="4400" b="1" kern="1200" dirty="0" err="1">
                <a:latin typeface="+mn-lt"/>
                <a:ea typeface="+mn-ea"/>
                <a:cs typeface="+mn-cs"/>
              </a:rPr>
              <a:t>Kesejahteraan</a:t>
            </a:r>
            <a:r>
              <a:rPr lang="en-US" sz="4400" b="1" kern="1200" dirty="0">
                <a:latin typeface="+mn-lt"/>
                <a:ea typeface="+mn-ea"/>
                <a:cs typeface="+mn-cs"/>
              </a:rPr>
              <a:t> </a:t>
            </a:r>
            <a:r>
              <a:rPr lang="en-US" sz="4400" b="1" kern="1200" dirty="0" err="1">
                <a:latin typeface="+mn-lt"/>
                <a:ea typeface="+mn-ea"/>
                <a:cs typeface="+mn-cs"/>
              </a:rPr>
              <a:t>Sosial</a:t>
            </a:r>
            <a:endParaRPr lang="en-US" sz="4400" b="1" kern="1200" dirty="0">
              <a:latin typeface="+mn-lt"/>
              <a:ea typeface="+mn-ea"/>
              <a:cs typeface="+mn-cs"/>
            </a:endParaRPr>
          </a:p>
        </p:txBody>
      </p:sp>
      <p:sp>
        <p:nvSpPr>
          <p:cNvPr id="3" name="Slide Number Placeholder 2">
            <a:extLst>
              <a:ext uri="{FF2B5EF4-FFF2-40B4-BE49-F238E27FC236}">
                <a16:creationId xmlns:a16="http://schemas.microsoft.com/office/drawing/2014/main" id="{408DD578-4A7A-4BEA-B406-245A8791BE3F}"/>
              </a:ext>
            </a:extLst>
          </p:cNvPr>
          <p:cNvSpPr>
            <a:spLocks noGrp="1"/>
          </p:cNvSpPr>
          <p:nvPr>
            <p:ph type="sldNum" sz="quarter" idx="12"/>
          </p:nvPr>
        </p:nvSpPr>
        <p:spPr>
          <a:xfrm>
            <a:off x="10225314" y="6553690"/>
            <a:ext cx="1128486" cy="274320"/>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B7A0C8D-7702-47C9-952B-F74608A5E6E0}" type="slidenum">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pPr marR="0" lvl="0" indent="0" fontAlgn="auto">
                <a:spcBef>
                  <a:spcPts val="0"/>
                </a:spcBef>
                <a:spcAft>
                  <a:spcPts val="600"/>
                </a:spcAft>
                <a:buClrTx/>
                <a:buSzTx/>
                <a:buFontTx/>
                <a:buNone/>
                <a:tabLst/>
                <a:defRPr/>
              </a:pPr>
              <a:t>1</a:t>
            </a:fld>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Text Placeholder 4">
            <a:extLst>
              <a:ext uri="{FF2B5EF4-FFF2-40B4-BE49-F238E27FC236}">
                <a16:creationId xmlns:a16="http://schemas.microsoft.com/office/drawing/2014/main" id="{A0ABB687-A887-4973-8741-C4C82FF9317F}"/>
              </a:ext>
            </a:extLst>
          </p:cNvPr>
          <p:cNvSpPr txBox="1">
            <a:spLocks/>
          </p:cNvSpPr>
          <p:nvPr/>
        </p:nvSpPr>
        <p:spPr>
          <a:xfrm>
            <a:off x="2442753" y="4678680"/>
            <a:ext cx="8392160" cy="1996441"/>
          </a:xfrm>
          <a:prstGeom prst="rect">
            <a:avLst/>
          </a:prstGeom>
          <a:solidFill>
            <a:srgbClr val="FFFF00"/>
          </a:solidFill>
        </p:spPr>
        <p:txBody>
          <a:bodyPr vert="horz" lIns="91440" tIns="45720" rIns="91440" bIns="45720" rtlCol="0" anchor="ctr">
            <a:normAutofit fontScale="70000" lnSpcReduction="2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dirty="0"/>
              <a:t>Oleh:</a:t>
            </a:r>
          </a:p>
          <a:p>
            <a:pPr algn="ctr"/>
            <a:r>
              <a:rPr lang="en-US" sz="5200" dirty="0"/>
              <a:t>Azrin Syamsuddin</a:t>
            </a:r>
          </a:p>
          <a:p>
            <a:pPr algn="ctr"/>
            <a:r>
              <a:rPr lang="en-US" sz="3600" dirty="0"/>
              <a:t>(</a:t>
            </a:r>
            <a:r>
              <a:rPr lang="en-US" sz="3600" dirty="0" err="1"/>
              <a:t>Pekerja</a:t>
            </a:r>
            <a:r>
              <a:rPr lang="en-US" sz="3600" dirty="0"/>
              <a:t> </a:t>
            </a:r>
            <a:r>
              <a:rPr lang="en-US" sz="3600" dirty="0" err="1"/>
              <a:t>Sosial</a:t>
            </a:r>
            <a:r>
              <a:rPr lang="en-US" sz="3600" dirty="0"/>
              <a:t> Mady</a:t>
            </a:r>
            <a:r>
              <a:rPr lang="en-US" sz="3800" dirty="0"/>
              <a:t>a</a:t>
            </a:r>
            <a:r>
              <a:rPr lang="en-US" sz="3100" dirty="0"/>
              <a:t>) Kota Bogor</a:t>
            </a:r>
            <a:endParaRPr lang="en-US" dirty="0"/>
          </a:p>
          <a:p>
            <a:pPr algn="ctr"/>
            <a:r>
              <a:rPr lang="en-US" sz="4200" dirty="0" err="1"/>
              <a:t>Cisarua</a:t>
            </a:r>
            <a:r>
              <a:rPr lang="en-US" sz="4200" dirty="0"/>
              <a:t>, 31 </a:t>
            </a:r>
            <a:r>
              <a:rPr lang="en-US" sz="4200" dirty="0" err="1"/>
              <a:t>Maret</a:t>
            </a:r>
            <a:r>
              <a:rPr lang="en-US" sz="4200" dirty="0"/>
              <a:t> 2021</a:t>
            </a:r>
          </a:p>
        </p:txBody>
      </p:sp>
    </p:spTree>
    <p:extLst>
      <p:ext uri="{BB962C8B-B14F-4D97-AF65-F5344CB8AC3E}">
        <p14:creationId xmlns:p14="http://schemas.microsoft.com/office/powerpoint/2010/main" val="363094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1C62E2-7883-43E8-874A-1D1846707305}"/>
              </a:ext>
            </a:extLst>
          </p:cNvPr>
          <p:cNvGrpSpPr/>
          <p:nvPr/>
        </p:nvGrpSpPr>
        <p:grpSpPr>
          <a:xfrm>
            <a:off x="1378066" y="1683866"/>
            <a:ext cx="9856891" cy="4560180"/>
            <a:chOff x="1403353" y="1580387"/>
            <a:chExt cx="9856891" cy="4383664"/>
          </a:xfrm>
        </p:grpSpPr>
        <p:sp>
          <p:nvSpPr>
            <p:cNvPr id="9" name="Oval 8">
              <a:extLst>
                <a:ext uri="{FF2B5EF4-FFF2-40B4-BE49-F238E27FC236}">
                  <a16:creationId xmlns:a16="http://schemas.microsoft.com/office/drawing/2014/main" id="{C67CED63-1B80-472F-83E1-3FDEDDA616B1}"/>
                </a:ext>
              </a:extLst>
            </p:cNvPr>
            <p:cNvSpPr/>
            <p:nvPr/>
          </p:nvSpPr>
          <p:spPr>
            <a:xfrm>
              <a:off x="8045188" y="1580387"/>
              <a:ext cx="3215056" cy="3215651"/>
            </a:xfrm>
            <a:prstGeom prst="ellips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65619BAE-8686-4D21-B74F-64AF814E8946}"/>
                </a:ext>
              </a:extLst>
            </p:cNvPr>
            <p:cNvSpPr/>
            <p:nvPr/>
          </p:nvSpPr>
          <p:spPr>
            <a:xfrm>
              <a:off x="8151938" y="1687594"/>
              <a:ext cx="3001557" cy="3001237"/>
            </a:xfrm>
            <a:custGeom>
              <a:avLst/>
              <a:gdLst>
                <a:gd name="connsiteX0" fmla="*/ 0 w 3001557"/>
                <a:gd name="connsiteY0" fmla="*/ 1500619 h 3001237"/>
                <a:gd name="connsiteX1" fmla="*/ 1500779 w 3001557"/>
                <a:gd name="connsiteY1" fmla="*/ 0 h 3001237"/>
                <a:gd name="connsiteX2" fmla="*/ 3001558 w 3001557"/>
                <a:gd name="connsiteY2" fmla="*/ 1500619 h 3001237"/>
                <a:gd name="connsiteX3" fmla="*/ 1500779 w 3001557"/>
                <a:gd name="connsiteY3" fmla="*/ 3001238 h 3001237"/>
                <a:gd name="connsiteX4" fmla="*/ 0 w 3001557"/>
                <a:gd name="connsiteY4" fmla="*/ 1500619 h 300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557" h="3001237">
                  <a:moveTo>
                    <a:pt x="0" y="1500619"/>
                  </a:moveTo>
                  <a:cubicBezTo>
                    <a:pt x="0" y="671850"/>
                    <a:pt x="671922" y="0"/>
                    <a:pt x="1500779" y="0"/>
                  </a:cubicBezTo>
                  <a:cubicBezTo>
                    <a:pt x="2329636" y="0"/>
                    <a:pt x="3001558" y="671850"/>
                    <a:pt x="3001558" y="1500619"/>
                  </a:cubicBezTo>
                  <a:cubicBezTo>
                    <a:pt x="3001558" y="2329388"/>
                    <a:pt x="2329636" y="3001238"/>
                    <a:pt x="1500779" y="3001238"/>
                  </a:cubicBezTo>
                  <a:cubicBezTo>
                    <a:pt x="671922" y="3001238"/>
                    <a:pt x="0" y="2329388"/>
                    <a:pt x="0" y="1500619"/>
                  </a:cubicBez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4653" tIns="464389" rIns="464653" bIns="464389"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C00000"/>
                  </a:solidFill>
                </a:rPr>
                <a:t>Mensos</a:t>
              </a:r>
              <a:r>
                <a:rPr lang="en-US" sz="2800" kern="1200">
                  <a:solidFill>
                    <a:srgbClr val="C00000"/>
                  </a:solidFill>
                </a:rPr>
                <a:t> Menetapkan Data Terpadu</a:t>
              </a:r>
            </a:p>
          </p:txBody>
        </p:sp>
        <p:sp>
          <p:nvSpPr>
            <p:cNvPr id="12" name="Freeform: Shape 11">
              <a:extLst>
                <a:ext uri="{FF2B5EF4-FFF2-40B4-BE49-F238E27FC236}">
                  <a16:creationId xmlns:a16="http://schemas.microsoft.com/office/drawing/2014/main" id="{14FA94EA-688C-4EED-B231-0BD028EFF640}"/>
                </a:ext>
              </a:extLst>
            </p:cNvPr>
            <p:cNvSpPr/>
            <p:nvPr/>
          </p:nvSpPr>
          <p:spPr>
            <a:xfrm>
              <a:off x="8151938" y="4855285"/>
              <a:ext cx="3001557" cy="1108766"/>
            </a:xfrm>
            <a:custGeom>
              <a:avLst/>
              <a:gdLst>
                <a:gd name="connsiteX0" fmla="*/ 0 w 3001557"/>
                <a:gd name="connsiteY0" fmla="*/ 0 h 1762712"/>
                <a:gd name="connsiteX1" fmla="*/ 3001557 w 3001557"/>
                <a:gd name="connsiteY1" fmla="*/ 0 h 1762712"/>
                <a:gd name="connsiteX2" fmla="*/ 3001557 w 3001557"/>
                <a:gd name="connsiteY2" fmla="*/ 1762712 h 1762712"/>
                <a:gd name="connsiteX3" fmla="*/ 0 w 3001557"/>
                <a:gd name="connsiteY3" fmla="*/ 1762712 h 1762712"/>
                <a:gd name="connsiteX4" fmla="*/ 0 w 3001557"/>
                <a:gd name="connsiteY4" fmla="*/ 0 h 176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557" h="1762712">
                  <a:moveTo>
                    <a:pt x="0" y="0"/>
                  </a:moveTo>
                  <a:lnTo>
                    <a:pt x="3001557" y="0"/>
                  </a:lnTo>
                  <a:lnTo>
                    <a:pt x="3001557" y="1762712"/>
                  </a:lnTo>
                  <a:lnTo>
                    <a:pt x="0" y="17627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defTabSz="889000">
                <a:lnSpc>
                  <a:spcPct val="90000"/>
                </a:lnSpc>
                <a:spcBef>
                  <a:spcPct val="0"/>
                </a:spcBef>
                <a:spcAft>
                  <a:spcPct val="15000"/>
                </a:spcAft>
                <a:buChar char="•"/>
              </a:pPr>
              <a:r>
                <a:rPr lang="en-US" sz="2000">
                  <a:solidFill>
                    <a:srgbClr val="C00000"/>
                  </a:solidFill>
                </a:rPr>
                <a:t>Dasar utk pemberian bantuan dan/atau pemberdayaan</a:t>
              </a:r>
            </a:p>
          </p:txBody>
        </p:sp>
        <p:sp>
          <p:nvSpPr>
            <p:cNvPr id="13" name="Teardrop 12">
              <a:extLst>
                <a:ext uri="{FF2B5EF4-FFF2-40B4-BE49-F238E27FC236}">
                  <a16:creationId xmlns:a16="http://schemas.microsoft.com/office/drawing/2014/main" id="{D4861AA6-0EDF-4E63-96C8-76AFD39FAB75}"/>
                </a:ext>
              </a:extLst>
            </p:cNvPr>
            <p:cNvSpPr/>
            <p:nvPr/>
          </p:nvSpPr>
          <p:spPr>
            <a:xfrm rot="2700000">
              <a:off x="4726207" y="1584274"/>
              <a:ext cx="3207313" cy="3207313"/>
            </a:xfrm>
            <a:prstGeom prst="teardrop">
              <a:avLst>
                <a:gd name="adj" fmla="val 10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9B9B6261-F72E-4BB9-944E-D77EAF471974}"/>
                </a:ext>
              </a:extLst>
            </p:cNvPr>
            <p:cNvSpPr/>
            <p:nvPr/>
          </p:nvSpPr>
          <p:spPr>
            <a:xfrm>
              <a:off x="4829085" y="1687594"/>
              <a:ext cx="3001557" cy="3001237"/>
            </a:xfrm>
            <a:custGeom>
              <a:avLst/>
              <a:gdLst>
                <a:gd name="connsiteX0" fmla="*/ 0 w 3001557"/>
                <a:gd name="connsiteY0" fmla="*/ 1500619 h 3001237"/>
                <a:gd name="connsiteX1" fmla="*/ 1500779 w 3001557"/>
                <a:gd name="connsiteY1" fmla="*/ 0 h 3001237"/>
                <a:gd name="connsiteX2" fmla="*/ 3001558 w 3001557"/>
                <a:gd name="connsiteY2" fmla="*/ 1500619 h 3001237"/>
                <a:gd name="connsiteX3" fmla="*/ 1500779 w 3001557"/>
                <a:gd name="connsiteY3" fmla="*/ 3001238 h 3001237"/>
                <a:gd name="connsiteX4" fmla="*/ 0 w 3001557"/>
                <a:gd name="connsiteY4" fmla="*/ 1500619 h 300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557" h="3001237">
                  <a:moveTo>
                    <a:pt x="0" y="1500619"/>
                  </a:moveTo>
                  <a:cubicBezTo>
                    <a:pt x="0" y="671850"/>
                    <a:pt x="671922" y="0"/>
                    <a:pt x="1500779" y="0"/>
                  </a:cubicBezTo>
                  <a:cubicBezTo>
                    <a:pt x="2329636" y="0"/>
                    <a:pt x="3001558" y="671850"/>
                    <a:pt x="3001558" y="1500619"/>
                  </a:cubicBezTo>
                  <a:cubicBezTo>
                    <a:pt x="3001558" y="2329388"/>
                    <a:pt x="2329636" y="3001238"/>
                    <a:pt x="1500779" y="3001238"/>
                  </a:cubicBezTo>
                  <a:cubicBezTo>
                    <a:pt x="671922" y="3001238"/>
                    <a:pt x="0" y="2329388"/>
                    <a:pt x="0" y="1500619"/>
                  </a:cubicBez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4653" tIns="464389" rIns="464653" bIns="464389"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3">
                      <a:lumMod val="75000"/>
                    </a:schemeClr>
                  </a:solidFill>
                </a:rPr>
                <a:t>Mensos</a:t>
              </a:r>
              <a:r>
                <a:rPr lang="en-US" sz="2800" kern="1200" dirty="0">
                  <a:solidFill>
                    <a:schemeClr val="accent3">
                      <a:lumMod val="75000"/>
                    </a:schemeClr>
                  </a:solidFill>
                </a:rPr>
                <a:t> </a:t>
              </a:r>
              <a:r>
                <a:rPr lang="en-US" sz="2800" kern="1200" dirty="0" err="1">
                  <a:solidFill>
                    <a:schemeClr val="accent3">
                      <a:lumMod val="75000"/>
                    </a:schemeClr>
                  </a:solidFill>
                </a:rPr>
                <a:t>Sebagai</a:t>
              </a:r>
              <a:r>
                <a:rPr lang="en-US" sz="2800" kern="1200" dirty="0">
                  <a:solidFill>
                    <a:schemeClr val="accent3">
                      <a:lumMod val="75000"/>
                    </a:schemeClr>
                  </a:solidFill>
                </a:rPr>
                <a:t> </a:t>
              </a:r>
              <a:r>
                <a:rPr lang="en-US" sz="2800" kern="1200" dirty="0" err="1">
                  <a:solidFill>
                    <a:schemeClr val="accent3">
                      <a:lumMod val="75000"/>
                    </a:schemeClr>
                  </a:solidFill>
                </a:rPr>
                <a:t>Penanggung</a:t>
              </a:r>
              <a:r>
                <a:rPr lang="en-US" sz="2800" kern="1200" dirty="0">
                  <a:solidFill>
                    <a:schemeClr val="accent3">
                      <a:lumMod val="75000"/>
                    </a:schemeClr>
                  </a:solidFill>
                </a:rPr>
                <a:t> Jawab </a:t>
              </a:r>
              <a:r>
                <a:rPr lang="en-US" sz="2800" kern="1200" dirty="0" err="1">
                  <a:solidFill>
                    <a:schemeClr val="accent3">
                      <a:lumMod val="75000"/>
                    </a:schemeClr>
                  </a:solidFill>
                </a:rPr>
                <a:t>Pengelola</a:t>
              </a:r>
              <a:r>
                <a:rPr lang="en-US" sz="2800" kern="1200" dirty="0">
                  <a:solidFill>
                    <a:schemeClr val="accent3">
                      <a:lumMod val="75000"/>
                    </a:schemeClr>
                  </a:solidFill>
                </a:rPr>
                <a:t> Data </a:t>
              </a:r>
              <a:r>
                <a:rPr lang="en-US" sz="2800" kern="1200" dirty="0" err="1">
                  <a:solidFill>
                    <a:schemeClr val="accent3">
                      <a:lumMod val="75000"/>
                    </a:schemeClr>
                  </a:solidFill>
                </a:rPr>
                <a:t>Terpadu</a:t>
              </a:r>
              <a:endParaRPr lang="en-US" sz="2800" kern="1200" dirty="0">
                <a:solidFill>
                  <a:schemeClr val="accent3">
                    <a:lumMod val="75000"/>
                  </a:schemeClr>
                </a:solidFill>
              </a:endParaRPr>
            </a:p>
          </p:txBody>
        </p:sp>
        <p:sp>
          <p:nvSpPr>
            <p:cNvPr id="15" name="Freeform: Shape 14">
              <a:extLst>
                <a:ext uri="{FF2B5EF4-FFF2-40B4-BE49-F238E27FC236}">
                  <a16:creationId xmlns:a16="http://schemas.microsoft.com/office/drawing/2014/main" id="{377A9EFD-DE4E-41E4-8521-C66F5FBBD97C}"/>
                </a:ext>
              </a:extLst>
            </p:cNvPr>
            <p:cNvSpPr/>
            <p:nvPr/>
          </p:nvSpPr>
          <p:spPr>
            <a:xfrm>
              <a:off x="4829085" y="4855285"/>
              <a:ext cx="3001557" cy="1108766"/>
            </a:xfrm>
            <a:custGeom>
              <a:avLst/>
              <a:gdLst>
                <a:gd name="connsiteX0" fmla="*/ 0 w 3001557"/>
                <a:gd name="connsiteY0" fmla="*/ 0 h 1762712"/>
                <a:gd name="connsiteX1" fmla="*/ 3001557 w 3001557"/>
                <a:gd name="connsiteY1" fmla="*/ 0 h 1762712"/>
                <a:gd name="connsiteX2" fmla="*/ 3001557 w 3001557"/>
                <a:gd name="connsiteY2" fmla="*/ 1762712 h 1762712"/>
                <a:gd name="connsiteX3" fmla="*/ 0 w 3001557"/>
                <a:gd name="connsiteY3" fmla="*/ 1762712 h 1762712"/>
                <a:gd name="connsiteX4" fmla="*/ 0 w 3001557"/>
                <a:gd name="connsiteY4" fmla="*/ 0 h 176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557" h="1762712">
                  <a:moveTo>
                    <a:pt x="0" y="0"/>
                  </a:moveTo>
                  <a:lnTo>
                    <a:pt x="3001557" y="0"/>
                  </a:lnTo>
                  <a:lnTo>
                    <a:pt x="3001557" y="1762712"/>
                  </a:lnTo>
                  <a:lnTo>
                    <a:pt x="0" y="17627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err="1">
                  <a:solidFill>
                    <a:schemeClr val="accent3">
                      <a:lumMod val="75000"/>
                    </a:schemeClr>
                  </a:solidFill>
                </a:rPr>
                <a:t>Berbasis</a:t>
              </a:r>
              <a:r>
                <a:rPr lang="en-US" sz="2000" b="1" kern="1200" dirty="0">
                  <a:solidFill>
                    <a:schemeClr val="accent3">
                      <a:lumMod val="75000"/>
                    </a:schemeClr>
                  </a:solidFill>
                </a:rPr>
                <a:t> </a:t>
              </a:r>
              <a:r>
                <a:rPr lang="en-US" sz="2000" b="1" kern="1200" dirty="0" err="1">
                  <a:solidFill>
                    <a:schemeClr val="accent3">
                      <a:lumMod val="75000"/>
                    </a:schemeClr>
                  </a:solidFill>
                </a:rPr>
                <a:t>Teknologi</a:t>
              </a:r>
              <a:r>
                <a:rPr lang="en-US" sz="2000" b="1" kern="1200" dirty="0">
                  <a:solidFill>
                    <a:schemeClr val="accent3">
                      <a:lumMod val="75000"/>
                    </a:schemeClr>
                  </a:solidFill>
                </a:rPr>
                <a:t> </a:t>
              </a:r>
              <a:r>
                <a:rPr lang="en-US" sz="2000" b="1" kern="1200" dirty="0" err="1">
                  <a:solidFill>
                    <a:schemeClr val="accent3">
                      <a:lumMod val="75000"/>
                    </a:schemeClr>
                  </a:solidFill>
                </a:rPr>
                <a:t>Informasi</a:t>
              </a:r>
              <a:endParaRPr lang="en-US" sz="2000" b="1" kern="1200" dirty="0">
                <a:solidFill>
                  <a:schemeClr val="accent3">
                    <a:lumMod val="75000"/>
                  </a:schemeClr>
                </a:solidFill>
              </a:endParaRPr>
            </a:p>
          </p:txBody>
        </p:sp>
        <p:sp>
          <p:nvSpPr>
            <p:cNvPr id="16" name="Teardrop 15">
              <a:extLst>
                <a:ext uri="{FF2B5EF4-FFF2-40B4-BE49-F238E27FC236}">
                  <a16:creationId xmlns:a16="http://schemas.microsoft.com/office/drawing/2014/main" id="{8C0D03E6-56E0-4E9C-BB69-899FB6993BE8}"/>
                </a:ext>
              </a:extLst>
            </p:cNvPr>
            <p:cNvSpPr/>
            <p:nvPr/>
          </p:nvSpPr>
          <p:spPr>
            <a:xfrm rot="2700000">
              <a:off x="1403353" y="1584274"/>
              <a:ext cx="3207313" cy="3207313"/>
            </a:xfrm>
            <a:prstGeom prst="teardrop">
              <a:avLst>
                <a:gd name="adj" fmla="val 10000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99093D92-EA8D-4741-9758-FD4C4A92935C}"/>
                </a:ext>
              </a:extLst>
            </p:cNvPr>
            <p:cNvSpPr/>
            <p:nvPr/>
          </p:nvSpPr>
          <p:spPr>
            <a:xfrm>
              <a:off x="1506231" y="1687594"/>
              <a:ext cx="3001557" cy="3001237"/>
            </a:xfrm>
            <a:custGeom>
              <a:avLst/>
              <a:gdLst>
                <a:gd name="connsiteX0" fmla="*/ 0 w 3001557"/>
                <a:gd name="connsiteY0" fmla="*/ 1500619 h 3001237"/>
                <a:gd name="connsiteX1" fmla="*/ 1500779 w 3001557"/>
                <a:gd name="connsiteY1" fmla="*/ 0 h 3001237"/>
                <a:gd name="connsiteX2" fmla="*/ 3001558 w 3001557"/>
                <a:gd name="connsiteY2" fmla="*/ 1500619 h 3001237"/>
                <a:gd name="connsiteX3" fmla="*/ 1500779 w 3001557"/>
                <a:gd name="connsiteY3" fmla="*/ 3001238 h 3001237"/>
                <a:gd name="connsiteX4" fmla="*/ 0 w 3001557"/>
                <a:gd name="connsiteY4" fmla="*/ 1500619 h 300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557" h="3001237">
                  <a:moveTo>
                    <a:pt x="0" y="1500619"/>
                  </a:moveTo>
                  <a:cubicBezTo>
                    <a:pt x="0" y="671850"/>
                    <a:pt x="671922" y="0"/>
                    <a:pt x="1500779" y="0"/>
                  </a:cubicBezTo>
                  <a:cubicBezTo>
                    <a:pt x="2329636" y="0"/>
                    <a:pt x="3001558" y="671850"/>
                    <a:pt x="3001558" y="1500619"/>
                  </a:cubicBezTo>
                  <a:cubicBezTo>
                    <a:pt x="3001558" y="2329388"/>
                    <a:pt x="2329636" y="3001238"/>
                    <a:pt x="1500779" y="3001238"/>
                  </a:cubicBezTo>
                  <a:cubicBezTo>
                    <a:pt x="671922" y="3001238"/>
                    <a:pt x="0" y="2329388"/>
                    <a:pt x="0" y="1500619"/>
                  </a:cubicBez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4653" tIns="464389" rIns="464653" bIns="464389"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7030A0"/>
                  </a:solidFill>
                </a:rPr>
                <a:t>Mensos</a:t>
              </a:r>
              <a:r>
                <a:rPr lang="en-US" sz="2800" kern="1200">
                  <a:solidFill>
                    <a:srgbClr val="7030A0"/>
                  </a:solidFill>
                </a:rPr>
                <a:t>, </a:t>
              </a:r>
              <a:r>
                <a:rPr lang="en-US" sz="2800" b="1" kern="1200">
                  <a:solidFill>
                    <a:srgbClr val="7030A0"/>
                  </a:solidFill>
                </a:rPr>
                <a:t>Pemda</a:t>
              </a:r>
              <a:r>
                <a:rPr lang="en-US" sz="2800" kern="1200">
                  <a:solidFill>
                    <a:srgbClr val="7030A0"/>
                  </a:solidFill>
                </a:rPr>
                <a:t> &amp; </a:t>
              </a:r>
              <a:r>
                <a:rPr lang="en-US" sz="2800" b="1" kern="1200">
                  <a:solidFill>
                    <a:srgbClr val="7030A0"/>
                  </a:solidFill>
                </a:rPr>
                <a:t>Ruta Miskin </a:t>
              </a:r>
              <a:r>
                <a:rPr lang="en-US" sz="2800" kern="1200">
                  <a:solidFill>
                    <a:srgbClr val="7030A0"/>
                  </a:solidFill>
                </a:rPr>
                <a:t>L</a:t>
              </a:r>
              <a:r>
                <a:rPr lang="en-US" sz="2800">
                  <a:solidFill>
                    <a:srgbClr val="7030A0"/>
                  </a:solidFill>
                </a:rPr>
                <a:t>akukan </a:t>
              </a:r>
              <a:r>
                <a:rPr lang="en-US" sz="2800" kern="1200">
                  <a:solidFill>
                    <a:srgbClr val="7030A0"/>
                  </a:solidFill>
                </a:rPr>
                <a:t>Perbaikan Data</a:t>
              </a:r>
            </a:p>
          </p:txBody>
        </p:sp>
        <p:sp>
          <p:nvSpPr>
            <p:cNvPr id="18" name="Freeform: Shape 17">
              <a:extLst>
                <a:ext uri="{FF2B5EF4-FFF2-40B4-BE49-F238E27FC236}">
                  <a16:creationId xmlns:a16="http://schemas.microsoft.com/office/drawing/2014/main" id="{4FC0222B-4DFE-446B-AEAC-0E723A1777F4}"/>
                </a:ext>
              </a:extLst>
            </p:cNvPr>
            <p:cNvSpPr/>
            <p:nvPr/>
          </p:nvSpPr>
          <p:spPr>
            <a:xfrm>
              <a:off x="1506231" y="4855285"/>
              <a:ext cx="3001557" cy="1108766"/>
            </a:xfrm>
            <a:custGeom>
              <a:avLst/>
              <a:gdLst>
                <a:gd name="connsiteX0" fmla="*/ 0 w 3001557"/>
                <a:gd name="connsiteY0" fmla="*/ 0 h 1762712"/>
                <a:gd name="connsiteX1" fmla="*/ 3001557 w 3001557"/>
                <a:gd name="connsiteY1" fmla="*/ 0 h 1762712"/>
                <a:gd name="connsiteX2" fmla="*/ 3001557 w 3001557"/>
                <a:gd name="connsiteY2" fmla="*/ 1762712 h 1762712"/>
                <a:gd name="connsiteX3" fmla="*/ 0 w 3001557"/>
                <a:gd name="connsiteY3" fmla="*/ 1762712 h 1762712"/>
                <a:gd name="connsiteX4" fmla="*/ 0 w 3001557"/>
                <a:gd name="connsiteY4" fmla="*/ 0 h 176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557" h="1762712">
                  <a:moveTo>
                    <a:pt x="0" y="0"/>
                  </a:moveTo>
                  <a:lnTo>
                    <a:pt x="3001557" y="0"/>
                  </a:lnTo>
                  <a:lnTo>
                    <a:pt x="3001557" y="1762712"/>
                  </a:lnTo>
                  <a:lnTo>
                    <a:pt x="0" y="17627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a:solidFill>
                    <a:srgbClr val="7030A0"/>
                  </a:solidFill>
                </a:rPr>
                <a:t>Berkala min. 2 thn sekali</a:t>
              </a:r>
              <a:endParaRPr lang="en-US" sz="2000" b="0" kern="1200">
                <a:solidFill>
                  <a:srgbClr val="7030A0"/>
                </a:solidFill>
              </a:endParaRPr>
            </a:p>
            <a:p>
              <a:pPr marL="228600" lvl="1" indent="-228600" algn="l" defTabSz="889000">
                <a:lnSpc>
                  <a:spcPct val="90000"/>
                </a:lnSpc>
                <a:spcBef>
                  <a:spcPct val="0"/>
                </a:spcBef>
                <a:spcAft>
                  <a:spcPct val="15000"/>
                </a:spcAft>
                <a:buChar char="•"/>
              </a:pPr>
              <a:r>
                <a:rPr lang="en-US" sz="2000" b="0" kern="1200">
                  <a:solidFill>
                    <a:srgbClr val="7030A0"/>
                  </a:solidFill>
                </a:rPr>
                <a:t>Berjenjang kab/kota </a:t>
              </a:r>
              <a:r>
                <a:rPr lang="en-US" sz="2000" b="0" kern="1200">
                  <a:solidFill>
                    <a:srgbClr val="7030A0"/>
                  </a:solidFill>
                  <a:sym typeface="Wingdings" panose="05000000000000000000" pitchFamily="2" charset="2"/>
                </a:rPr>
                <a:t> </a:t>
              </a:r>
              <a:r>
                <a:rPr lang="en-US" sz="2000" b="0" kern="1200">
                  <a:solidFill>
                    <a:srgbClr val="7030A0"/>
                  </a:solidFill>
                </a:rPr>
                <a:t>propinsi </a:t>
              </a:r>
              <a:r>
                <a:rPr lang="en-US" sz="2000" b="0" kern="1200">
                  <a:solidFill>
                    <a:srgbClr val="7030A0"/>
                  </a:solidFill>
                  <a:sym typeface="Wingdings" panose="05000000000000000000" pitchFamily="2" charset="2"/>
                </a:rPr>
                <a:t></a:t>
              </a:r>
              <a:r>
                <a:rPr lang="en-US" sz="2000" b="0" kern="1200">
                  <a:solidFill>
                    <a:srgbClr val="7030A0"/>
                  </a:solidFill>
                </a:rPr>
                <a:t> </a:t>
              </a:r>
              <a:r>
                <a:rPr lang="en-US" sz="2000">
                  <a:solidFill>
                    <a:srgbClr val="7030A0"/>
                  </a:solidFill>
                </a:rPr>
                <a:t>Kemensos</a:t>
              </a:r>
              <a:endParaRPr lang="en-US" sz="2000" b="0" kern="1200">
                <a:solidFill>
                  <a:srgbClr val="7030A0"/>
                </a:solidFill>
              </a:endParaRPr>
            </a:p>
          </p:txBody>
        </p:sp>
      </p:grpSp>
      <p:sp>
        <p:nvSpPr>
          <p:cNvPr id="6" name="Title 5">
            <a:extLst>
              <a:ext uri="{FF2B5EF4-FFF2-40B4-BE49-F238E27FC236}">
                <a16:creationId xmlns:a16="http://schemas.microsoft.com/office/drawing/2014/main" id="{A38622DE-EB88-4A34-864B-FBBBC7088D1E}"/>
              </a:ext>
            </a:extLst>
          </p:cNvPr>
          <p:cNvSpPr>
            <a:spLocks noGrp="1"/>
          </p:cNvSpPr>
          <p:nvPr>
            <p:ph type="title"/>
          </p:nvPr>
        </p:nvSpPr>
        <p:spPr>
          <a:xfrm>
            <a:off x="838200" y="410526"/>
            <a:ext cx="10515600" cy="810532"/>
          </a:xfrm>
        </p:spPr>
        <p:txBody>
          <a:bodyPr>
            <a:normAutofit/>
          </a:bodyPr>
          <a:lstStyle/>
          <a:p>
            <a:pPr algn="ctr"/>
            <a:r>
              <a:rPr lang="en-US" altLang="ko-KR" sz="4000" cap="small"/>
              <a:t>UU No 13/2011: Penanganan Fakir Miskin</a:t>
            </a:r>
            <a:endParaRPr lang="en-US" sz="4000" cap="small"/>
          </a:p>
        </p:txBody>
      </p:sp>
      <p:sp>
        <p:nvSpPr>
          <p:cNvPr id="5" name="Slide Number Placeholder 4">
            <a:extLst>
              <a:ext uri="{FF2B5EF4-FFF2-40B4-BE49-F238E27FC236}">
                <a16:creationId xmlns:a16="http://schemas.microsoft.com/office/drawing/2014/main" id="{8AB11A69-785F-4A00-9C69-DF03CA65C8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7B12F-E92E-4383-B1BE-E5B13730B56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Diagonal Corners Rounded 1">
            <a:extLst>
              <a:ext uri="{FF2B5EF4-FFF2-40B4-BE49-F238E27FC236}">
                <a16:creationId xmlns:a16="http://schemas.microsoft.com/office/drawing/2014/main" id="{E4F1D67C-4399-4E3A-AF75-715CDD00843D}"/>
              </a:ext>
            </a:extLst>
          </p:cNvPr>
          <p:cNvSpPr/>
          <p:nvPr/>
        </p:nvSpPr>
        <p:spPr>
          <a:xfrm>
            <a:off x="2389760" y="1580388"/>
            <a:ext cx="1250833" cy="382468"/>
          </a:xfrm>
          <a:prstGeom prst="round2Diag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Pasal 8 &amp; 9</a:t>
            </a:r>
          </a:p>
        </p:txBody>
      </p:sp>
      <p:sp>
        <p:nvSpPr>
          <p:cNvPr id="8" name="Rectangle: Diagonal Corners Rounded 7">
            <a:extLst>
              <a:ext uri="{FF2B5EF4-FFF2-40B4-BE49-F238E27FC236}">
                <a16:creationId xmlns:a16="http://schemas.microsoft.com/office/drawing/2014/main" id="{E2F3563D-2304-4CE8-B34B-4FB48CEC764E}"/>
              </a:ext>
            </a:extLst>
          </p:cNvPr>
          <p:cNvSpPr/>
          <p:nvPr/>
        </p:nvSpPr>
        <p:spPr>
          <a:xfrm>
            <a:off x="5596220" y="1580388"/>
            <a:ext cx="1395816" cy="382468"/>
          </a:xfrm>
          <a:prstGeom prst="round2Diag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Pasal 10</a:t>
            </a:r>
          </a:p>
        </p:txBody>
      </p:sp>
      <p:sp>
        <p:nvSpPr>
          <p:cNvPr id="10" name="Rectangle: Diagonal Corners Rounded 9">
            <a:extLst>
              <a:ext uri="{FF2B5EF4-FFF2-40B4-BE49-F238E27FC236}">
                <a16:creationId xmlns:a16="http://schemas.microsoft.com/office/drawing/2014/main" id="{E0C7D814-A5CC-44CD-969E-324070A34972}"/>
              </a:ext>
            </a:extLst>
          </p:cNvPr>
          <p:cNvSpPr/>
          <p:nvPr/>
        </p:nvSpPr>
        <p:spPr>
          <a:xfrm>
            <a:off x="9019134" y="1580388"/>
            <a:ext cx="1302384" cy="382468"/>
          </a:xfrm>
          <a:prstGeom prst="round2DiagRect">
            <a:avLst/>
          </a:prstGeom>
          <a:solidFill>
            <a:schemeClr val="tx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Pasal 11</a:t>
            </a:r>
          </a:p>
        </p:txBody>
      </p:sp>
    </p:spTree>
    <p:extLst>
      <p:ext uri="{BB962C8B-B14F-4D97-AF65-F5344CB8AC3E}">
        <p14:creationId xmlns:p14="http://schemas.microsoft.com/office/powerpoint/2010/main" val="178638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938362" y="3871041"/>
            <a:ext cx="3105182" cy="2823202"/>
          </a:xfrm>
          <a:prstGeom prst="ellipse">
            <a:avLst/>
          </a:prstGeom>
          <a:solidFill>
            <a:schemeClr val="accent4">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75208" y="156968"/>
            <a:ext cx="4613418" cy="607332"/>
          </a:xfrm>
        </p:spPr>
        <p:txBody>
          <a:bodyPr>
            <a:normAutofit fontScale="90000"/>
          </a:bodyPr>
          <a:lstStyle/>
          <a:p>
            <a:r>
              <a:rPr lang="en-US" dirty="0">
                <a:latin typeface="Agency FB" panose="020B0503020202020204" pitchFamily="34" charset="0"/>
              </a:rPr>
              <a:t>PROGRAM INDONESIA PINTAR</a:t>
            </a:r>
          </a:p>
        </p:txBody>
      </p:sp>
      <p:sp>
        <p:nvSpPr>
          <p:cNvPr id="4" name="TextBox 3"/>
          <p:cNvSpPr txBox="1"/>
          <p:nvPr/>
        </p:nvSpPr>
        <p:spPr>
          <a:xfrm>
            <a:off x="1659131" y="846752"/>
            <a:ext cx="10117494" cy="1132853"/>
          </a:xfrm>
          <a:prstGeom prst="rect">
            <a:avLst/>
          </a:prstGeom>
          <a:noFill/>
        </p:spPr>
        <p:txBody>
          <a:bodyPr wrap="square" rtlCol="0">
            <a:noAutofit/>
          </a:bodyPr>
          <a:lstStyle/>
          <a:p>
            <a:pPr algn="just"/>
            <a:r>
              <a:rPr lang="en-US" sz="2000" dirty="0" err="1">
                <a:solidFill>
                  <a:schemeClr val="bg2">
                    <a:lumMod val="25000"/>
                  </a:schemeClr>
                </a:solidFill>
                <a:latin typeface="Segoe UI" panose="020B0502040204020203" pitchFamily="34" charset="0"/>
                <a:cs typeface="Segoe UI" panose="020B0502040204020203" pitchFamily="34" charset="0"/>
              </a:rPr>
              <a:t>selanjutnya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disingkat</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u="sng" dirty="0">
                <a:solidFill>
                  <a:schemeClr val="bg2">
                    <a:lumMod val="25000"/>
                  </a:schemeClr>
                </a:solidFill>
                <a:latin typeface="Segoe UI" panose="020B0502040204020203" pitchFamily="34" charset="0"/>
                <a:cs typeface="Segoe UI" panose="020B0502040204020203" pitchFamily="34" charset="0"/>
              </a:rPr>
              <a:t>PIP</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adalah</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bantuan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berupa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uang</a:t>
            </a:r>
            <a:r>
              <a:rPr lang="en-US" sz="2000" b="1"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tunai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perluasan</a:t>
            </a:r>
            <a:r>
              <a:rPr lang="en-US" sz="2000" b="1"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akses</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kesempatan</a:t>
            </a:r>
            <a:r>
              <a:rPr lang="en-US" sz="2000" b="1"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belajar</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dari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pemerintah</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diberikan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kepada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peserta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didik</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mahasiswa</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berasal</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dari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keluarga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atau</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rentan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untuk</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membiayai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pendidikan</a:t>
            </a:r>
            <a:r>
              <a:rPr lang="en-US" sz="2000" dirty="0">
                <a:solidFill>
                  <a:schemeClr val="bg2">
                    <a:lumMod val="25000"/>
                  </a:schemeClr>
                </a:solidFill>
                <a:latin typeface="Segoe UI" panose="020B0502040204020203" pitchFamily="34" charset="0"/>
                <a:cs typeface="Segoe UI" panose="020B0502040204020203" pitchFamily="34" charset="0"/>
              </a:rPr>
              <a:t>.</a:t>
            </a:r>
          </a:p>
        </p:txBody>
      </p:sp>
      <p:sp>
        <p:nvSpPr>
          <p:cNvPr id="6" name="Title 1"/>
          <p:cNvSpPr txBox="1">
            <a:spLocks/>
          </p:cNvSpPr>
          <p:nvPr/>
        </p:nvSpPr>
        <p:spPr>
          <a:xfrm>
            <a:off x="3784733" y="2018665"/>
            <a:ext cx="8407267" cy="6073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en-US" sz="2400" dirty="0"/>
              <a:t>PIP </a:t>
            </a:r>
            <a:r>
              <a:rPr lang="en-US" sz="2400" dirty="0" err="1"/>
              <a:t>Pendidikan</a:t>
            </a:r>
            <a:r>
              <a:rPr lang="en-US" sz="2400" dirty="0"/>
              <a:t> </a:t>
            </a:r>
            <a:r>
              <a:rPr lang="en-US" sz="2400" dirty="0" err="1"/>
              <a:t>Dasar</a:t>
            </a:r>
            <a:r>
              <a:rPr lang="en-US" sz="2400" dirty="0"/>
              <a:t> </a:t>
            </a:r>
            <a:r>
              <a:rPr lang="en-US" sz="2400" dirty="0" err="1"/>
              <a:t>dan</a:t>
            </a:r>
            <a:r>
              <a:rPr lang="en-US" sz="2400" dirty="0"/>
              <a:t> </a:t>
            </a:r>
            <a:r>
              <a:rPr lang="en-US" sz="2400" dirty="0" err="1"/>
              <a:t>Menengah</a:t>
            </a:r>
            <a:endParaRPr lang="en-US" sz="2400" dirty="0"/>
          </a:p>
        </p:txBody>
      </p:sp>
      <p:sp>
        <p:nvSpPr>
          <p:cNvPr id="9" name="Rectangle 8"/>
          <p:cNvSpPr/>
          <p:nvPr/>
        </p:nvSpPr>
        <p:spPr>
          <a:xfrm>
            <a:off x="3784733" y="2625997"/>
            <a:ext cx="7817072" cy="1631216"/>
          </a:xfrm>
          <a:prstGeom prst="rect">
            <a:avLst/>
          </a:prstGeom>
        </p:spPr>
        <p:txBody>
          <a:bodyPr wrap="square">
            <a:spAutoFit/>
          </a:bodyPr>
          <a:lstStyle/>
          <a:p>
            <a:pPr algn="just"/>
            <a:r>
              <a:rPr lang="en-US" sz="2000" dirty="0" err="1">
                <a:solidFill>
                  <a:schemeClr val="bg2">
                    <a:lumMod val="25000"/>
                  </a:schemeClr>
                </a:solidFill>
                <a:latin typeface="Segoe UI" panose="020B0502040204020203" pitchFamily="34" charset="0"/>
                <a:cs typeface="Segoe UI" panose="020B0502040204020203" pitchFamily="34" charset="0"/>
              </a:rPr>
              <a:t>adalah</a:t>
            </a:r>
            <a:r>
              <a:rPr lang="en-US" sz="2000" dirty="0">
                <a:solidFill>
                  <a:schemeClr val="bg2">
                    <a:lumMod val="25000"/>
                  </a:schemeClr>
                </a:solidFill>
                <a:latin typeface="Segoe UI" panose="020B0502040204020203" pitchFamily="34" charset="0"/>
                <a:cs typeface="Segoe UI" panose="020B0502040204020203" pitchFamily="34" charset="0"/>
              </a:rPr>
              <a:t> Program Indonesia </a:t>
            </a:r>
            <a:r>
              <a:rPr lang="en-US" sz="2000" dirty="0" err="1">
                <a:solidFill>
                  <a:schemeClr val="bg2">
                    <a:lumMod val="25000"/>
                  </a:schemeClr>
                </a:solidFill>
                <a:latin typeface="Segoe UI" panose="020B0502040204020203" pitchFamily="34" charset="0"/>
                <a:cs typeface="Segoe UI" panose="020B0502040204020203" pitchFamily="34" charset="0"/>
              </a:rPr>
              <a:t>Pintar</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diperuntukkan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bagi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anak</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berusia</a:t>
            </a:r>
            <a:r>
              <a:rPr lang="en-US" sz="2000" dirty="0">
                <a:solidFill>
                  <a:schemeClr val="bg2">
                    <a:lumMod val="25000"/>
                  </a:schemeClr>
                </a:solidFill>
                <a:latin typeface="Segoe UI" panose="020B0502040204020203" pitchFamily="34" charset="0"/>
                <a:cs typeface="Segoe UI" panose="020B0502040204020203" pitchFamily="34" charset="0"/>
              </a:rPr>
              <a:t> 6 (</a:t>
            </a:r>
            <a:r>
              <a:rPr lang="en-US" sz="2000" dirty="0" err="1">
                <a:solidFill>
                  <a:schemeClr val="bg2">
                    <a:lumMod val="25000"/>
                  </a:schemeClr>
                </a:solidFill>
                <a:latin typeface="Segoe UI" panose="020B0502040204020203" pitchFamily="34" charset="0"/>
                <a:cs typeface="Segoe UI" panose="020B0502040204020203" pitchFamily="34" charset="0"/>
              </a:rPr>
              <a:t>enam</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tahun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sampai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dengan</a:t>
            </a:r>
            <a:r>
              <a:rPr lang="en-US" sz="2000" dirty="0">
                <a:solidFill>
                  <a:schemeClr val="bg2">
                    <a:lumMod val="25000"/>
                  </a:schemeClr>
                </a:solidFill>
                <a:latin typeface="Segoe UI" panose="020B0502040204020203" pitchFamily="34" charset="0"/>
                <a:cs typeface="Segoe UI" panose="020B0502040204020203" pitchFamily="34" charset="0"/>
              </a:rPr>
              <a:t> 21 (</a:t>
            </a:r>
            <a:r>
              <a:rPr lang="en-US" sz="2000" dirty="0" err="1">
                <a:solidFill>
                  <a:schemeClr val="bg2">
                    <a:lumMod val="25000"/>
                  </a:schemeClr>
                </a:solidFill>
                <a:latin typeface="Segoe UI" panose="020B0502040204020203" pitchFamily="34" charset="0"/>
                <a:cs typeface="Segoe UI" panose="020B0502040204020203" pitchFamily="34" charset="0"/>
              </a:rPr>
              <a:t>dua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puluh</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satu</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tahun</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berasal</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dari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keluarga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atau</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rentan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untuk</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mendapatkan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layanan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pendidikan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sampai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dengan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tamat</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satuan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pendidikan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dasar</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menengah</a:t>
            </a:r>
            <a:endParaRPr lang="en-US" sz="2000" dirty="0">
              <a:solidFill>
                <a:schemeClr val="bg2">
                  <a:lumMod val="25000"/>
                </a:schemeClr>
              </a:solidFill>
              <a:latin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29" y="3430493"/>
            <a:ext cx="2564827" cy="2564827"/>
          </a:xfrm>
          <a:prstGeom prst="rect">
            <a:avLst/>
          </a:prstGeom>
        </p:spPr>
      </p:pic>
      <p:sp>
        <p:nvSpPr>
          <p:cNvPr id="15" name="Title 1"/>
          <p:cNvSpPr txBox="1">
            <a:spLocks/>
          </p:cNvSpPr>
          <p:nvPr/>
        </p:nvSpPr>
        <p:spPr>
          <a:xfrm>
            <a:off x="3775209" y="4327764"/>
            <a:ext cx="7817072" cy="6073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en-US" sz="2400" dirty="0"/>
              <a:t>PIP </a:t>
            </a:r>
            <a:r>
              <a:rPr lang="en-US" sz="2400" dirty="0" err="1"/>
              <a:t>Pendidikan</a:t>
            </a:r>
            <a:r>
              <a:rPr lang="en-US" sz="2400" dirty="0"/>
              <a:t> </a:t>
            </a:r>
            <a:r>
              <a:rPr lang="en-US" sz="2400" dirty="0" err="1"/>
              <a:t>Tinggi</a:t>
            </a:r>
            <a:endParaRPr lang="en-US" sz="2400" dirty="0"/>
          </a:p>
        </p:txBody>
      </p:sp>
      <p:sp>
        <p:nvSpPr>
          <p:cNvPr id="16" name="Rectangle 15"/>
          <p:cNvSpPr/>
          <p:nvPr/>
        </p:nvSpPr>
        <p:spPr>
          <a:xfrm>
            <a:off x="3775208" y="4935096"/>
            <a:ext cx="7795288" cy="1015663"/>
          </a:xfrm>
          <a:prstGeom prst="rect">
            <a:avLst/>
          </a:prstGeom>
        </p:spPr>
        <p:txBody>
          <a:bodyPr wrap="square">
            <a:spAutoFit/>
          </a:bodyPr>
          <a:lstStyle/>
          <a:p>
            <a:pPr algn="just"/>
            <a:r>
              <a:rPr lang="en-US" sz="2000" dirty="0" err="1">
                <a:solidFill>
                  <a:schemeClr val="bg2">
                    <a:lumMod val="25000"/>
                  </a:schemeClr>
                </a:solidFill>
                <a:latin typeface="Segoe UI" panose="020B0502040204020203" pitchFamily="34" charset="0"/>
                <a:cs typeface="Segoe UI" panose="020B0502040204020203" pitchFamily="34" charset="0"/>
              </a:rPr>
              <a:t>adalah</a:t>
            </a:r>
            <a:r>
              <a:rPr lang="en-US" sz="2000" dirty="0">
                <a:solidFill>
                  <a:schemeClr val="bg2">
                    <a:lumMod val="25000"/>
                  </a:schemeClr>
                </a:solidFill>
                <a:latin typeface="Segoe UI" panose="020B0502040204020203" pitchFamily="34" charset="0"/>
                <a:cs typeface="Segoe UI" panose="020B0502040204020203" pitchFamily="34" charset="0"/>
              </a:rPr>
              <a:t> Program Indonesia </a:t>
            </a:r>
            <a:r>
              <a:rPr lang="en-US" sz="2000" dirty="0" err="1">
                <a:solidFill>
                  <a:schemeClr val="bg2">
                    <a:lumMod val="25000"/>
                  </a:schemeClr>
                </a:solidFill>
                <a:latin typeface="Segoe UI" panose="020B0502040204020203" pitchFamily="34" charset="0"/>
                <a:cs typeface="Segoe UI" panose="020B0502040204020203" pitchFamily="34" charset="0"/>
              </a:rPr>
              <a:t>Pintar</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diperuntukkan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bagi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Mahasiswa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berasal</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dari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keluarga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atau</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rentan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diterima</a:t>
            </a:r>
            <a:r>
              <a:rPr lang="en-US" sz="2000" dirty="0">
                <a:solidFill>
                  <a:schemeClr val="bg2">
                    <a:lumMod val="25000"/>
                  </a:schemeClr>
                </a:solidFill>
                <a:latin typeface="Segoe UI" panose="020B0502040204020203" pitchFamily="34" charset="0"/>
                <a:cs typeface="Segoe UI" panose="020B0502040204020203" pitchFamily="34" charset="0"/>
              </a:rPr>
              <a:t> di </a:t>
            </a:r>
            <a:r>
              <a:rPr lang="en-US" sz="2000" dirty="0" err="1">
                <a:solidFill>
                  <a:schemeClr val="bg2">
                    <a:lumMod val="25000"/>
                  </a:schemeClr>
                </a:solidFill>
                <a:latin typeface="Segoe UI" panose="020B0502040204020203" pitchFamily="34" charset="0"/>
                <a:cs typeface="Segoe UI" panose="020B0502040204020203" pitchFamily="34" charset="0"/>
              </a:rPr>
              <a:t>Perguruan</a:t>
            </a:r>
            <a:r>
              <a:rPr lang="en-US" sz="2000" dirty="0">
                <a:solidFill>
                  <a:schemeClr val="bg2">
                    <a:lumMod val="25000"/>
                  </a:schemeClr>
                </a:solidFill>
                <a:latin typeface="Segoe UI" panose="020B0502040204020203" pitchFamily="34" charset="0"/>
                <a:cs typeface="Segoe UI" panose="020B0502040204020203" pitchFamily="34" charset="0"/>
              </a:rPr>
              <a:t> Tinggi</a:t>
            </a:r>
          </a:p>
        </p:txBody>
      </p:sp>
      <p:sp>
        <p:nvSpPr>
          <p:cNvPr id="17" name="TextBox 16"/>
          <p:cNvSpPr txBox="1"/>
          <p:nvPr/>
        </p:nvSpPr>
        <p:spPr>
          <a:xfrm>
            <a:off x="614229" y="2812756"/>
            <a:ext cx="3249017" cy="1737231"/>
          </a:xfrm>
          <a:prstGeom prst="rect">
            <a:avLst/>
          </a:prstGeom>
          <a:noFill/>
        </p:spPr>
        <p:txBody>
          <a:bodyPr wrap="square" rtlCol="0">
            <a:noAutofit/>
          </a:bodyPr>
          <a:lstStyle/>
          <a:p>
            <a:r>
              <a:rPr lang="en-US" dirty="0">
                <a:solidFill>
                  <a:srgbClr val="0070C0"/>
                </a:solidFill>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Permendikbud</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Nomor</a:t>
            </a:r>
            <a:r>
              <a:rPr lang="en-US" dirty="0">
                <a:latin typeface="Segoe UI" panose="020B0502040204020203" pitchFamily="34" charset="0"/>
                <a:cs typeface="Segoe UI" panose="020B0502040204020203" pitchFamily="34" charset="0"/>
              </a:rPr>
              <a:t> 10 </a:t>
            </a:r>
            <a:r>
              <a:rPr lang="en-US" dirty="0" err="1">
                <a:latin typeface="Segoe UI" panose="020B0502040204020203" pitchFamily="34" charset="0"/>
                <a:cs typeface="Segoe UI" panose="020B0502040204020203" pitchFamily="34" charset="0"/>
              </a:rPr>
              <a:t>Tahun</a:t>
            </a:r>
            <a:r>
              <a:rPr lang="en-US" dirty="0">
                <a:latin typeface="Segoe UI" panose="020B0502040204020203" pitchFamily="34" charset="0"/>
                <a:cs typeface="Segoe UI" panose="020B0502040204020203" pitchFamily="34" charset="0"/>
              </a:rPr>
              <a:t> 2020 </a:t>
            </a:r>
            <a:r>
              <a:rPr lang="en-US" dirty="0" err="1">
                <a:latin typeface="Segoe UI" panose="020B0502040204020203" pitchFamily="34" charset="0"/>
                <a:cs typeface="Segoe UI" panose="020B0502040204020203" pitchFamily="34" charset="0"/>
              </a:rPr>
              <a:t>tentang</a:t>
            </a:r>
            <a:r>
              <a:rPr lang="en-US" dirty="0">
                <a:latin typeface="Segoe UI" panose="020B0502040204020203" pitchFamily="34" charset="0"/>
                <a:cs typeface="Segoe UI" panose="020B0502040204020203" pitchFamily="34" charset="0"/>
              </a:rPr>
              <a:t> Program Indonesia </a:t>
            </a:r>
            <a:r>
              <a:rPr lang="en-US" dirty="0" err="1">
                <a:latin typeface="Segoe UI" panose="020B0502040204020203" pitchFamily="34" charset="0"/>
                <a:cs typeface="Segoe UI" panose="020B0502040204020203" pitchFamily="34" charset="0"/>
              </a:rPr>
              <a:t>Pintar</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2833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Mungkin gambar teks yang menyatakan 'Punya KIP InputNo KIP Dapodik Alur Mendapatkan KIP Tanggung Jawab Dinas Pendidikan /Kemendikbud ..... ekolah/SKB/ KB/PKBM /Lembaga Kursus Tanggung Jawab Dinas Sosial/Kemensos Tidak Punya KIP SK PIP Ber KIP Input Data BDT Mulai melalui tahapan dari RT/RW, Desa, Kecamatan, Kabupaten, Propinsi, hingga Kemensos Pemadanan data BDT dan Dapodik'">
            <a:extLst>
              <a:ext uri="{FF2B5EF4-FFF2-40B4-BE49-F238E27FC236}">
                <a16:creationId xmlns:a16="http://schemas.microsoft.com/office/drawing/2014/main" id="{92F13589-FC9A-4255-A1FB-A8916C929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164" y="159026"/>
            <a:ext cx="8468321" cy="630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1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sil gambar untuk PKH">
            <a:hlinkClick r:id="rId2"/>
            <a:extLst>
              <a:ext uri="{FF2B5EF4-FFF2-40B4-BE49-F238E27FC236}">
                <a16:creationId xmlns:a16="http://schemas.microsoft.com/office/drawing/2014/main" id="{B6FDBB69-DEF8-47D4-9D90-1213BD528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280" y="71120"/>
            <a:ext cx="9986968" cy="671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C2E0B3F-811B-48C3-B434-A50E275DA9F7}"/>
              </a:ext>
            </a:extLst>
          </p:cNvPr>
          <p:cNvSpPr/>
          <p:nvPr/>
        </p:nvSpPr>
        <p:spPr>
          <a:xfrm>
            <a:off x="2407920" y="4490720"/>
            <a:ext cx="352552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30.466 KPM</a:t>
            </a:r>
          </a:p>
          <a:p>
            <a:pPr algn="ctr"/>
            <a:r>
              <a:rPr lang="en-US" sz="2800" b="1" dirty="0"/>
              <a:t>51.683 KPM</a:t>
            </a:r>
          </a:p>
        </p:txBody>
      </p:sp>
    </p:spTree>
    <p:extLst>
      <p:ext uri="{BB962C8B-B14F-4D97-AF65-F5344CB8AC3E}">
        <p14:creationId xmlns:p14="http://schemas.microsoft.com/office/powerpoint/2010/main" val="110335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9A55E-832D-450F-B01B-DA48F92BCDB4}"/>
              </a:ext>
            </a:extLst>
          </p:cNvPr>
          <p:cNvSpPr/>
          <p:nvPr/>
        </p:nvSpPr>
        <p:spPr>
          <a:xfrm>
            <a:off x="2580640" y="477520"/>
            <a:ext cx="943864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2"/>
                </a:solidFill>
                <a:highlight>
                  <a:srgbClr val="FFFF00"/>
                </a:highlight>
              </a:rPr>
              <a:t>Supplyer</a:t>
            </a:r>
            <a:r>
              <a:rPr lang="en-US" sz="4000" dirty="0">
                <a:solidFill>
                  <a:schemeClr val="tx2"/>
                </a:solidFill>
                <a:highlight>
                  <a:srgbClr val="FFFF00"/>
                </a:highlight>
              </a:rPr>
              <a:t>  PKH - E </a:t>
            </a:r>
            <a:r>
              <a:rPr lang="en-US" sz="4000" dirty="0" err="1">
                <a:solidFill>
                  <a:schemeClr val="tx2"/>
                </a:solidFill>
                <a:highlight>
                  <a:srgbClr val="FFFF00"/>
                </a:highlight>
              </a:rPr>
              <a:t>Waroeng</a:t>
            </a:r>
            <a:endParaRPr lang="en-US" sz="4000" dirty="0">
              <a:solidFill>
                <a:schemeClr val="tx2"/>
              </a:solidFill>
              <a:highlight>
                <a:srgbClr val="FFFF00"/>
              </a:highlight>
            </a:endParaRPr>
          </a:p>
        </p:txBody>
      </p:sp>
      <p:graphicFrame>
        <p:nvGraphicFramePr>
          <p:cNvPr id="4" name="Table 4">
            <a:extLst>
              <a:ext uri="{FF2B5EF4-FFF2-40B4-BE49-F238E27FC236}">
                <a16:creationId xmlns:a16="http://schemas.microsoft.com/office/drawing/2014/main" id="{E912C3F5-40C5-44D6-A320-D3F9D73EF3FE}"/>
              </a:ext>
            </a:extLst>
          </p:cNvPr>
          <p:cNvGraphicFramePr>
            <a:graphicFrameLocks noGrp="1"/>
          </p:cNvGraphicFramePr>
          <p:nvPr>
            <p:extLst>
              <p:ext uri="{D42A27DB-BD31-4B8C-83A1-F6EECF244321}">
                <p14:modId xmlns:p14="http://schemas.microsoft.com/office/powerpoint/2010/main" val="3738032085"/>
              </p:ext>
            </p:extLst>
          </p:nvPr>
        </p:nvGraphicFramePr>
        <p:xfrm>
          <a:off x="1686560" y="1564640"/>
          <a:ext cx="10027920" cy="5083282"/>
        </p:xfrm>
        <a:graphic>
          <a:graphicData uri="http://schemas.openxmlformats.org/drawingml/2006/table">
            <a:tbl>
              <a:tblPr firstRow="1" bandRow="1">
                <a:tableStyleId>{5C22544A-7EE6-4342-B048-85BDC9FD1C3A}</a:tableStyleId>
              </a:tblPr>
              <a:tblGrid>
                <a:gridCol w="762580">
                  <a:extLst>
                    <a:ext uri="{9D8B030D-6E8A-4147-A177-3AD203B41FA5}">
                      <a16:colId xmlns:a16="http://schemas.microsoft.com/office/drawing/2014/main" val="2198353098"/>
                    </a:ext>
                  </a:extLst>
                </a:gridCol>
                <a:gridCol w="3742876">
                  <a:extLst>
                    <a:ext uri="{9D8B030D-6E8A-4147-A177-3AD203B41FA5}">
                      <a16:colId xmlns:a16="http://schemas.microsoft.com/office/drawing/2014/main" val="3589209845"/>
                    </a:ext>
                  </a:extLst>
                </a:gridCol>
                <a:gridCol w="5522464">
                  <a:extLst>
                    <a:ext uri="{9D8B030D-6E8A-4147-A177-3AD203B41FA5}">
                      <a16:colId xmlns:a16="http://schemas.microsoft.com/office/drawing/2014/main" val="4000591939"/>
                    </a:ext>
                  </a:extLst>
                </a:gridCol>
              </a:tblGrid>
              <a:tr h="430447">
                <a:tc>
                  <a:txBody>
                    <a:bodyPr/>
                    <a:lstStyle/>
                    <a:p>
                      <a:pPr algn="ctr"/>
                      <a:r>
                        <a:rPr lang="en-US" sz="2000" dirty="0"/>
                        <a:t>No</a:t>
                      </a:r>
                    </a:p>
                  </a:txBody>
                  <a:tcPr/>
                </a:tc>
                <a:tc>
                  <a:txBody>
                    <a:bodyPr/>
                    <a:lstStyle/>
                    <a:p>
                      <a:pPr algn="ctr"/>
                      <a:r>
                        <a:rPr lang="en-US" sz="2000" dirty="0"/>
                        <a:t>Nama </a:t>
                      </a:r>
                      <a:r>
                        <a:rPr lang="en-US" sz="2000" dirty="0" err="1"/>
                        <a:t>Suplayer</a:t>
                      </a:r>
                      <a:endParaRPr lang="en-US" sz="2000" dirty="0"/>
                    </a:p>
                  </a:txBody>
                  <a:tcPr/>
                </a:tc>
                <a:tc>
                  <a:txBody>
                    <a:bodyPr/>
                    <a:lstStyle/>
                    <a:p>
                      <a:pPr algn="ctr"/>
                      <a:r>
                        <a:rPr lang="en-US" sz="2000" dirty="0"/>
                        <a:t>Alamat</a:t>
                      </a:r>
                    </a:p>
                  </a:txBody>
                  <a:tcPr/>
                </a:tc>
                <a:extLst>
                  <a:ext uri="{0D108BD9-81ED-4DB2-BD59-A6C34878D82A}">
                    <a16:rowId xmlns:a16="http://schemas.microsoft.com/office/drawing/2014/main" val="3235234391"/>
                  </a:ext>
                </a:extLst>
              </a:tr>
              <a:tr h="155287">
                <a:tc>
                  <a:txBody>
                    <a:bodyPr/>
                    <a:lstStyle/>
                    <a:p>
                      <a:pPr algn="r"/>
                      <a:r>
                        <a:rPr lang="en-US" sz="1800" b="1" dirty="0"/>
                        <a:t>1.</a:t>
                      </a:r>
                    </a:p>
                  </a:txBody>
                  <a:tcPr/>
                </a:tc>
                <a:tc>
                  <a:txBody>
                    <a:bodyPr/>
                    <a:lstStyle/>
                    <a:p>
                      <a:r>
                        <a:rPr lang="en-US" sz="1800" dirty="0"/>
                        <a:t>PT. </a:t>
                      </a:r>
                      <a:r>
                        <a:rPr lang="en-US" sz="1800" dirty="0" err="1"/>
                        <a:t>Aam</a:t>
                      </a:r>
                      <a:r>
                        <a:rPr lang="en-US" sz="1800" dirty="0"/>
                        <a:t> Prima </a:t>
                      </a:r>
                      <a:r>
                        <a:rPr lang="en-US" sz="1800" dirty="0" err="1"/>
                        <a:t>Artha</a:t>
                      </a:r>
                      <a:endParaRPr lang="en-US" sz="1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j-lt"/>
                          <a:cs typeface="Arial" panose="020B0604020202020204" pitchFamily="34" charset="0"/>
                        </a:rPr>
                        <a:t>Jl. Raya </a:t>
                      </a:r>
                      <a:r>
                        <a:rPr lang="en-US" sz="1800" u="none" strike="noStrike" dirty="0" err="1">
                          <a:effectLst/>
                          <a:latin typeface="+mj-lt"/>
                          <a:cs typeface="Arial" panose="020B0604020202020204" pitchFamily="34" charset="0"/>
                        </a:rPr>
                        <a:t>Puncak</a:t>
                      </a:r>
                      <a:r>
                        <a:rPr lang="en-US" sz="1800" u="none" strike="noStrike" dirty="0">
                          <a:effectLst/>
                          <a:latin typeface="+mj-lt"/>
                          <a:cs typeface="Arial" panose="020B0604020202020204" pitchFamily="34" charset="0"/>
                        </a:rPr>
                        <a:t> </a:t>
                      </a:r>
                      <a:r>
                        <a:rPr lang="en-US" sz="1800" u="none" strike="noStrike" dirty="0" err="1">
                          <a:effectLst/>
                          <a:latin typeface="+mj-lt"/>
                          <a:cs typeface="Arial" panose="020B0604020202020204" pitchFamily="34" charset="0"/>
                        </a:rPr>
                        <a:t>Gadog</a:t>
                      </a:r>
                      <a:r>
                        <a:rPr lang="en-US" sz="1800" u="none" strike="noStrike" dirty="0">
                          <a:effectLst/>
                          <a:latin typeface="+mj-lt"/>
                          <a:cs typeface="Arial" panose="020B0604020202020204" pitchFamily="34" charset="0"/>
                        </a:rPr>
                        <a:t>  No. 11 </a:t>
                      </a:r>
                      <a:r>
                        <a:rPr lang="en-US" sz="1800" u="none" strike="noStrike" dirty="0" err="1">
                          <a:effectLst/>
                          <a:latin typeface="+mj-lt"/>
                          <a:cs typeface="Arial" panose="020B0604020202020204" pitchFamily="34" charset="0"/>
                        </a:rPr>
                        <a:t>Bendungan</a:t>
                      </a:r>
                      <a:r>
                        <a:rPr lang="en-US" sz="1800" u="none" strike="noStrike" dirty="0">
                          <a:effectLst/>
                          <a:latin typeface="+mj-lt"/>
                          <a:cs typeface="Arial" panose="020B0604020202020204" pitchFamily="34" charset="0"/>
                        </a:rPr>
                        <a:t> </a:t>
                      </a:r>
                      <a:r>
                        <a:rPr lang="en-US" sz="1800" u="none" strike="noStrike" dirty="0" err="1">
                          <a:effectLst/>
                          <a:latin typeface="+mj-lt"/>
                          <a:cs typeface="Arial" panose="020B0604020202020204" pitchFamily="34" charset="0"/>
                        </a:rPr>
                        <a:t>Kec</a:t>
                      </a:r>
                      <a:r>
                        <a:rPr lang="en-US" sz="1800" u="none" strike="noStrike" dirty="0">
                          <a:effectLst/>
                          <a:latin typeface="+mj-lt"/>
                          <a:cs typeface="Arial" panose="020B0604020202020204" pitchFamily="34" charset="0"/>
                        </a:rPr>
                        <a:t>. </a:t>
                      </a:r>
                      <a:r>
                        <a:rPr lang="en-US" sz="1800" u="none" strike="noStrike" dirty="0" err="1">
                          <a:effectLst/>
                          <a:latin typeface="+mj-lt"/>
                          <a:cs typeface="Arial" panose="020B0604020202020204" pitchFamily="34" charset="0"/>
                        </a:rPr>
                        <a:t>Ciawi</a:t>
                      </a:r>
                      <a:r>
                        <a:rPr lang="en-US" sz="1800" u="none" strike="noStrike" dirty="0">
                          <a:effectLst/>
                          <a:latin typeface="+mj-lt"/>
                          <a:cs typeface="Arial" panose="020B0604020202020204" pitchFamily="34" charset="0"/>
                        </a:rPr>
                        <a:t> </a:t>
                      </a:r>
                      <a:r>
                        <a:rPr lang="en-US" sz="1800" u="none" strike="noStrike" dirty="0" err="1">
                          <a:effectLst/>
                          <a:latin typeface="+mj-lt"/>
                          <a:cs typeface="Arial" panose="020B0604020202020204" pitchFamily="34" charset="0"/>
                        </a:rPr>
                        <a:t>Kab</a:t>
                      </a:r>
                      <a:r>
                        <a:rPr lang="en-US" sz="1800" u="none" strike="noStrike" dirty="0">
                          <a:effectLst/>
                          <a:latin typeface="+mj-lt"/>
                          <a:cs typeface="Arial" panose="020B0604020202020204" pitchFamily="34" charset="0"/>
                        </a:rPr>
                        <a:t>. Bogor</a:t>
                      </a:r>
                      <a:endParaRPr lang="en-US" dirty="0">
                        <a:latin typeface="+mj-lt"/>
                      </a:endParaRPr>
                    </a:p>
                  </a:txBody>
                  <a:tcPr/>
                </a:tc>
                <a:extLst>
                  <a:ext uri="{0D108BD9-81ED-4DB2-BD59-A6C34878D82A}">
                    <a16:rowId xmlns:a16="http://schemas.microsoft.com/office/drawing/2014/main" val="4265174829"/>
                  </a:ext>
                </a:extLst>
              </a:tr>
              <a:tr h="409287">
                <a:tc>
                  <a:txBody>
                    <a:bodyPr/>
                    <a:lstStyle/>
                    <a:p>
                      <a:pPr algn="r"/>
                      <a:r>
                        <a:rPr lang="en-US" sz="1800" b="1" dirty="0"/>
                        <a:t>2.</a:t>
                      </a:r>
                    </a:p>
                  </a:txBody>
                  <a:tcPr/>
                </a:tc>
                <a:tc>
                  <a:txBody>
                    <a:bodyPr/>
                    <a:lstStyle/>
                    <a:p>
                      <a:r>
                        <a:rPr lang="en-US" sz="1800" dirty="0"/>
                        <a:t>PT. </a:t>
                      </a:r>
                      <a:r>
                        <a:rPr lang="en-US" sz="1800" dirty="0" err="1"/>
                        <a:t>Bova</a:t>
                      </a:r>
                      <a:r>
                        <a:rPr lang="en-US" sz="1800" dirty="0"/>
                        <a:t> Nova </a:t>
                      </a:r>
                      <a:r>
                        <a:rPr lang="en-US" sz="1800" dirty="0" err="1"/>
                        <a:t>Niaga</a:t>
                      </a:r>
                      <a:endParaRPr lang="en-US" sz="1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j-lt"/>
                          <a:cs typeface="Arial" panose="020B0604020202020204" pitchFamily="34" charset="0"/>
                        </a:rPr>
                        <a:t>Gudang Jl. Raya </a:t>
                      </a:r>
                      <a:r>
                        <a:rPr lang="en-US" sz="1800" u="none" strike="noStrike" dirty="0" err="1">
                          <a:effectLst/>
                          <a:latin typeface="+mj-lt"/>
                          <a:cs typeface="Arial" panose="020B0604020202020204" pitchFamily="34" charset="0"/>
                        </a:rPr>
                        <a:t>Semplak</a:t>
                      </a:r>
                      <a:r>
                        <a:rPr lang="en-US" sz="1800" u="none" strike="noStrike" dirty="0">
                          <a:effectLst/>
                          <a:latin typeface="+mj-lt"/>
                          <a:cs typeface="Arial" panose="020B0604020202020204" pitchFamily="34" charset="0"/>
                        </a:rPr>
                        <a:t> </a:t>
                      </a:r>
                      <a:r>
                        <a:rPr lang="en-US" sz="1800" u="none" strike="noStrike" dirty="0" err="1">
                          <a:effectLst/>
                          <a:latin typeface="+mj-lt"/>
                          <a:cs typeface="Arial" panose="020B0604020202020204" pitchFamily="34" charset="0"/>
                        </a:rPr>
                        <a:t>Kav</a:t>
                      </a:r>
                      <a:r>
                        <a:rPr lang="en-US" sz="1800" u="none" strike="noStrike" dirty="0">
                          <a:effectLst/>
                          <a:latin typeface="+mj-lt"/>
                          <a:cs typeface="Arial" panose="020B0604020202020204" pitchFamily="34" charset="0"/>
                        </a:rPr>
                        <a:t> Permata </a:t>
                      </a:r>
                      <a:r>
                        <a:rPr lang="en-US" sz="1800" u="none" strike="noStrike" dirty="0" err="1">
                          <a:effectLst/>
                          <a:latin typeface="+mj-lt"/>
                          <a:cs typeface="Arial" panose="020B0604020202020204" pitchFamily="34" charset="0"/>
                        </a:rPr>
                        <a:t>Biru</a:t>
                      </a:r>
                      <a:r>
                        <a:rPr lang="en-US" sz="1800" u="none" strike="noStrike" dirty="0">
                          <a:effectLst/>
                          <a:latin typeface="+mj-lt"/>
                          <a:cs typeface="Arial" panose="020B0604020202020204" pitchFamily="34" charset="0"/>
                        </a:rPr>
                        <a:t> Indah Rt002/003 </a:t>
                      </a:r>
                      <a:r>
                        <a:rPr lang="en-US" sz="1800" u="none" strike="noStrike" dirty="0" err="1">
                          <a:effectLst/>
                          <a:latin typeface="+mj-lt"/>
                          <a:cs typeface="Arial" panose="020B0604020202020204" pitchFamily="34" charset="0"/>
                        </a:rPr>
                        <a:t>Kel</a:t>
                      </a:r>
                      <a:r>
                        <a:rPr lang="en-US" sz="1800" u="none" strike="noStrike" dirty="0">
                          <a:effectLst/>
                          <a:latin typeface="+mj-lt"/>
                          <a:cs typeface="Arial" panose="020B0604020202020204" pitchFamily="34" charset="0"/>
                        </a:rPr>
                        <a:t>. </a:t>
                      </a:r>
                      <a:r>
                        <a:rPr lang="en-US" sz="1800" u="none" strike="noStrike" dirty="0" err="1">
                          <a:effectLst/>
                          <a:latin typeface="+mj-lt"/>
                          <a:cs typeface="Arial" panose="020B0604020202020204" pitchFamily="34" charset="0"/>
                        </a:rPr>
                        <a:t>Semplak</a:t>
                      </a:r>
                      <a:r>
                        <a:rPr lang="en-US" sz="1800" u="none" strike="noStrike" dirty="0">
                          <a:effectLst/>
                          <a:latin typeface="+mj-lt"/>
                          <a:cs typeface="Arial" panose="020B0604020202020204" pitchFamily="34" charset="0"/>
                        </a:rPr>
                        <a:t> </a:t>
                      </a:r>
                      <a:r>
                        <a:rPr lang="en-US" sz="1800" u="none" strike="noStrike" dirty="0" err="1">
                          <a:effectLst/>
                          <a:latin typeface="+mj-lt"/>
                          <a:cs typeface="Arial" panose="020B0604020202020204" pitchFamily="34" charset="0"/>
                        </a:rPr>
                        <a:t>Kec</a:t>
                      </a:r>
                      <a:r>
                        <a:rPr lang="en-US" sz="1800" u="none" strike="noStrike" dirty="0">
                          <a:effectLst/>
                          <a:latin typeface="+mj-lt"/>
                          <a:cs typeface="Arial" panose="020B0604020202020204" pitchFamily="34" charset="0"/>
                        </a:rPr>
                        <a:t> Bogor Barat</a:t>
                      </a:r>
                      <a:endParaRPr lang="en-US" dirty="0">
                        <a:latin typeface="+mj-lt"/>
                      </a:endParaRPr>
                    </a:p>
                  </a:txBody>
                  <a:tcPr/>
                </a:tc>
                <a:extLst>
                  <a:ext uri="{0D108BD9-81ED-4DB2-BD59-A6C34878D82A}">
                    <a16:rowId xmlns:a16="http://schemas.microsoft.com/office/drawing/2014/main" val="3376427598"/>
                  </a:ext>
                </a:extLst>
              </a:tr>
              <a:tr h="397335">
                <a:tc>
                  <a:txBody>
                    <a:bodyPr/>
                    <a:lstStyle/>
                    <a:p>
                      <a:pPr algn="r"/>
                      <a:r>
                        <a:rPr lang="en-US" sz="1800" b="1" dirty="0">
                          <a:latin typeface="+mj-lt"/>
                        </a:rPr>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j-lt"/>
                          <a:cs typeface="Arial" panose="020B0604020202020204" pitchFamily="34" charset="0"/>
                        </a:rPr>
                        <a:t>Ricemil</a:t>
                      </a:r>
                      <a:r>
                        <a:rPr lang="en-US" sz="1800" u="none" strike="noStrike" dirty="0">
                          <a:effectLst/>
                          <a:latin typeface="+mj-lt"/>
                          <a:cs typeface="Arial" panose="020B0604020202020204" pitchFamily="34" charset="0"/>
                        </a:rPr>
                        <a:t> </a:t>
                      </a:r>
                      <a:r>
                        <a:rPr lang="en-US" sz="1800" u="none" strike="noStrike" dirty="0" err="1">
                          <a:effectLst/>
                          <a:latin typeface="+mj-lt"/>
                          <a:cs typeface="Arial" panose="020B0604020202020204" pitchFamily="34" charset="0"/>
                        </a:rPr>
                        <a:t>Unggul</a:t>
                      </a:r>
                      <a:r>
                        <a:rPr lang="en-US" sz="1800" u="none" strike="noStrike" dirty="0">
                          <a:effectLst/>
                          <a:latin typeface="+mj-lt"/>
                          <a:cs typeface="Arial" panose="020B0604020202020204" pitchFamily="34" charset="0"/>
                        </a:rPr>
                        <a:t> Jaya</a:t>
                      </a:r>
                      <a:endParaRPr lang="en-US" sz="1800" dirty="0">
                        <a:latin typeface="+mj-lt"/>
                      </a:endParaRPr>
                    </a:p>
                  </a:txBody>
                  <a:tcPr/>
                </a:tc>
                <a:tc>
                  <a:txBody>
                    <a:bodyPr/>
                    <a:lstStyle/>
                    <a:p>
                      <a:pPr algn="l" fontAlgn="t"/>
                      <a:r>
                        <a:rPr lang="en-US" sz="1600" u="none" strike="noStrike" dirty="0">
                          <a:effectLst/>
                          <a:latin typeface="Arial" panose="020B0604020202020204" pitchFamily="34" charset="0"/>
                          <a:cs typeface="Arial" panose="020B0604020202020204" pitchFamily="34" charset="0"/>
                        </a:rPr>
                        <a:t>Ruko </a:t>
                      </a:r>
                      <a:r>
                        <a:rPr lang="en-US" sz="1600" u="none" strike="noStrike" dirty="0" err="1">
                          <a:effectLst/>
                          <a:latin typeface="Arial" panose="020B0604020202020204" pitchFamily="34" charset="0"/>
                          <a:cs typeface="Arial" panose="020B0604020202020204" pitchFamily="34" charset="0"/>
                        </a:rPr>
                        <a:t>melenium</a:t>
                      </a:r>
                      <a:r>
                        <a:rPr lang="en-US" sz="1600" u="none" strike="noStrike" dirty="0">
                          <a:effectLst/>
                          <a:latin typeface="Arial" panose="020B0604020202020204" pitchFamily="34" charset="0"/>
                          <a:cs typeface="Arial" panose="020B0604020202020204" pitchFamily="34" charset="0"/>
                        </a:rPr>
                        <a:t> Jl. </a:t>
                      </a:r>
                      <a:r>
                        <a:rPr lang="en-US" sz="1600" u="none" strike="noStrike" dirty="0" err="1">
                          <a:effectLst/>
                          <a:latin typeface="Arial" panose="020B0604020202020204" pitchFamily="34" charset="0"/>
                          <a:cs typeface="Arial" panose="020B0604020202020204" pitchFamily="34" charset="0"/>
                        </a:rPr>
                        <a:t>Pangeran</a:t>
                      </a:r>
                      <a:r>
                        <a:rPr lang="en-US" sz="1600" u="none" strike="noStrike" dirty="0">
                          <a:effectLst/>
                          <a:latin typeface="Arial" panose="020B0604020202020204" pitchFamily="34" charset="0"/>
                          <a:cs typeface="Arial" panose="020B0604020202020204" pitchFamily="34" charset="0"/>
                        </a:rPr>
                        <a:t> </a:t>
                      </a:r>
                      <a:r>
                        <a:rPr lang="en-US" sz="1600" u="none" strike="noStrike" dirty="0" err="1">
                          <a:effectLst/>
                          <a:latin typeface="Arial" panose="020B0604020202020204" pitchFamily="34" charset="0"/>
                          <a:cs typeface="Arial" panose="020B0604020202020204" pitchFamily="34" charset="0"/>
                        </a:rPr>
                        <a:t>shogiri</a:t>
                      </a:r>
                      <a:r>
                        <a:rPr lang="en-US" sz="1600" u="none" strike="noStrike" dirty="0">
                          <a:effectLst/>
                          <a:latin typeface="Arial" panose="020B0604020202020204" pitchFamily="34" charset="0"/>
                          <a:cs typeface="Arial" panose="020B0604020202020204" pitchFamily="34" charset="0"/>
                        </a:rPr>
                        <a:t> No. 20 </a:t>
                      </a:r>
                      <a:r>
                        <a:rPr lang="en-US" sz="1600" u="none" strike="noStrike" dirty="0" err="1">
                          <a:effectLst/>
                          <a:latin typeface="Arial" panose="020B0604020202020204" pitchFamily="34" charset="0"/>
                          <a:cs typeface="Arial" panose="020B0604020202020204" pitchFamily="34" charset="0"/>
                        </a:rPr>
                        <a:t>Kel</a:t>
                      </a:r>
                      <a:r>
                        <a:rPr lang="en-US" sz="1600" u="none" strike="noStrike" dirty="0">
                          <a:effectLst/>
                          <a:latin typeface="Arial" panose="020B0604020202020204" pitchFamily="34" charset="0"/>
                          <a:cs typeface="Arial" panose="020B0604020202020204" pitchFamily="34" charset="0"/>
                        </a:rPr>
                        <a:t>. Tanah </a:t>
                      </a:r>
                      <a:r>
                        <a:rPr lang="en-US" sz="1600" u="none" strike="noStrike" dirty="0" err="1">
                          <a:effectLst/>
                          <a:latin typeface="Arial" panose="020B0604020202020204" pitchFamily="34" charset="0"/>
                          <a:cs typeface="Arial" panose="020B0604020202020204" pitchFamily="34" charset="0"/>
                        </a:rPr>
                        <a:t>Baru</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val="408192191"/>
                  </a:ext>
                </a:extLst>
              </a:tr>
              <a:tr h="402854">
                <a:tc>
                  <a:txBody>
                    <a:bodyPr/>
                    <a:lstStyle/>
                    <a:p>
                      <a:pPr algn="r"/>
                      <a:r>
                        <a:rPr lang="en-US" sz="1800" b="1" dirty="0">
                          <a:latin typeface="+mj-lt"/>
                        </a:rPr>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j-lt"/>
                          <a:cs typeface="Arial" panose="020B0604020202020204" pitchFamily="34" charset="0"/>
                        </a:rPr>
                        <a:t>Cv. Brader Indo Abadi</a:t>
                      </a:r>
                      <a:endParaRPr lang="en-US" sz="1800" dirty="0">
                        <a:latin typeface="+mj-lt"/>
                      </a:endParaRPr>
                    </a:p>
                  </a:txBody>
                  <a:tcPr/>
                </a:tc>
                <a:tc>
                  <a:txBody>
                    <a:bodyPr/>
                    <a:lstStyle/>
                    <a:p>
                      <a:pPr algn="l" fontAlgn="t"/>
                      <a:r>
                        <a:rPr lang="en-US" sz="1600" u="none" strike="noStrike" dirty="0" err="1">
                          <a:effectLst/>
                          <a:latin typeface="Arial" panose="020B0604020202020204" pitchFamily="34" charset="0"/>
                          <a:cs typeface="Arial" panose="020B0604020202020204" pitchFamily="34" charset="0"/>
                        </a:rPr>
                        <a:t>Komp</a:t>
                      </a:r>
                      <a:r>
                        <a:rPr lang="en-US" sz="1600" u="none" strike="noStrike" dirty="0">
                          <a:effectLst/>
                          <a:latin typeface="Arial" panose="020B0604020202020204" pitchFamily="34" charset="0"/>
                          <a:cs typeface="Arial" panose="020B0604020202020204" pitchFamily="34" charset="0"/>
                        </a:rPr>
                        <a:t>. IPB 2 Jl. Teras Block  O  No.2B </a:t>
                      </a:r>
                      <a:r>
                        <a:rPr lang="en-US" sz="1600" u="none" strike="noStrike" dirty="0" err="1">
                          <a:effectLst/>
                          <a:latin typeface="Arial" panose="020B0604020202020204" pitchFamily="34" charset="0"/>
                          <a:cs typeface="Arial" panose="020B0604020202020204" pitchFamily="34" charset="0"/>
                        </a:rPr>
                        <a:t>Dramaga</a:t>
                      </a:r>
                      <a:r>
                        <a:rPr lang="en-US" sz="1600" u="none" strike="noStrike" dirty="0">
                          <a:effectLst/>
                          <a:latin typeface="Arial" panose="020B0604020202020204" pitchFamily="34" charset="0"/>
                          <a:cs typeface="Arial" panose="020B0604020202020204" pitchFamily="34" charset="0"/>
                        </a:rPr>
                        <a:t> </a:t>
                      </a:r>
                      <a:r>
                        <a:rPr lang="en-US" sz="1600" u="none" strike="noStrike" dirty="0" err="1">
                          <a:effectLst/>
                          <a:latin typeface="Arial" panose="020B0604020202020204" pitchFamily="34" charset="0"/>
                          <a:cs typeface="Arial" panose="020B0604020202020204" pitchFamily="34" charset="0"/>
                        </a:rPr>
                        <a:t>Kab</a:t>
                      </a:r>
                      <a:r>
                        <a:rPr lang="en-US" sz="1600" u="none" strike="noStrike" dirty="0">
                          <a:effectLst/>
                          <a:latin typeface="Arial" panose="020B0604020202020204" pitchFamily="34" charset="0"/>
                          <a:cs typeface="Arial" panose="020B0604020202020204" pitchFamily="34" charset="0"/>
                        </a:rPr>
                        <a:t>. Bogor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val="2905682391"/>
                  </a:ext>
                </a:extLst>
              </a:tr>
              <a:tr h="402854">
                <a:tc>
                  <a:txBody>
                    <a:bodyPr/>
                    <a:lstStyle/>
                    <a:p>
                      <a:pPr algn="r"/>
                      <a:r>
                        <a:rPr lang="en-US" sz="1800" b="1" dirty="0">
                          <a:latin typeface="+mj-lt"/>
                        </a:rPr>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j-lt"/>
                          <a:cs typeface="Arial" panose="020B0604020202020204" pitchFamily="34" charset="0"/>
                        </a:rPr>
                        <a:t>Pt. </a:t>
                      </a:r>
                      <a:r>
                        <a:rPr lang="en-US" sz="1800" u="none" strike="noStrike" dirty="0" err="1">
                          <a:effectLst/>
                          <a:latin typeface="+mj-lt"/>
                          <a:cs typeface="Arial" panose="020B0604020202020204" pitchFamily="34" charset="0"/>
                        </a:rPr>
                        <a:t>Dua</a:t>
                      </a:r>
                      <a:r>
                        <a:rPr lang="en-US" sz="1800" u="none" strike="noStrike" dirty="0">
                          <a:effectLst/>
                          <a:latin typeface="+mj-lt"/>
                          <a:cs typeface="Arial" panose="020B0604020202020204" pitchFamily="34" charset="0"/>
                        </a:rPr>
                        <a:t> Putra</a:t>
                      </a:r>
                      <a:endParaRPr lang="en-US" sz="1800" dirty="0">
                        <a:latin typeface="+mj-lt"/>
                      </a:endParaRPr>
                    </a:p>
                  </a:txBody>
                  <a:tcPr/>
                </a:tc>
                <a:tc>
                  <a:txBody>
                    <a:bodyPr/>
                    <a:lstStyle/>
                    <a:p>
                      <a:pPr algn="l" fontAlgn="t"/>
                      <a:r>
                        <a:rPr lang="en-US" sz="1600" u="none" strike="noStrike" dirty="0" err="1">
                          <a:effectLst/>
                          <a:latin typeface="Arial" panose="020B0604020202020204" pitchFamily="34" charset="0"/>
                          <a:cs typeface="Arial" panose="020B0604020202020204" pitchFamily="34" charset="0"/>
                        </a:rPr>
                        <a:t>Jln</a:t>
                      </a:r>
                      <a:r>
                        <a:rPr lang="en-US" sz="1600" u="none" strike="noStrike" dirty="0">
                          <a:effectLst/>
                          <a:latin typeface="Arial" panose="020B0604020202020204" pitchFamily="34" charset="0"/>
                          <a:cs typeface="Arial" panose="020B0604020202020204" pitchFamily="34" charset="0"/>
                        </a:rPr>
                        <a:t> </a:t>
                      </a:r>
                      <a:r>
                        <a:rPr lang="en-US" sz="1600" u="none" strike="noStrike" dirty="0" err="1">
                          <a:effectLst/>
                          <a:latin typeface="Arial" panose="020B0604020202020204" pitchFamily="34" charset="0"/>
                          <a:cs typeface="Arial" panose="020B0604020202020204" pitchFamily="34" charset="0"/>
                        </a:rPr>
                        <a:t>Margabakti</a:t>
                      </a:r>
                      <a:r>
                        <a:rPr lang="en-US" sz="1600" u="none" strike="noStrike" dirty="0">
                          <a:effectLst/>
                          <a:latin typeface="Arial" panose="020B0604020202020204" pitchFamily="34" charset="0"/>
                          <a:cs typeface="Arial" panose="020B0604020202020204" pitchFamily="34" charset="0"/>
                        </a:rPr>
                        <a:t> RT002-RW001 </a:t>
                      </a:r>
                      <a:r>
                        <a:rPr lang="en-US" sz="1600" u="none" strike="noStrike" dirty="0" err="1">
                          <a:effectLst/>
                          <a:latin typeface="Arial" panose="020B0604020202020204" pitchFamily="34" charset="0"/>
                          <a:cs typeface="Arial" panose="020B0604020202020204" pitchFamily="34" charset="0"/>
                        </a:rPr>
                        <a:t>Kecamatan</a:t>
                      </a:r>
                      <a:r>
                        <a:rPr lang="en-US" sz="1600" u="none" strike="noStrike" dirty="0">
                          <a:effectLst/>
                          <a:latin typeface="Arial" panose="020B0604020202020204" pitchFamily="34" charset="0"/>
                          <a:cs typeface="Arial" panose="020B0604020202020204" pitchFamily="34" charset="0"/>
                        </a:rPr>
                        <a:t> Bogor Selatan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val="202363478"/>
                  </a:ext>
                </a:extLst>
              </a:tr>
              <a:tr h="402854">
                <a:tc>
                  <a:txBody>
                    <a:bodyPr/>
                    <a:lstStyle/>
                    <a:p>
                      <a:pPr algn="r"/>
                      <a:r>
                        <a:rPr lang="en-US" sz="1800" b="1" dirty="0">
                          <a:latin typeface="+mj-lt"/>
                        </a:rPr>
                        <a:t>6.</a:t>
                      </a:r>
                    </a:p>
                  </a:txBody>
                  <a:tcPr/>
                </a:tc>
                <a:tc>
                  <a:txBody>
                    <a:bodyPr/>
                    <a:lstStyle/>
                    <a:p>
                      <a:pPr algn="l" fontAlgn="t"/>
                      <a:r>
                        <a:rPr lang="en-US" sz="1800" u="none" strike="noStrike" dirty="0">
                          <a:effectLst/>
                          <a:latin typeface="+mj-lt"/>
                          <a:cs typeface="Arial" panose="020B0604020202020204" pitchFamily="34" charset="0"/>
                        </a:rPr>
                        <a:t>Pt. Inti Prima </a:t>
                      </a:r>
                      <a:r>
                        <a:rPr lang="en-US" sz="1800" u="none" strike="noStrike" dirty="0" err="1">
                          <a:effectLst/>
                          <a:latin typeface="+mj-lt"/>
                          <a:cs typeface="Arial" panose="020B0604020202020204" pitchFamily="34" charset="0"/>
                        </a:rPr>
                        <a:t>Karkasindo</a:t>
                      </a:r>
                      <a:endParaRPr lang="en-US" sz="1800" b="0" i="0" u="none" strike="noStrike" dirty="0">
                        <a:solidFill>
                          <a:srgbClr val="000000"/>
                        </a:solidFill>
                        <a:effectLst/>
                        <a:latin typeface="+mj-lt"/>
                        <a:cs typeface="Arial" panose="020B0604020202020204" pitchFamily="34" charset="0"/>
                      </a:endParaRPr>
                    </a:p>
                  </a:txBody>
                  <a:tcPr marL="6350" marR="6350" marT="6350" marB="0"/>
                </a:tc>
                <a:tc>
                  <a:txBody>
                    <a:bodyPr/>
                    <a:lstStyle/>
                    <a:p>
                      <a:pPr algn="l" fontAlgn="t"/>
                      <a:r>
                        <a:rPr lang="pt-BR" sz="1600" u="none" strike="noStrike" dirty="0">
                          <a:effectLst/>
                          <a:latin typeface="Arial" panose="020B0604020202020204" pitchFamily="34" charset="0"/>
                          <a:cs typeface="Arial" panose="020B0604020202020204" pitchFamily="34" charset="0"/>
                        </a:rPr>
                        <a:t>Perum Ciluar Asri Blok D6 No. 9</a:t>
                      </a:r>
                      <a:endParaRPr lang="pt-BR"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val="2848773510"/>
                  </a:ext>
                </a:extLst>
              </a:tr>
              <a:tr h="402854">
                <a:tc>
                  <a:txBody>
                    <a:bodyPr/>
                    <a:lstStyle/>
                    <a:p>
                      <a:pPr algn="r"/>
                      <a:r>
                        <a:rPr lang="en-US" sz="1800" b="1" dirty="0">
                          <a:latin typeface="+mj-lt"/>
                        </a:rPr>
                        <a:t>7.</a:t>
                      </a:r>
                    </a:p>
                  </a:txBody>
                  <a:tcPr/>
                </a:tc>
                <a:tc>
                  <a:txBody>
                    <a:bodyPr/>
                    <a:lstStyle/>
                    <a:p>
                      <a:pPr algn="l" fontAlgn="t"/>
                      <a:r>
                        <a:rPr lang="en-US" sz="1800" u="none" strike="noStrike" dirty="0">
                          <a:effectLst/>
                          <a:latin typeface="+mj-lt"/>
                          <a:cs typeface="Arial" panose="020B0604020202020204" pitchFamily="34" charset="0"/>
                        </a:rPr>
                        <a:t>Cv. </a:t>
                      </a:r>
                      <a:r>
                        <a:rPr lang="en-US" sz="1800" u="none" strike="noStrike" dirty="0" err="1">
                          <a:effectLst/>
                          <a:latin typeface="+mj-lt"/>
                          <a:cs typeface="Arial" panose="020B0604020202020204" pitchFamily="34" charset="0"/>
                        </a:rPr>
                        <a:t>Delima</a:t>
                      </a:r>
                      <a:r>
                        <a:rPr lang="en-US" sz="1800" u="none" strike="noStrike" dirty="0">
                          <a:effectLst/>
                          <a:latin typeface="+mj-lt"/>
                          <a:cs typeface="Arial" panose="020B0604020202020204" pitchFamily="34" charset="0"/>
                        </a:rPr>
                        <a:t> Ku</a:t>
                      </a:r>
                      <a:endParaRPr lang="en-US" sz="1800" b="0" i="0" u="none" strike="noStrike" dirty="0">
                        <a:solidFill>
                          <a:srgbClr val="000000"/>
                        </a:solidFill>
                        <a:effectLst/>
                        <a:latin typeface="+mj-lt"/>
                        <a:cs typeface="Arial" panose="020B0604020202020204" pitchFamily="34" charset="0"/>
                      </a:endParaRPr>
                    </a:p>
                  </a:txBody>
                  <a:tcPr marL="6350" marR="6350" marT="6350" marB="0"/>
                </a:tc>
                <a:tc>
                  <a:txBody>
                    <a:bodyPr/>
                    <a:lstStyle/>
                    <a:p>
                      <a:pPr algn="l" fontAlgn="t"/>
                      <a:r>
                        <a:rPr lang="en-US" sz="1600" u="none" strike="noStrike" dirty="0" err="1">
                          <a:effectLst/>
                          <a:latin typeface="Arial" panose="020B0604020202020204" pitchFamily="34" charset="0"/>
                          <a:cs typeface="Arial" panose="020B0604020202020204" pitchFamily="34" charset="0"/>
                        </a:rPr>
                        <a:t>Kp</a:t>
                      </a:r>
                      <a:r>
                        <a:rPr lang="en-US" sz="1600" u="none" strike="noStrike" dirty="0">
                          <a:effectLst/>
                          <a:latin typeface="Arial" panose="020B0604020202020204" pitchFamily="34" charset="0"/>
                          <a:cs typeface="Arial" panose="020B0604020202020204" pitchFamily="34" charset="0"/>
                        </a:rPr>
                        <a:t>. </a:t>
                      </a:r>
                      <a:r>
                        <a:rPr lang="en-US" sz="1600" u="none" strike="noStrike" dirty="0" err="1">
                          <a:effectLst/>
                          <a:latin typeface="Arial" panose="020B0604020202020204" pitchFamily="34" charset="0"/>
                          <a:cs typeface="Arial" panose="020B0604020202020204" pitchFamily="34" charset="0"/>
                        </a:rPr>
                        <a:t>Dukuh</a:t>
                      </a:r>
                      <a:r>
                        <a:rPr lang="en-US" sz="1600" u="none" strike="noStrike" dirty="0">
                          <a:effectLst/>
                          <a:latin typeface="Arial" panose="020B0604020202020204" pitchFamily="34" charset="0"/>
                          <a:cs typeface="Arial" panose="020B0604020202020204" pitchFamily="34" charset="0"/>
                        </a:rPr>
                        <a:t> RT 02/ </a:t>
                      </a:r>
                      <a:r>
                        <a:rPr lang="en-US" sz="1600" u="none" strike="noStrike" dirty="0" err="1">
                          <a:effectLst/>
                          <a:latin typeface="Arial" panose="020B0604020202020204" pitchFamily="34" charset="0"/>
                          <a:cs typeface="Arial" panose="020B0604020202020204" pitchFamily="34" charset="0"/>
                        </a:rPr>
                        <a:t>Rw</a:t>
                      </a:r>
                      <a:r>
                        <a:rPr lang="en-US" sz="1600" u="none" strike="noStrike" dirty="0">
                          <a:effectLst/>
                          <a:latin typeface="Arial" panose="020B0604020202020204" pitchFamily="34" charset="0"/>
                          <a:cs typeface="Arial" panose="020B0604020202020204" pitchFamily="34" charset="0"/>
                        </a:rPr>
                        <a:t> 07 </a:t>
                      </a:r>
                      <a:r>
                        <a:rPr lang="en-US" sz="1600" u="none" strike="noStrike" dirty="0" err="1">
                          <a:effectLst/>
                          <a:latin typeface="Arial" panose="020B0604020202020204" pitchFamily="34" charset="0"/>
                          <a:cs typeface="Arial" panose="020B0604020202020204" pitchFamily="34" charset="0"/>
                        </a:rPr>
                        <a:t>Desa</a:t>
                      </a:r>
                      <a:r>
                        <a:rPr lang="en-US" sz="1600" u="none" strike="noStrike" dirty="0">
                          <a:effectLst/>
                          <a:latin typeface="Arial" panose="020B0604020202020204" pitchFamily="34" charset="0"/>
                          <a:cs typeface="Arial" panose="020B0604020202020204" pitchFamily="34" charset="0"/>
                        </a:rPr>
                        <a:t> </a:t>
                      </a:r>
                      <a:r>
                        <a:rPr lang="en-US" sz="1600" u="none" strike="noStrike" dirty="0" err="1">
                          <a:effectLst/>
                          <a:latin typeface="Arial" panose="020B0604020202020204" pitchFamily="34" charset="0"/>
                          <a:cs typeface="Arial" panose="020B0604020202020204" pitchFamily="34" charset="0"/>
                        </a:rPr>
                        <a:t>Sukamakmur</a:t>
                      </a:r>
                      <a:r>
                        <a:rPr lang="en-US" sz="1600" u="none" strike="noStrike" dirty="0">
                          <a:effectLst/>
                          <a:latin typeface="Arial" panose="020B0604020202020204" pitchFamily="34" charset="0"/>
                          <a:cs typeface="Arial" panose="020B0604020202020204" pitchFamily="34" charset="0"/>
                        </a:rPr>
                        <a:t> </a:t>
                      </a:r>
                      <a:r>
                        <a:rPr lang="en-US" sz="1600" u="none" strike="noStrike" dirty="0" err="1">
                          <a:effectLst/>
                          <a:latin typeface="Arial" panose="020B0604020202020204" pitchFamily="34" charset="0"/>
                          <a:cs typeface="Arial" panose="020B0604020202020204" pitchFamily="34" charset="0"/>
                        </a:rPr>
                        <a:t>Kec.Ciomas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val="2856133389"/>
                  </a:ext>
                </a:extLst>
              </a:tr>
              <a:tr h="402854">
                <a:tc>
                  <a:txBody>
                    <a:bodyPr/>
                    <a:lstStyle/>
                    <a:p>
                      <a:pPr algn="r"/>
                      <a:r>
                        <a:rPr lang="en-US" sz="1800" b="1" dirty="0">
                          <a:latin typeface="+mj-lt"/>
                        </a:rPr>
                        <a:t>8.</a:t>
                      </a:r>
                    </a:p>
                  </a:txBody>
                  <a:tcPr/>
                </a:tc>
                <a:tc>
                  <a:txBody>
                    <a:bodyPr/>
                    <a:lstStyle/>
                    <a:p>
                      <a:pPr algn="l" fontAlgn="t"/>
                      <a:r>
                        <a:rPr lang="en-US" sz="1800" u="none" strike="noStrike" dirty="0" err="1">
                          <a:effectLst/>
                          <a:latin typeface="+mj-lt"/>
                          <a:cs typeface="Arial" panose="020B0604020202020204" pitchFamily="34" charset="0"/>
                        </a:rPr>
                        <a:t>Srikandi</a:t>
                      </a:r>
                      <a:endParaRPr lang="en-US" sz="1800" b="0" i="0" u="none" strike="noStrike" dirty="0">
                        <a:solidFill>
                          <a:srgbClr val="000000"/>
                        </a:solidFill>
                        <a:effectLst/>
                        <a:latin typeface="+mj-lt"/>
                        <a:cs typeface="Arial" panose="020B0604020202020204" pitchFamily="34" charset="0"/>
                      </a:endParaRPr>
                    </a:p>
                  </a:txBody>
                  <a:tcPr marL="6350" marR="6350" marT="6350" marB="0"/>
                </a:tc>
                <a:tc>
                  <a:txBody>
                    <a:bodyPr/>
                    <a:lstStyle/>
                    <a:p>
                      <a:pPr algn="l" fontAlgn="t"/>
                      <a:r>
                        <a:rPr lang="en-US" sz="1600" u="none" strike="noStrike" dirty="0">
                          <a:effectLst/>
                          <a:latin typeface="Arial" panose="020B0604020202020204" pitchFamily="34" charset="0"/>
                          <a:cs typeface="Arial" panose="020B0604020202020204" pitchFamily="34" charset="0"/>
                        </a:rPr>
                        <a:t>Jl. </a:t>
                      </a:r>
                      <a:r>
                        <a:rPr lang="en-US" sz="1600" u="none" strike="noStrike" dirty="0" err="1">
                          <a:effectLst/>
                          <a:latin typeface="Arial" panose="020B0604020202020204" pitchFamily="34" charset="0"/>
                          <a:cs typeface="Arial" panose="020B0604020202020204" pitchFamily="34" charset="0"/>
                        </a:rPr>
                        <a:t>Ashari</a:t>
                      </a:r>
                      <a:r>
                        <a:rPr lang="en-US" sz="1600" u="none" strike="noStrike" dirty="0">
                          <a:effectLst/>
                          <a:latin typeface="Arial" panose="020B0604020202020204" pitchFamily="34" charset="0"/>
                          <a:cs typeface="Arial" panose="020B0604020202020204" pitchFamily="34" charset="0"/>
                        </a:rPr>
                        <a:t> Jaya II No. 06  </a:t>
                      </a:r>
                      <a:r>
                        <a:rPr lang="en-US" sz="1600" u="none" strike="noStrike" dirty="0" err="1">
                          <a:effectLst/>
                          <a:latin typeface="Arial" panose="020B0604020202020204" pitchFamily="34" charset="0"/>
                          <a:cs typeface="Arial" panose="020B0604020202020204" pitchFamily="34" charset="0"/>
                        </a:rPr>
                        <a:t>Kel</a:t>
                      </a:r>
                      <a:r>
                        <a:rPr lang="en-US" sz="1600" u="none" strike="noStrike" dirty="0">
                          <a:effectLst/>
                          <a:latin typeface="Arial" panose="020B0604020202020204" pitchFamily="34" charset="0"/>
                          <a:cs typeface="Arial" panose="020B0604020202020204" pitchFamily="34" charset="0"/>
                        </a:rPr>
                        <a:t>. </a:t>
                      </a:r>
                      <a:r>
                        <a:rPr lang="en-US" sz="1600" u="none" strike="noStrike" dirty="0" err="1">
                          <a:effectLst/>
                          <a:latin typeface="Arial" panose="020B0604020202020204" pitchFamily="34" charset="0"/>
                          <a:cs typeface="Arial" panose="020B0604020202020204" pitchFamily="34" charset="0"/>
                        </a:rPr>
                        <a:t>Sindangbarang</a:t>
                      </a:r>
                      <a:r>
                        <a:rPr lang="en-US" sz="1600" u="none" strike="noStrike" dirty="0">
                          <a:effectLst/>
                          <a:latin typeface="Arial" panose="020B0604020202020204" pitchFamily="34" charset="0"/>
                          <a:cs typeface="Arial" panose="020B0604020202020204" pitchFamily="34" charset="0"/>
                        </a:rPr>
                        <a:t> </a:t>
                      </a:r>
                      <a:r>
                        <a:rPr lang="en-US" sz="1600" u="none" strike="noStrike" dirty="0" err="1">
                          <a:effectLst/>
                          <a:latin typeface="Arial" panose="020B0604020202020204" pitchFamily="34" charset="0"/>
                          <a:cs typeface="Arial" panose="020B0604020202020204" pitchFamily="34" charset="0"/>
                        </a:rPr>
                        <a:t>Kec</a:t>
                      </a:r>
                      <a:r>
                        <a:rPr lang="en-US" sz="1600" u="none" strike="noStrike" dirty="0">
                          <a:effectLst/>
                          <a:latin typeface="Arial" panose="020B0604020202020204" pitchFamily="34" charset="0"/>
                          <a:cs typeface="Arial" panose="020B0604020202020204" pitchFamily="34" charset="0"/>
                        </a:rPr>
                        <a:t>. Bogor Barat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val="3843025141"/>
                  </a:ext>
                </a:extLst>
              </a:tr>
              <a:tr h="467040">
                <a:tc>
                  <a:txBody>
                    <a:bodyPr/>
                    <a:lstStyle/>
                    <a:p>
                      <a:pPr algn="r"/>
                      <a:r>
                        <a:rPr lang="en-US" sz="1800" b="1" dirty="0">
                          <a:latin typeface="+mj-lt"/>
                        </a:rPr>
                        <a:t>9.</a:t>
                      </a:r>
                    </a:p>
                  </a:txBody>
                  <a:tcPr/>
                </a:tc>
                <a:tc>
                  <a:txBody>
                    <a:bodyPr/>
                    <a:lstStyle/>
                    <a:p>
                      <a:pPr algn="l" fontAlgn="t"/>
                      <a:r>
                        <a:rPr lang="en-US" sz="1800" u="none" strike="noStrike" dirty="0" err="1">
                          <a:effectLst/>
                          <a:latin typeface="+mj-lt"/>
                          <a:cs typeface="Arial" panose="020B0604020202020204" pitchFamily="34" charset="0"/>
                        </a:rPr>
                        <a:t>Cv.Amanah</a:t>
                      </a:r>
                      <a:r>
                        <a:rPr lang="en-US" sz="1800" u="none" strike="noStrike" dirty="0">
                          <a:effectLst/>
                          <a:latin typeface="+mj-lt"/>
                          <a:cs typeface="Arial" panose="020B0604020202020204" pitchFamily="34" charset="0"/>
                        </a:rPr>
                        <a:t> Makmur Jaya </a:t>
                      </a:r>
                      <a:r>
                        <a:rPr lang="en-US" sz="1800" u="none" strike="noStrike" dirty="0" err="1">
                          <a:effectLst/>
                          <a:latin typeface="+mj-lt"/>
                          <a:cs typeface="Arial" panose="020B0604020202020204" pitchFamily="34" charset="0"/>
                        </a:rPr>
                        <a:t>Sejati</a:t>
                      </a:r>
                      <a:endParaRPr lang="en-US" sz="1800" b="0" i="0" u="none" strike="noStrike" dirty="0">
                        <a:solidFill>
                          <a:srgbClr val="000000"/>
                        </a:solidFill>
                        <a:effectLst/>
                        <a:latin typeface="+mj-lt"/>
                        <a:cs typeface="Arial" panose="020B0604020202020204" pitchFamily="34" charset="0"/>
                      </a:endParaRPr>
                    </a:p>
                  </a:txBody>
                  <a:tcPr marL="6350" marR="6350" marT="6350" marB="0"/>
                </a:tc>
                <a:tc>
                  <a:txBody>
                    <a:bodyPr/>
                    <a:lstStyle/>
                    <a:p>
                      <a:pPr algn="l" fontAlgn="t"/>
                      <a:r>
                        <a:rPr lang="en-US" sz="1600" u="none" strike="noStrike" dirty="0">
                          <a:effectLst/>
                          <a:latin typeface="Arial" panose="020B0604020202020204" pitchFamily="34" charset="0"/>
                          <a:cs typeface="Arial" panose="020B0604020202020204" pitchFamily="34" charset="0"/>
                        </a:rPr>
                        <a:t>Ruko </a:t>
                      </a:r>
                      <a:r>
                        <a:rPr lang="en-US" sz="1600" u="none" strike="noStrike" dirty="0" err="1">
                          <a:effectLst/>
                          <a:latin typeface="Arial" panose="020B0604020202020204" pitchFamily="34" charset="0"/>
                          <a:cs typeface="Arial" panose="020B0604020202020204" pitchFamily="34" charset="0"/>
                        </a:rPr>
                        <a:t>melenium</a:t>
                      </a:r>
                      <a:r>
                        <a:rPr lang="en-US" sz="1600" u="none" strike="noStrike" dirty="0">
                          <a:effectLst/>
                          <a:latin typeface="Arial" panose="020B0604020202020204" pitchFamily="34" charset="0"/>
                          <a:cs typeface="Arial" panose="020B0604020202020204" pitchFamily="34" charset="0"/>
                        </a:rPr>
                        <a:t> Jl. </a:t>
                      </a:r>
                      <a:r>
                        <a:rPr lang="en-US" sz="1600" u="none" strike="noStrike" dirty="0" err="1">
                          <a:effectLst/>
                          <a:latin typeface="Arial" panose="020B0604020202020204" pitchFamily="34" charset="0"/>
                          <a:cs typeface="Arial" panose="020B0604020202020204" pitchFamily="34" charset="0"/>
                        </a:rPr>
                        <a:t>Pangeran</a:t>
                      </a:r>
                      <a:r>
                        <a:rPr lang="en-US" sz="1600" u="none" strike="noStrike" dirty="0">
                          <a:effectLst/>
                          <a:latin typeface="Arial" panose="020B0604020202020204" pitchFamily="34" charset="0"/>
                          <a:cs typeface="Arial" panose="020B0604020202020204" pitchFamily="34" charset="0"/>
                        </a:rPr>
                        <a:t> </a:t>
                      </a:r>
                      <a:r>
                        <a:rPr lang="en-US" sz="1600" u="none" strike="noStrike" dirty="0" err="1">
                          <a:effectLst/>
                          <a:latin typeface="Arial" panose="020B0604020202020204" pitchFamily="34" charset="0"/>
                          <a:cs typeface="Arial" panose="020B0604020202020204" pitchFamily="34" charset="0"/>
                        </a:rPr>
                        <a:t>shogiri</a:t>
                      </a:r>
                      <a:r>
                        <a:rPr lang="en-US" sz="1600" u="none" strike="noStrike" dirty="0">
                          <a:effectLst/>
                          <a:latin typeface="Arial" panose="020B0604020202020204" pitchFamily="34" charset="0"/>
                          <a:cs typeface="Arial" panose="020B0604020202020204" pitchFamily="34" charset="0"/>
                        </a:rPr>
                        <a:t> No. 20 </a:t>
                      </a:r>
                      <a:r>
                        <a:rPr lang="en-US" sz="1600" u="none" strike="noStrike" dirty="0" err="1">
                          <a:effectLst/>
                          <a:latin typeface="Arial" panose="020B0604020202020204" pitchFamily="34" charset="0"/>
                          <a:cs typeface="Arial" panose="020B0604020202020204" pitchFamily="34" charset="0"/>
                        </a:rPr>
                        <a:t>Kel</a:t>
                      </a:r>
                      <a:r>
                        <a:rPr lang="en-US" sz="1600" u="none" strike="noStrike" dirty="0">
                          <a:effectLst/>
                          <a:latin typeface="Arial" panose="020B0604020202020204" pitchFamily="34" charset="0"/>
                          <a:cs typeface="Arial" panose="020B0604020202020204" pitchFamily="34" charset="0"/>
                        </a:rPr>
                        <a:t>. Tanah </a:t>
                      </a:r>
                      <a:r>
                        <a:rPr lang="en-US" sz="1600" u="none" strike="noStrike" dirty="0" err="1">
                          <a:effectLst/>
                          <a:latin typeface="Arial" panose="020B0604020202020204" pitchFamily="34" charset="0"/>
                          <a:cs typeface="Arial" panose="020B0604020202020204" pitchFamily="34" charset="0"/>
                        </a:rPr>
                        <a:t>Baru</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val="3634334340"/>
                  </a:ext>
                </a:extLst>
              </a:tr>
              <a:tr h="402854">
                <a:tc>
                  <a:txBody>
                    <a:bodyPr/>
                    <a:lstStyle/>
                    <a:p>
                      <a:pPr algn="r"/>
                      <a:r>
                        <a:rPr lang="en-US" sz="1800" b="1" dirty="0">
                          <a:latin typeface="+mj-lt"/>
                        </a:rPr>
                        <a:t>10.</a:t>
                      </a:r>
                    </a:p>
                  </a:txBody>
                  <a:tcPr/>
                </a:tc>
                <a:tc>
                  <a:txBody>
                    <a:bodyPr/>
                    <a:lstStyle/>
                    <a:p>
                      <a:pPr algn="l" fontAlgn="t"/>
                      <a:r>
                        <a:rPr lang="en-US" sz="1800" u="none" strike="noStrike" dirty="0">
                          <a:effectLst/>
                          <a:latin typeface="+mj-lt"/>
                          <a:cs typeface="Arial" panose="020B0604020202020204" pitchFamily="34" charset="0"/>
                        </a:rPr>
                        <a:t>Cv. Inti </a:t>
                      </a:r>
                      <a:r>
                        <a:rPr lang="en-US" sz="1800" u="none" strike="noStrike" dirty="0" err="1">
                          <a:effectLst/>
                          <a:latin typeface="+mj-lt"/>
                          <a:cs typeface="Arial" panose="020B0604020202020204" pitchFamily="34" charset="0"/>
                        </a:rPr>
                        <a:t>Agrinta</a:t>
                      </a:r>
                      <a:r>
                        <a:rPr lang="en-US" sz="1800" u="none" strike="noStrike" dirty="0">
                          <a:effectLst/>
                          <a:latin typeface="+mj-lt"/>
                          <a:cs typeface="Arial" panose="020B0604020202020204" pitchFamily="34" charset="0"/>
                        </a:rPr>
                        <a:t> Mutiara</a:t>
                      </a:r>
                      <a:endParaRPr lang="en-US" sz="1800" b="0" i="0" u="none" strike="noStrike" dirty="0">
                        <a:solidFill>
                          <a:srgbClr val="000000"/>
                        </a:solidFill>
                        <a:effectLst/>
                        <a:latin typeface="+mj-lt"/>
                        <a:cs typeface="Arial" panose="020B0604020202020204" pitchFamily="34" charset="0"/>
                      </a:endParaRPr>
                    </a:p>
                  </a:txBody>
                  <a:tcPr marL="6350" marR="6350" marT="6350" marB="0"/>
                </a:tc>
                <a:tc>
                  <a:txBody>
                    <a:bodyPr/>
                    <a:lstStyle/>
                    <a:p>
                      <a:endParaRPr lang="en-US" dirty="0"/>
                    </a:p>
                  </a:txBody>
                  <a:tcPr/>
                </a:tc>
                <a:extLst>
                  <a:ext uri="{0D108BD9-81ED-4DB2-BD59-A6C34878D82A}">
                    <a16:rowId xmlns:a16="http://schemas.microsoft.com/office/drawing/2014/main" val="3257864357"/>
                  </a:ext>
                </a:extLst>
              </a:tr>
            </a:tbl>
          </a:graphicData>
        </a:graphic>
      </p:graphicFrame>
    </p:spTree>
    <p:extLst>
      <p:ext uri="{BB962C8B-B14F-4D97-AF65-F5344CB8AC3E}">
        <p14:creationId xmlns:p14="http://schemas.microsoft.com/office/powerpoint/2010/main" val="364091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57720-1DEA-4FD5-BA92-540D4838EFB0}"/>
              </a:ext>
            </a:extLst>
          </p:cNvPr>
          <p:cNvSpPr/>
          <p:nvPr/>
        </p:nvSpPr>
        <p:spPr>
          <a:xfrm>
            <a:off x="2255520" y="101600"/>
            <a:ext cx="938784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AGEN</a:t>
            </a:r>
          </a:p>
        </p:txBody>
      </p:sp>
      <p:graphicFrame>
        <p:nvGraphicFramePr>
          <p:cNvPr id="3" name="Table 3">
            <a:extLst>
              <a:ext uri="{FF2B5EF4-FFF2-40B4-BE49-F238E27FC236}">
                <a16:creationId xmlns:a16="http://schemas.microsoft.com/office/drawing/2014/main" id="{771FC428-BC4C-43AF-87CC-785B7E17A329}"/>
              </a:ext>
            </a:extLst>
          </p:cNvPr>
          <p:cNvGraphicFramePr>
            <a:graphicFrameLocks noGrp="1"/>
          </p:cNvGraphicFramePr>
          <p:nvPr/>
        </p:nvGraphicFramePr>
        <p:xfrm>
          <a:off x="142239" y="1107440"/>
          <a:ext cx="11907522" cy="5365226"/>
        </p:xfrm>
        <a:graphic>
          <a:graphicData uri="http://schemas.openxmlformats.org/drawingml/2006/table">
            <a:tbl>
              <a:tblPr firstRow="1" bandRow="1">
                <a:tableStyleId>{5C22544A-7EE6-4342-B048-85BDC9FD1C3A}</a:tableStyleId>
              </a:tblPr>
              <a:tblGrid>
                <a:gridCol w="487680">
                  <a:extLst>
                    <a:ext uri="{9D8B030D-6E8A-4147-A177-3AD203B41FA5}">
                      <a16:colId xmlns:a16="http://schemas.microsoft.com/office/drawing/2014/main" val="4241555977"/>
                    </a:ext>
                  </a:extLst>
                </a:gridCol>
                <a:gridCol w="3074947">
                  <a:extLst>
                    <a:ext uri="{9D8B030D-6E8A-4147-A177-3AD203B41FA5}">
                      <a16:colId xmlns:a16="http://schemas.microsoft.com/office/drawing/2014/main" val="690000974"/>
                    </a:ext>
                  </a:extLst>
                </a:gridCol>
                <a:gridCol w="2866528">
                  <a:extLst>
                    <a:ext uri="{9D8B030D-6E8A-4147-A177-3AD203B41FA5}">
                      <a16:colId xmlns:a16="http://schemas.microsoft.com/office/drawing/2014/main" val="3448554703"/>
                    </a:ext>
                  </a:extLst>
                </a:gridCol>
                <a:gridCol w="1509191">
                  <a:extLst>
                    <a:ext uri="{9D8B030D-6E8A-4147-A177-3AD203B41FA5}">
                      <a16:colId xmlns:a16="http://schemas.microsoft.com/office/drawing/2014/main" val="2949667104"/>
                    </a:ext>
                  </a:extLst>
                </a:gridCol>
                <a:gridCol w="1984588">
                  <a:extLst>
                    <a:ext uri="{9D8B030D-6E8A-4147-A177-3AD203B41FA5}">
                      <a16:colId xmlns:a16="http://schemas.microsoft.com/office/drawing/2014/main" val="1351235606"/>
                    </a:ext>
                  </a:extLst>
                </a:gridCol>
                <a:gridCol w="1984588">
                  <a:extLst>
                    <a:ext uri="{9D8B030D-6E8A-4147-A177-3AD203B41FA5}">
                      <a16:colId xmlns:a16="http://schemas.microsoft.com/office/drawing/2014/main" val="2205254034"/>
                    </a:ext>
                  </a:extLst>
                </a:gridCol>
              </a:tblGrid>
              <a:tr h="681038">
                <a:tc>
                  <a:txBody>
                    <a:bodyPr/>
                    <a:lstStyle/>
                    <a:p>
                      <a:pPr algn="ctr"/>
                      <a:r>
                        <a:rPr lang="en-US" dirty="0"/>
                        <a:t>No</a:t>
                      </a:r>
                    </a:p>
                  </a:txBody>
                  <a:tcPr/>
                </a:tc>
                <a:tc>
                  <a:txBody>
                    <a:bodyPr/>
                    <a:lstStyle/>
                    <a:p>
                      <a:pPr algn="ctr"/>
                      <a:r>
                        <a:rPr lang="en-US" dirty="0"/>
                        <a:t>Nama </a:t>
                      </a:r>
                      <a:r>
                        <a:rPr lang="en-US" dirty="0" err="1"/>
                        <a:t>Agen</a:t>
                      </a:r>
                      <a:endParaRPr lang="en-US" dirty="0"/>
                    </a:p>
                  </a:txBody>
                  <a:tcPr/>
                </a:tc>
                <a:tc>
                  <a:txBody>
                    <a:bodyPr/>
                    <a:lstStyle/>
                    <a:p>
                      <a:pPr algn="ctr"/>
                      <a:r>
                        <a:rPr lang="en-US" dirty="0"/>
                        <a:t>Alamat</a:t>
                      </a:r>
                    </a:p>
                  </a:txBody>
                  <a:tcPr/>
                </a:tc>
                <a:tc>
                  <a:txBody>
                    <a:bodyPr/>
                    <a:lstStyle/>
                    <a:p>
                      <a:pPr algn="ctr"/>
                      <a:r>
                        <a:rPr lang="en-US" dirty="0" err="1"/>
                        <a:t>Jumlah</a:t>
                      </a:r>
                      <a:r>
                        <a:rPr lang="en-US" dirty="0"/>
                        <a:t> </a:t>
                      </a:r>
                    </a:p>
                    <a:p>
                      <a:pPr algn="ctr"/>
                      <a:r>
                        <a:rPr lang="en-US" dirty="0"/>
                        <a:t>KPM</a:t>
                      </a:r>
                    </a:p>
                  </a:txBody>
                  <a:tcPr/>
                </a:tc>
                <a:tc>
                  <a:txBody>
                    <a:bodyPr/>
                    <a:lstStyle/>
                    <a:p>
                      <a:pPr algn="ctr"/>
                      <a:r>
                        <a:rPr lang="en-US" dirty="0" err="1"/>
                        <a:t>Pendamping</a:t>
                      </a:r>
                      <a:endParaRPr lang="en-US" dirty="0"/>
                    </a:p>
                  </a:txBody>
                  <a:tcPr/>
                </a:tc>
                <a:tc>
                  <a:txBody>
                    <a:bodyPr/>
                    <a:lstStyle/>
                    <a:p>
                      <a:pPr algn="ctr"/>
                      <a:r>
                        <a:rPr lang="en-US" dirty="0" err="1"/>
                        <a:t>Supplyer</a:t>
                      </a:r>
                      <a:endParaRPr lang="en-US" dirty="0"/>
                    </a:p>
                  </a:txBody>
                  <a:tcPr/>
                </a:tc>
                <a:extLst>
                  <a:ext uri="{0D108BD9-81ED-4DB2-BD59-A6C34878D82A}">
                    <a16:rowId xmlns:a16="http://schemas.microsoft.com/office/drawing/2014/main" val="1140712243"/>
                  </a:ext>
                </a:extLst>
              </a:tr>
              <a:tr h="528002">
                <a:tc>
                  <a:txBody>
                    <a:bodyPr/>
                    <a:lstStyle/>
                    <a:p>
                      <a:r>
                        <a:rPr lang="en-US" dirty="0"/>
                        <a:t>1.</a:t>
                      </a:r>
                    </a:p>
                  </a:txBody>
                  <a:tcPr/>
                </a:tc>
                <a:tc>
                  <a:txBody>
                    <a:bodyPr/>
                    <a:lstStyle/>
                    <a:p>
                      <a:pPr algn="l" fontAlgn="t"/>
                      <a:r>
                        <a:rPr lang="en-US" sz="1800" b="0" i="0" u="none" strike="noStrike" dirty="0" err="1">
                          <a:solidFill>
                            <a:srgbClr val="000000"/>
                          </a:solidFill>
                          <a:effectLst/>
                          <a:latin typeface="Arial Narrow" panose="020B0606020202030204" pitchFamily="34" charset="0"/>
                        </a:rPr>
                        <a:t>Evih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Rahayu</a:t>
                      </a:r>
                      <a:r>
                        <a:rPr lang="en-US" sz="1800" b="0" i="0" u="none" strike="noStrike" dirty="0">
                          <a:solidFill>
                            <a:srgbClr val="000000"/>
                          </a:solidFill>
                          <a:effectLst/>
                          <a:latin typeface="Arial Narrow" panose="020B0606020202030204" pitchFamily="34" charset="0"/>
                        </a:rPr>
                        <a:t> (BNI)</a:t>
                      </a:r>
                    </a:p>
                  </a:txBody>
                  <a:tcPr marL="6350" marR="6350" marT="6350" marB="0"/>
                </a:tc>
                <a:tc>
                  <a:txBody>
                    <a:bodyPr/>
                    <a:lstStyle/>
                    <a:p>
                      <a:pPr algn="l" fontAlgn="t"/>
                      <a:r>
                        <a:rPr lang="en-US" sz="1400" b="0" i="0" u="none" strike="noStrike" dirty="0">
                          <a:solidFill>
                            <a:srgbClr val="000000"/>
                          </a:solidFill>
                          <a:effectLst/>
                          <a:latin typeface="Arial Narrow" panose="020B0606020202030204" pitchFamily="34" charset="0"/>
                        </a:rPr>
                        <a:t>Kampung </a:t>
                      </a:r>
                      <a:r>
                        <a:rPr lang="en-US" sz="1400" b="0" i="0" u="none" strike="noStrike" dirty="0" err="1">
                          <a:solidFill>
                            <a:srgbClr val="000000"/>
                          </a:solidFill>
                          <a:effectLst/>
                          <a:latin typeface="Arial Narrow" panose="020B0606020202030204" pitchFamily="34" charset="0"/>
                        </a:rPr>
                        <a:t>Babakan</a:t>
                      </a:r>
                      <a:r>
                        <a:rPr lang="en-US" sz="1400" b="0" i="0" u="none" strike="noStrike" dirty="0">
                          <a:solidFill>
                            <a:srgbClr val="000000"/>
                          </a:solidFill>
                          <a:effectLst/>
                          <a:latin typeface="Arial Narrow" panose="020B0606020202030204" pitchFamily="34" charset="0"/>
                        </a:rPr>
                        <a:t> RT 004/RW 011 </a:t>
                      </a:r>
                      <a:r>
                        <a:rPr lang="en-US" sz="1400" b="0" i="0" u="none" strike="noStrike" dirty="0" err="1">
                          <a:solidFill>
                            <a:srgbClr val="000000"/>
                          </a:solidFill>
                          <a:effectLst/>
                          <a:latin typeface="Arial Narrow" panose="020B0606020202030204" pitchFamily="34" charset="0"/>
                        </a:rPr>
                        <a:t>Kel</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Bubulak</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Kec</a:t>
                      </a:r>
                      <a:r>
                        <a:rPr lang="en-US" sz="1400" b="0" i="0" u="none" strike="noStrike" dirty="0">
                          <a:solidFill>
                            <a:srgbClr val="000000"/>
                          </a:solidFill>
                          <a:effectLst/>
                          <a:latin typeface="Arial Narrow" panose="020B0606020202030204" pitchFamily="34" charset="0"/>
                        </a:rPr>
                        <a:t>. Bogor Barat</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437</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Aam</a:t>
                      </a:r>
                      <a:r>
                        <a:rPr lang="en-US" sz="1800" b="0" i="0" u="none" strike="noStrike" dirty="0">
                          <a:solidFill>
                            <a:srgbClr val="000000"/>
                          </a:solidFill>
                          <a:effectLst/>
                          <a:latin typeface="Arial Narrow" panose="020B0606020202030204" pitchFamily="34" charset="0"/>
                        </a:rPr>
                        <a:t> Prima </a:t>
                      </a:r>
                      <a:r>
                        <a:rPr lang="en-US" sz="1800" b="0" i="0" u="none" strike="noStrike" dirty="0" err="1">
                          <a:solidFill>
                            <a:srgbClr val="000000"/>
                          </a:solidFill>
                          <a:effectLst/>
                          <a:latin typeface="Arial Narrow" panose="020B0606020202030204" pitchFamily="34" charset="0"/>
                        </a:rPr>
                        <a:t>Artha</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59922414"/>
                  </a:ext>
                </a:extLst>
              </a:tr>
              <a:tr h="592048">
                <a:tc>
                  <a:txBody>
                    <a:bodyPr/>
                    <a:lstStyle/>
                    <a:p>
                      <a:r>
                        <a:rPr lang="en-US" dirty="0"/>
                        <a:t>2.</a:t>
                      </a:r>
                    </a:p>
                  </a:txBody>
                  <a:tcPr/>
                </a:tc>
                <a:tc>
                  <a:txBody>
                    <a:bodyPr/>
                    <a:lstStyle/>
                    <a:p>
                      <a:pPr algn="l" fontAlgn="t"/>
                      <a:r>
                        <a:rPr lang="en-US" sz="1800" b="0" i="0" u="none" strike="noStrike" dirty="0">
                          <a:solidFill>
                            <a:srgbClr val="000000"/>
                          </a:solidFill>
                          <a:effectLst/>
                          <a:latin typeface="Arial Narrow" panose="020B0606020202030204" pitchFamily="34" charset="0"/>
                        </a:rPr>
                        <a:t>Dika </a:t>
                      </a:r>
                      <a:r>
                        <a:rPr lang="en-US" sz="1800" b="0" i="0" u="none" strike="noStrike" dirty="0" err="1">
                          <a:solidFill>
                            <a:srgbClr val="000000"/>
                          </a:solidFill>
                          <a:effectLst/>
                          <a:latin typeface="Arial Narrow" panose="020B0606020202030204" pitchFamily="34" charset="0"/>
                        </a:rPr>
                        <a:t>Adhitia</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Sasmita</a:t>
                      </a:r>
                      <a:r>
                        <a:rPr lang="en-US" sz="1800" b="0" i="0" u="none" strike="noStrike" dirty="0">
                          <a:solidFill>
                            <a:srgbClr val="000000"/>
                          </a:solidFill>
                          <a:effectLst/>
                          <a:latin typeface="Arial Narrow" panose="020B0606020202030204" pitchFamily="34" charset="0"/>
                        </a:rPr>
                        <a:t> (BNI)</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Babakan Lio Rt 001 Rw 007 Kel. Balumbang Jaya  Kec. Bogor Barat</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397</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Bova</a:t>
                      </a:r>
                      <a:r>
                        <a:rPr lang="en-US" sz="1800" b="0" i="0" u="none" strike="noStrike" dirty="0">
                          <a:solidFill>
                            <a:srgbClr val="000000"/>
                          </a:solidFill>
                          <a:effectLst/>
                          <a:latin typeface="Arial Narrow" panose="020B0606020202030204" pitchFamily="34" charset="0"/>
                        </a:rPr>
                        <a:t> Nova </a:t>
                      </a:r>
                      <a:r>
                        <a:rPr lang="en-US" sz="1800" b="0" i="0" u="none" strike="noStrike" dirty="0" err="1">
                          <a:solidFill>
                            <a:srgbClr val="000000"/>
                          </a:solidFill>
                          <a:effectLst/>
                          <a:latin typeface="Arial Narrow" panose="020B0606020202030204" pitchFamily="34" charset="0"/>
                        </a:rPr>
                        <a:t>Niaga</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025546150"/>
                  </a:ext>
                </a:extLst>
              </a:tr>
              <a:tr h="474752">
                <a:tc>
                  <a:txBody>
                    <a:bodyPr/>
                    <a:lstStyle/>
                    <a:p>
                      <a:r>
                        <a:rPr lang="en-US" dirty="0"/>
                        <a:t>3.</a:t>
                      </a:r>
                    </a:p>
                  </a:txBody>
                  <a:tcPr/>
                </a:tc>
                <a:tc>
                  <a:txBody>
                    <a:bodyPr/>
                    <a:lstStyle/>
                    <a:p>
                      <a:pPr algn="l" fontAlgn="t"/>
                      <a:r>
                        <a:rPr lang="en-US" sz="1800" b="0" i="0" u="none" strike="noStrike" dirty="0" err="1">
                          <a:solidFill>
                            <a:srgbClr val="000000"/>
                          </a:solidFill>
                          <a:effectLst/>
                          <a:latin typeface="Arial Narrow" panose="020B0606020202030204" pitchFamily="34" charset="0"/>
                        </a:rPr>
                        <a:t>Iwan</a:t>
                      </a:r>
                      <a:r>
                        <a:rPr lang="en-US" sz="1800" b="0" i="0" u="none" strike="noStrike" dirty="0">
                          <a:solidFill>
                            <a:srgbClr val="000000"/>
                          </a:solidFill>
                          <a:effectLst/>
                          <a:latin typeface="Arial Narrow" panose="020B0606020202030204" pitchFamily="34" charset="0"/>
                        </a:rPr>
                        <a:t> Setiawan (BNI)</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Cilendek Timur Rt.004/008 Kel. Cilendek Timur Kec. Bogor Barat Kota Bogor</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412</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Aam</a:t>
                      </a:r>
                      <a:r>
                        <a:rPr lang="en-US" sz="1800" b="0" i="0" u="none" strike="noStrike" dirty="0">
                          <a:solidFill>
                            <a:srgbClr val="000000"/>
                          </a:solidFill>
                          <a:effectLst/>
                          <a:latin typeface="Arial Narrow" panose="020B0606020202030204" pitchFamily="34" charset="0"/>
                        </a:rPr>
                        <a:t> Prima </a:t>
                      </a:r>
                      <a:r>
                        <a:rPr lang="en-US" sz="1800" b="0" i="0" u="none" strike="noStrike" dirty="0" err="1">
                          <a:solidFill>
                            <a:srgbClr val="000000"/>
                          </a:solidFill>
                          <a:effectLst/>
                          <a:latin typeface="Arial Narrow" panose="020B0606020202030204" pitchFamily="34" charset="0"/>
                        </a:rPr>
                        <a:t>Artha</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191725939"/>
                  </a:ext>
                </a:extLst>
              </a:tr>
              <a:tr h="460781">
                <a:tc>
                  <a:txBody>
                    <a:bodyPr/>
                    <a:lstStyle/>
                    <a:p>
                      <a:r>
                        <a:rPr lang="en-US" dirty="0"/>
                        <a:t>4.</a:t>
                      </a:r>
                    </a:p>
                  </a:txBody>
                  <a:tcPr/>
                </a:tc>
                <a:tc>
                  <a:txBody>
                    <a:bodyPr/>
                    <a:lstStyle/>
                    <a:p>
                      <a:pPr algn="l" fontAlgn="t"/>
                      <a:r>
                        <a:rPr lang="en-US" sz="1800" b="0" i="0" u="none" strike="noStrike" dirty="0">
                          <a:solidFill>
                            <a:srgbClr val="000000"/>
                          </a:solidFill>
                          <a:effectLst/>
                          <a:latin typeface="Arial Narrow" panose="020B0606020202030204" pitchFamily="34" charset="0"/>
                        </a:rPr>
                        <a:t>Siti Ani </a:t>
                      </a:r>
                      <a:r>
                        <a:rPr lang="en-US" sz="1800" b="0" i="0" u="none" strike="noStrike" dirty="0" err="1">
                          <a:solidFill>
                            <a:srgbClr val="000000"/>
                          </a:solidFill>
                          <a:effectLst/>
                          <a:latin typeface="Arial Narrow" panose="020B0606020202030204" pitchFamily="34" charset="0"/>
                        </a:rPr>
                        <a:t>Agustini</a:t>
                      </a:r>
                      <a:r>
                        <a:rPr lang="en-US" sz="1800" b="0" i="0" u="none" strike="noStrike" dirty="0">
                          <a:solidFill>
                            <a:srgbClr val="000000"/>
                          </a:solidFill>
                          <a:effectLst/>
                          <a:latin typeface="Arial Narrow" panose="020B0606020202030204" pitchFamily="34" charset="0"/>
                        </a:rPr>
                        <a:t> (BNI)</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Jl. Raya Curug No.7 RT.02/01 Kel. Curug Kec Bogor Barat</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185</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Aam</a:t>
                      </a:r>
                      <a:r>
                        <a:rPr lang="en-US" sz="1800" b="0" i="0" u="none" strike="noStrike" dirty="0">
                          <a:solidFill>
                            <a:srgbClr val="000000"/>
                          </a:solidFill>
                          <a:effectLst/>
                          <a:latin typeface="Arial Narrow" panose="020B0606020202030204" pitchFamily="34" charset="0"/>
                        </a:rPr>
                        <a:t> Prima </a:t>
                      </a:r>
                      <a:r>
                        <a:rPr lang="en-US" sz="1800" b="0" i="0" u="none" strike="noStrike" dirty="0" err="1">
                          <a:solidFill>
                            <a:srgbClr val="000000"/>
                          </a:solidFill>
                          <a:effectLst/>
                          <a:latin typeface="Arial Narrow" panose="020B0606020202030204" pitchFamily="34" charset="0"/>
                        </a:rPr>
                        <a:t>Artha</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2570478164"/>
                  </a:ext>
                </a:extLst>
              </a:tr>
              <a:tr h="473939">
                <a:tc>
                  <a:txBody>
                    <a:bodyPr/>
                    <a:lstStyle/>
                    <a:p>
                      <a:r>
                        <a:rPr lang="en-US" dirty="0"/>
                        <a:t>5.</a:t>
                      </a:r>
                    </a:p>
                  </a:txBody>
                  <a:tcPr/>
                </a:tc>
                <a:tc>
                  <a:txBody>
                    <a:bodyPr/>
                    <a:lstStyle/>
                    <a:p>
                      <a:pPr algn="l" fontAlgn="t"/>
                      <a:r>
                        <a:rPr lang="en-US" sz="1800" b="0" i="0" u="none" strike="noStrike" dirty="0">
                          <a:solidFill>
                            <a:srgbClr val="000000"/>
                          </a:solidFill>
                          <a:effectLst/>
                          <a:latin typeface="Arial Narrow" panose="020B0606020202030204" pitchFamily="34" charset="0"/>
                        </a:rPr>
                        <a:t>Deni </a:t>
                      </a:r>
                      <a:r>
                        <a:rPr lang="en-US" sz="1800" b="0" i="0" u="none" strike="noStrike" dirty="0" err="1">
                          <a:solidFill>
                            <a:srgbClr val="000000"/>
                          </a:solidFill>
                          <a:effectLst/>
                          <a:latin typeface="Arial Narrow" panose="020B0606020202030204" pitchFamily="34" charset="0"/>
                        </a:rPr>
                        <a:t>Rahmawan</a:t>
                      </a:r>
                      <a:r>
                        <a:rPr lang="en-US" sz="1800" b="0" i="0" u="none" strike="noStrike" dirty="0">
                          <a:solidFill>
                            <a:srgbClr val="000000"/>
                          </a:solidFill>
                          <a:effectLst/>
                          <a:latin typeface="Arial Narrow" panose="020B0606020202030204" pitchFamily="34" charset="0"/>
                        </a:rPr>
                        <a:t> (BNI)</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Jl. Rante Kp. Tarih Kolot  Rt 003 Rw 014 Kel. Gunung Batu Kec. Bogor Barat</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305</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Bova</a:t>
                      </a:r>
                      <a:r>
                        <a:rPr lang="en-US" sz="1800" b="0" i="0" u="none" strike="noStrike" dirty="0">
                          <a:solidFill>
                            <a:srgbClr val="000000"/>
                          </a:solidFill>
                          <a:effectLst/>
                          <a:latin typeface="Arial Narrow" panose="020B0606020202030204" pitchFamily="34" charset="0"/>
                        </a:rPr>
                        <a:t> Nova </a:t>
                      </a:r>
                      <a:r>
                        <a:rPr lang="en-US" sz="1800" b="0" i="0" u="none" strike="noStrike" dirty="0" err="1">
                          <a:solidFill>
                            <a:srgbClr val="000000"/>
                          </a:solidFill>
                          <a:effectLst/>
                          <a:latin typeface="Arial Narrow" panose="020B0606020202030204" pitchFamily="34" charset="0"/>
                        </a:rPr>
                        <a:t>Niaga</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983518114"/>
                  </a:ext>
                </a:extLst>
              </a:tr>
              <a:tr h="518160">
                <a:tc>
                  <a:txBody>
                    <a:bodyPr/>
                    <a:lstStyle/>
                    <a:p>
                      <a:r>
                        <a:rPr lang="en-US" dirty="0"/>
                        <a:t>6.</a:t>
                      </a:r>
                    </a:p>
                  </a:txBody>
                  <a:tcPr/>
                </a:tc>
                <a:tc>
                  <a:txBody>
                    <a:bodyPr/>
                    <a:lstStyle/>
                    <a:p>
                      <a:pPr algn="l" fontAlgn="t"/>
                      <a:r>
                        <a:rPr lang="en-US" sz="1800" b="0" i="0" u="none" strike="noStrike" dirty="0">
                          <a:solidFill>
                            <a:srgbClr val="000000"/>
                          </a:solidFill>
                          <a:effectLst/>
                          <a:latin typeface="Arial Narrow" panose="020B0606020202030204" pitchFamily="34" charset="0"/>
                        </a:rPr>
                        <a:t>Bobby </a:t>
                      </a:r>
                      <a:r>
                        <a:rPr lang="en-US" sz="1800" b="0" i="0" u="none" strike="noStrike" dirty="0" err="1">
                          <a:solidFill>
                            <a:srgbClr val="000000"/>
                          </a:solidFill>
                          <a:effectLst/>
                          <a:latin typeface="Arial Narrow" panose="020B0606020202030204" pitchFamily="34" charset="0"/>
                        </a:rPr>
                        <a:t>Ferdyanza</a:t>
                      </a:r>
                      <a:r>
                        <a:rPr lang="en-US" sz="1800" b="0" i="0" u="none" strike="noStrike" dirty="0">
                          <a:solidFill>
                            <a:srgbClr val="000000"/>
                          </a:solidFill>
                          <a:effectLst/>
                          <a:latin typeface="Arial Narrow" panose="020B0606020202030204" pitchFamily="34" charset="0"/>
                        </a:rPr>
                        <a:t> (BNI)</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Jl. Medika BMA Blok AG No.6 RT. 002 RW. 019 Kel. Menteng Kec. Bogor Barat</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450</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Aam</a:t>
                      </a:r>
                      <a:r>
                        <a:rPr lang="en-US" sz="1800" b="0" i="0" u="none" strike="noStrike" dirty="0">
                          <a:solidFill>
                            <a:srgbClr val="000000"/>
                          </a:solidFill>
                          <a:effectLst/>
                          <a:latin typeface="Arial Narrow" panose="020B0606020202030204" pitchFamily="34" charset="0"/>
                        </a:rPr>
                        <a:t> Prima </a:t>
                      </a:r>
                      <a:r>
                        <a:rPr lang="en-US" sz="1800" b="0" i="0" u="none" strike="noStrike" dirty="0" err="1">
                          <a:solidFill>
                            <a:srgbClr val="000000"/>
                          </a:solidFill>
                          <a:effectLst/>
                          <a:latin typeface="Arial Narrow" panose="020B0606020202030204" pitchFamily="34" charset="0"/>
                        </a:rPr>
                        <a:t>Artha</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711378955"/>
                  </a:ext>
                </a:extLst>
              </a:tr>
              <a:tr h="460781">
                <a:tc>
                  <a:txBody>
                    <a:bodyPr/>
                    <a:lstStyle/>
                    <a:p>
                      <a:r>
                        <a:rPr lang="en-US" dirty="0"/>
                        <a:t>7.</a:t>
                      </a:r>
                    </a:p>
                  </a:txBody>
                  <a:tcPr/>
                </a:tc>
                <a:tc>
                  <a:txBody>
                    <a:bodyPr/>
                    <a:lstStyle/>
                    <a:p>
                      <a:pPr algn="l" fontAlgn="t"/>
                      <a:r>
                        <a:rPr lang="en-US" sz="1800" b="0" i="0" u="none" strike="noStrike" dirty="0" err="1">
                          <a:solidFill>
                            <a:srgbClr val="000000"/>
                          </a:solidFill>
                          <a:effectLst/>
                          <a:latin typeface="Arial Narrow" panose="020B0606020202030204" pitchFamily="34" charset="0"/>
                        </a:rPr>
                        <a:t>Sulfitriana</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A.Md</a:t>
                      </a:r>
                      <a:r>
                        <a:rPr lang="en-US" sz="1800" b="0" i="0" u="none" strike="noStrike" dirty="0">
                          <a:solidFill>
                            <a:srgbClr val="000000"/>
                          </a:solidFill>
                          <a:effectLst/>
                          <a:latin typeface="Arial Narrow" panose="020B0606020202030204" pitchFamily="34" charset="0"/>
                        </a:rPr>
                        <a:t> (BNI) </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Cibalagung Rt 003 Rw 004 Kel. Pasir Jaya Kec. Bogor Barat</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555</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Bova</a:t>
                      </a:r>
                      <a:r>
                        <a:rPr lang="en-US" sz="1800" b="0" i="0" u="none" strike="noStrike" dirty="0">
                          <a:solidFill>
                            <a:srgbClr val="000000"/>
                          </a:solidFill>
                          <a:effectLst/>
                          <a:latin typeface="Arial Narrow" panose="020B0606020202030204" pitchFamily="34" charset="0"/>
                        </a:rPr>
                        <a:t> Nova </a:t>
                      </a:r>
                      <a:r>
                        <a:rPr lang="en-US" sz="1800" b="0" i="0" u="none" strike="noStrike" dirty="0" err="1">
                          <a:solidFill>
                            <a:srgbClr val="000000"/>
                          </a:solidFill>
                          <a:effectLst/>
                          <a:latin typeface="Arial Narrow" panose="020B0606020202030204" pitchFamily="34" charset="0"/>
                        </a:rPr>
                        <a:t>Niaga</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867850059"/>
                  </a:ext>
                </a:extLst>
              </a:tr>
              <a:tr h="514579">
                <a:tc>
                  <a:txBody>
                    <a:bodyPr/>
                    <a:lstStyle/>
                    <a:p>
                      <a:r>
                        <a:rPr lang="en-US" dirty="0"/>
                        <a:t>8.</a:t>
                      </a:r>
                    </a:p>
                  </a:txBody>
                  <a:tcPr/>
                </a:tc>
                <a:tc>
                  <a:txBody>
                    <a:bodyPr/>
                    <a:lstStyle/>
                    <a:p>
                      <a:pPr algn="l" fontAlgn="t"/>
                      <a:r>
                        <a:rPr lang="en-US" sz="1800" b="0" i="0" u="none" strike="noStrike" dirty="0">
                          <a:solidFill>
                            <a:srgbClr val="000000"/>
                          </a:solidFill>
                          <a:effectLst/>
                          <a:latin typeface="Arial Narrow" panose="020B0606020202030204" pitchFamily="34" charset="0"/>
                        </a:rPr>
                        <a:t>Indro Wibowo, SP (BNI</a:t>
                      </a:r>
                    </a:p>
                  </a:txBody>
                  <a:tcPr marL="6350" marR="6350" marT="6350" marB="0"/>
                </a:tc>
                <a:tc>
                  <a:txBody>
                    <a:bodyPr/>
                    <a:lstStyle/>
                    <a:p>
                      <a:pPr algn="l" fontAlgn="t"/>
                      <a:r>
                        <a:rPr lang="en-US" sz="1400" b="0" i="0" u="none" strike="noStrike" dirty="0">
                          <a:solidFill>
                            <a:srgbClr val="000000"/>
                          </a:solidFill>
                          <a:effectLst/>
                          <a:latin typeface="Arial Narrow" panose="020B0606020202030204" pitchFamily="34" charset="0"/>
                        </a:rPr>
                        <a:t>Jl. </a:t>
                      </a:r>
                      <a:r>
                        <a:rPr lang="en-US" sz="1400" b="0" i="0" u="none" strike="noStrike" dirty="0" err="1">
                          <a:solidFill>
                            <a:srgbClr val="000000"/>
                          </a:solidFill>
                          <a:effectLst/>
                          <a:latin typeface="Arial Narrow" panose="020B0606020202030204" pitchFamily="34" charset="0"/>
                        </a:rPr>
                        <a:t>Rimba</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Bakti</a:t>
                      </a:r>
                      <a:r>
                        <a:rPr lang="en-US" sz="1400" b="0" i="0" u="none" strike="noStrike" dirty="0">
                          <a:solidFill>
                            <a:srgbClr val="000000"/>
                          </a:solidFill>
                          <a:effectLst/>
                          <a:latin typeface="Arial Narrow" panose="020B0606020202030204" pitchFamily="34" charset="0"/>
                        </a:rPr>
                        <a:t> No 259/7  Rt 004 </a:t>
                      </a:r>
                      <a:r>
                        <a:rPr lang="en-US" sz="1400" b="0" i="0" u="none" strike="noStrike" dirty="0" err="1">
                          <a:solidFill>
                            <a:srgbClr val="000000"/>
                          </a:solidFill>
                          <a:effectLst/>
                          <a:latin typeface="Arial Narrow" panose="020B0606020202030204" pitchFamily="34" charset="0"/>
                        </a:rPr>
                        <a:t>Rw</a:t>
                      </a:r>
                      <a:r>
                        <a:rPr lang="en-US" sz="1400" b="0" i="0" u="none" strike="noStrike" dirty="0">
                          <a:solidFill>
                            <a:srgbClr val="000000"/>
                          </a:solidFill>
                          <a:effectLst/>
                          <a:latin typeface="Arial Narrow" panose="020B0606020202030204" pitchFamily="34" charset="0"/>
                        </a:rPr>
                        <a:t> 004 </a:t>
                      </a:r>
                      <a:r>
                        <a:rPr lang="en-US" sz="1400" b="0" i="0" u="none" strike="noStrike" dirty="0" err="1">
                          <a:solidFill>
                            <a:srgbClr val="000000"/>
                          </a:solidFill>
                          <a:effectLst/>
                          <a:latin typeface="Arial Narrow" panose="020B0606020202030204" pitchFamily="34" charset="0"/>
                        </a:rPr>
                        <a:t>Kel</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Pasir</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Kuda</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Kec</a:t>
                      </a:r>
                      <a:r>
                        <a:rPr lang="en-US" sz="1400" b="0" i="0" u="none" strike="noStrike" dirty="0">
                          <a:solidFill>
                            <a:srgbClr val="000000"/>
                          </a:solidFill>
                          <a:effectLst/>
                          <a:latin typeface="Arial Narrow" panose="020B0606020202030204" pitchFamily="34" charset="0"/>
                        </a:rPr>
                        <a:t>. Bogor Barat</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327</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Aam</a:t>
                      </a:r>
                      <a:r>
                        <a:rPr lang="en-US" sz="1800" b="0" i="0" u="none" strike="noStrike" dirty="0">
                          <a:solidFill>
                            <a:srgbClr val="000000"/>
                          </a:solidFill>
                          <a:effectLst/>
                          <a:latin typeface="Arial Narrow" panose="020B0606020202030204" pitchFamily="34" charset="0"/>
                        </a:rPr>
                        <a:t> Prima </a:t>
                      </a:r>
                      <a:r>
                        <a:rPr lang="en-US" sz="1800" b="0" i="0" u="none" strike="noStrike" dirty="0" err="1">
                          <a:solidFill>
                            <a:srgbClr val="000000"/>
                          </a:solidFill>
                          <a:effectLst/>
                          <a:latin typeface="Arial Narrow" panose="020B0606020202030204" pitchFamily="34" charset="0"/>
                        </a:rPr>
                        <a:t>Artha</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746790218"/>
                  </a:ext>
                </a:extLst>
              </a:tr>
              <a:tr h="661146">
                <a:tc>
                  <a:txBody>
                    <a:bodyPr/>
                    <a:lstStyle/>
                    <a:p>
                      <a:r>
                        <a:rPr lang="en-US" dirty="0"/>
                        <a:t>9.</a:t>
                      </a:r>
                    </a:p>
                  </a:txBody>
                  <a:tcPr/>
                </a:tc>
                <a:tc>
                  <a:txBody>
                    <a:bodyPr/>
                    <a:lstStyle/>
                    <a:p>
                      <a:pPr algn="l" fontAlgn="t"/>
                      <a:r>
                        <a:rPr lang="en-US" sz="1800" b="0" i="0" u="none" strike="noStrike" dirty="0" err="1">
                          <a:solidFill>
                            <a:srgbClr val="000000"/>
                          </a:solidFill>
                          <a:effectLst/>
                          <a:latin typeface="Arial Narrow" panose="020B0606020202030204" pitchFamily="34" charset="0"/>
                        </a:rPr>
                        <a:t>Panji</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Prasetya</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Bayu</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Aji</a:t>
                      </a:r>
                      <a:r>
                        <a:rPr lang="en-US" sz="1800" b="0" i="0" u="none" strike="noStrike" dirty="0">
                          <a:solidFill>
                            <a:srgbClr val="000000"/>
                          </a:solidFill>
                          <a:effectLst/>
                          <a:latin typeface="Arial Narrow" panose="020B0606020202030204" pitchFamily="34" charset="0"/>
                        </a:rPr>
                        <a:t> (BNI)</a:t>
                      </a:r>
                    </a:p>
                  </a:txBody>
                  <a:tcPr marL="6350" marR="6350" marT="6350" marB="0"/>
                </a:tc>
                <a:tc>
                  <a:txBody>
                    <a:bodyPr/>
                    <a:lstStyle/>
                    <a:p>
                      <a:pPr algn="l" fontAlgn="t"/>
                      <a:r>
                        <a:rPr lang="en-US" sz="1400" b="0" i="0" u="none" strike="noStrike" dirty="0" err="1">
                          <a:solidFill>
                            <a:srgbClr val="000000"/>
                          </a:solidFill>
                          <a:effectLst/>
                          <a:latin typeface="Arial Narrow" panose="020B0606020202030204" pitchFamily="34" charset="0"/>
                        </a:rPr>
                        <a:t>Cilubang</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Tonggoh</a:t>
                      </a:r>
                      <a:r>
                        <a:rPr lang="en-US" sz="1400" b="0" i="0" u="none" strike="noStrike" dirty="0">
                          <a:solidFill>
                            <a:srgbClr val="000000"/>
                          </a:solidFill>
                          <a:effectLst/>
                          <a:latin typeface="Arial Narrow" panose="020B0606020202030204" pitchFamily="34" charset="0"/>
                        </a:rPr>
                        <a:t>  RT 002/RW 010 </a:t>
                      </a:r>
                      <a:r>
                        <a:rPr lang="en-US" sz="1400" b="0" i="0" u="none" strike="noStrike" dirty="0" err="1">
                          <a:solidFill>
                            <a:srgbClr val="000000"/>
                          </a:solidFill>
                          <a:effectLst/>
                          <a:latin typeface="Arial Narrow" panose="020B0606020202030204" pitchFamily="34" charset="0"/>
                        </a:rPr>
                        <a:t>Kel</a:t>
                      </a:r>
                      <a:r>
                        <a:rPr lang="en-US" sz="1400" b="0" i="0" u="none" strike="noStrike" dirty="0">
                          <a:solidFill>
                            <a:srgbClr val="000000"/>
                          </a:solidFill>
                          <a:effectLst/>
                          <a:latin typeface="Arial Narrow" panose="020B0606020202030204" pitchFamily="34" charset="0"/>
                        </a:rPr>
                        <a:t>. Situ </a:t>
                      </a:r>
                      <a:r>
                        <a:rPr lang="en-US" sz="1400" b="0" i="0" u="none" strike="noStrike" dirty="0" err="1">
                          <a:solidFill>
                            <a:srgbClr val="000000"/>
                          </a:solidFill>
                          <a:effectLst/>
                          <a:latin typeface="Arial Narrow" panose="020B0606020202030204" pitchFamily="34" charset="0"/>
                        </a:rPr>
                        <a:t>Gede</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Kec</a:t>
                      </a:r>
                      <a:r>
                        <a:rPr lang="en-US" sz="1400" b="0" i="0" u="none" strike="noStrike" dirty="0">
                          <a:solidFill>
                            <a:srgbClr val="000000"/>
                          </a:solidFill>
                          <a:effectLst/>
                          <a:latin typeface="Arial Narrow" panose="020B0606020202030204" pitchFamily="34" charset="0"/>
                        </a:rPr>
                        <a:t>. Bogor Barat</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364</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Bova</a:t>
                      </a:r>
                      <a:r>
                        <a:rPr lang="en-US" sz="1800" b="0" i="0" u="none" strike="noStrike" dirty="0">
                          <a:solidFill>
                            <a:srgbClr val="000000"/>
                          </a:solidFill>
                          <a:effectLst/>
                          <a:latin typeface="Arial Narrow" panose="020B0606020202030204" pitchFamily="34" charset="0"/>
                        </a:rPr>
                        <a:t> Nova </a:t>
                      </a:r>
                      <a:r>
                        <a:rPr lang="en-US" sz="1800" b="0" i="0" u="none" strike="noStrike" dirty="0" err="1">
                          <a:solidFill>
                            <a:srgbClr val="000000"/>
                          </a:solidFill>
                          <a:effectLst/>
                          <a:latin typeface="Arial Narrow" panose="020B0606020202030204" pitchFamily="34" charset="0"/>
                        </a:rPr>
                        <a:t>Niaga</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708585372"/>
                  </a:ext>
                </a:extLst>
              </a:tr>
            </a:tbl>
          </a:graphicData>
        </a:graphic>
      </p:graphicFrame>
    </p:spTree>
    <p:extLst>
      <p:ext uri="{BB962C8B-B14F-4D97-AF65-F5344CB8AC3E}">
        <p14:creationId xmlns:p14="http://schemas.microsoft.com/office/powerpoint/2010/main" val="133484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57720-1DEA-4FD5-BA92-540D4838EFB0}"/>
              </a:ext>
            </a:extLst>
          </p:cNvPr>
          <p:cNvSpPr/>
          <p:nvPr/>
        </p:nvSpPr>
        <p:spPr>
          <a:xfrm>
            <a:off x="2255520" y="101600"/>
            <a:ext cx="938784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AGEN</a:t>
            </a:r>
          </a:p>
        </p:txBody>
      </p:sp>
      <p:graphicFrame>
        <p:nvGraphicFramePr>
          <p:cNvPr id="3" name="Table 3">
            <a:extLst>
              <a:ext uri="{FF2B5EF4-FFF2-40B4-BE49-F238E27FC236}">
                <a16:creationId xmlns:a16="http://schemas.microsoft.com/office/drawing/2014/main" id="{771FC428-BC4C-43AF-87CC-785B7E17A329}"/>
              </a:ext>
            </a:extLst>
          </p:cNvPr>
          <p:cNvGraphicFramePr>
            <a:graphicFrameLocks noGrp="1"/>
          </p:cNvGraphicFramePr>
          <p:nvPr>
            <p:extLst>
              <p:ext uri="{D42A27DB-BD31-4B8C-83A1-F6EECF244321}">
                <p14:modId xmlns:p14="http://schemas.microsoft.com/office/powerpoint/2010/main" val="80964400"/>
              </p:ext>
            </p:extLst>
          </p:nvPr>
        </p:nvGraphicFramePr>
        <p:xfrm>
          <a:off x="142239" y="1148080"/>
          <a:ext cx="11907522" cy="5711123"/>
        </p:xfrm>
        <a:graphic>
          <a:graphicData uri="http://schemas.openxmlformats.org/drawingml/2006/table">
            <a:tbl>
              <a:tblPr firstRow="1" bandRow="1">
                <a:tableStyleId>{5C22544A-7EE6-4342-B048-85BDC9FD1C3A}</a:tableStyleId>
              </a:tblPr>
              <a:tblGrid>
                <a:gridCol w="487680">
                  <a:extLst>
                    <a:ext uri="{9D8B030D-6E8A-4147-A177-3AD203B41FA5}">
                      <a16:colId xmlns:a16="http://schemas.microsoft.com/office/drawing/2014/main" val="4241555977"/>
                    </a:ext>
                  </a:extLst>
                </a:gridCol>
                <a:gridCol w="3074947">
                  <a:extLst>
                    <a:ext uri="{9D8B030D-6E8A-4147-A177-3AD203B41FA5}">
                      <a16:colId xmlns:a16="http://schemas.microsoft.com/office/drawing/2014/main" val="690000974"/>
                    </a:ext>
                  </a:extLst>
                </a:gridCol>
                <a:gridCol w="2866528">
                  <a:extLst>
                    <a:ext uri="{9D8B030D-6E8A-4147-A177-3AD203B41FA5}">
                      <a16:colId xmlns:a16="http://schemas.microsoft.com/office/drawing/2014/main" val="3448554703"/>
                    </a:ext>
                  </a:extLst>
                </a:gridCol>
                <a:gridCol w="1509191">
                  <a:extLst>
                    <a:ext uri="{9D8B030D-6E8A-4147-A177-3AD203B41FA5}">
                      <a16:colId xmlns:a16="http://schemas.microsoft.com/office/drawing/2014/main" val="2949667104"/>
                    </a:ext>
                  </a:extLst>
                </a:gridCol>
                <a:gridCol w="1984588">
                  <a:extLst>
                    <a:ext uri="{9D8B030D-6E8A-4147-A177-3AD203B41FA5}">
                      <a16:colId xmlns:a16="http://schemas.microsoft.com/office/drawing/2014/main" val="1351235606"/>
                    </a:ext>
                  </a:extLst>
                </a:gridCol>
                <a:gridCol w="1984588">
                  <a:extLst>
                    <a:ext uri="{9D8B030D-6E8A-4147-A177-3AD203B41FA5}">
                      <a16:colId xmlns:a16="http://schemas.microsoft.com/office/drawing/2014/main" val="2205254034"/>
                    </a:ext>
                  </a:extLst>
                </a:gridCol>
              </a:tblGrid>
              <a:tr h="681038">
                <a:tc>
                  <a:txBody>
                    <a:bodyPr/>
                    <a:lstStyle/>
                    <a:p>
                      <a:pPr algn="ctr"/>
                      <a:r>
                        <a:rPr lang="en-US" dirty="0"/>
                        <a:t>No</a:t>
                      </a:r>
                    </a:p>
                  </a:txBody>
                  <a:tcPr/>
                </a:tc>
                <a:tc>
                  <a:txBody>
                    <a:bodyPr/>
                    <a:lstStyle/>
                    <a:p>
                      <a:pPr algn="ctr"/>
                      <a:r>
                        <a:rPr lang="en-US" dirty="0"/>
                        <a:t>Nama </a:t>
                      </a:r>
                      <a:r>
                        <a:rPr lang="en-US" dirty="0" err="1"/>
                        <a:t>Agen</a:t>
                      </a:r>
                      <a:endParaRPr lang="en-US" dirty="0"/>
                    </a:p>
                  </a:txBody>
                  <a:tcPr/>
                </a:tc>
                <a:tc>
                  <a:txBody>
                    <a:bodyPr/>
                    <a:lstStyle/>
                    <a:p>
                      <a:pPr algn="ctr"/>
                      <a:r>
                        <a:rPr lang="en-US" dirty="0"/>
                        <a:t>Alamat</a:t>
                      </a:r>
                    </a:p>
                  </a:txBody>
                  <a:tcPr/>
                </a:tc>
                <a:tc>
                  <a:txBody>
                    <a:bodyPr/>
                    <a:lstStyle/>
                    <a:p>
                      <a:pPr algn="ctr"/>
                      <a:r>
                        <a:rPr lang="en-US" dirty="0" err="1"/>
                        <a:t>Jumlah</a:t>
                      </a:r>
                      <a:r>
                        <a:rPr lang="en-US" dirty="0"/>
                        <a:t> </a:t>
                      </a:r>
                    </a:p>
                    <a:p>
                      <a:pPr algn="ctr"/>
                      <a:r>
                        <a:rPr lang="en-US" dirty="0"/>
                        <a:t>KPM</a:t>
                      </a:r>
                    </a:p>
                  </a:txBody>
                  <a:tcPr/>
                </a:tc>
                <a:tc>
                  <a:txBody>
                    <a:bodyPr/>
                    <a:lstStyle/>
                    <a:p>
                      <a:pPr algn="ctr"/>
                      <a:r>
                        <a:rPr lang="en-US" dirty="0" err="1"/>
                        <a:t>Pendamping</a:t>
                      </a:r>
                      <a:endParaRPr lang="en-US" dirty="0"/>
                    </a:p>
                  </a:txBody>
                  <a:tcPr/>
                </a:tc>
                <a:tc>
                  <a:txBody>
                    <a:bodyPr/>
                    <a:lstStyle/>
                    <a:p>
                      <a:pPr algn="ctr"/>
                      <a:r>
                        <a:rPr lang="en-US" dirty="0" err="1"/>
                        <a:t>Supplyer</a:t>
                      </a:r>
                      <a:endParaRPr lang="en-US" dirty="0"/>
                    </a:p>
                  </a:txBody>
                  <a:tcPr/>
                </a:tc>
                <a:extLst>
                  <a:ext uri="{0D108BD9-81ED-4DB2-BD59-A6C34878D82A}">
                    <a16:rowId xmlns:a16="http://schemas.microsoft.com/office/drawing/2014/main" val="1140712243"/>
                  </a:ext>
                </a:extLst>
              </a:tr>
              <a:tr h="528002">
                <a:tc>
                  <a:txBody>
                    <a:bodyPr/>
                    <a:lstStyle/>
                    <a:p>
                      <a:r>
                        <a:rPr lang="en-US" dirty="0"/>
                        <a:t>10.</a:t>
                      </a:r>
                    </a:p>
                  </a:txBody>
                  <a:tcPr/>
                </a:tc>
                <a:tc>
                  <a:txBody>
                    <a:bodyPr/>
                    <a:lstStyle/>
                    <a:p>
                      <a:pPr algn="l" fontAlgn="t"/>
                      <a:r>
                        <a:rPr lang="en-US" sz="1800" b="0" i="0" u="none" strike="noStrike">
                          <a:solidFill>
                            <a:srgbClr val="000000"/>
                          </a:solidFill>
                          <a:effectLst/>
                          <a:latin typeface="Arial Narrow" panose="020B0606020202030204" pitchFamily="34" charset="0"/>
                        </a:rPr>
                        <a:t>Agen BNI 46</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Kp. Anyar Rt 01/ Rw 02 Kel. Muarasari Kec. Bogor Selatan</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334</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Yuyuh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Yuhaeti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a:t>
                      </a:r>
                      <a:r>
                        <a:rPr lang="en-US" sz="1800" b="0" i="0" u="none" strike="noStrike" dirty="0" err="1">
                          <a:solidFill>
                            <a:srgbClr val="000000"/>
                          </a:solidFill>
                          <a:effectLst/>
                          <a:latin typeface="Arial Narrow" panose="020B0606020202030204" pitchFamily="34" charset="0"/>
                        </a:rPr>
                        <a:t>Dua</a:t>
                      </a:r>
                      <a:r>
                        <a:rPr lang="en-US" sz="1800" b="0" i="0" u="none" strike="noStrike" dirty="0">
                          <a:solidFill>
                            <a:srgbClr val="000000"/>
                          </a:solidFill>
                          <a:effectLst/>
                          <a:latin typeface="Arial Narrow" panose="020B0606020202030204" pitchFamily="34" charset="0"/>
                        </a:rPr>
                        <a:t> Putra</a:t>
                      </a:r>
                    </a:p>
                  </a:txBody>
                  <a:tcPr marL="6350" marR="6350" marT="6350" marB="0"/>
                </a:tc>
                <a:extLst>
                  <a:ext uri="{0D108BD9-81ED-4DB2-BD59-A6C34878D82A}">
                    <a16:rowId xmlns:a16="http://schemas.microsoft.com/office/drawing/2014/main" val="359922414"/>
                  </a:ext>
                </a:extLst>
              </a:tr>
              <a:tr h="592048">
                <a:tc>
                  <a:txBody>
                    <a:bodyPr/>
                    <a:lstStyle/>
                    <a:p>
                      <a:r>
                        <a:rPr lang="en-US" dirty="0"/>
                        <a:t>11.</a:t>
                      </a:r>
                    </a:p>
                  </a:txBody>
                  <a:tcPr/>
                </a:tc>
                <a:tc>
                  <a:txBody>
                    <a:bodyPr/>
                    <a:lstStyle/>
                    <a:p>
                      <a:pPr algn="l" fontAlgn="t"/>
                      <a:r>
                        <a:rPr lang="en-US" sz="1800" b="0" i="0" u="none" strike="noStrike">
                          <a:solidFill>
                            <a:srgbClr val="000000"/>
                          </a:solidFill>
                          <a:effectLst/>
                          <a:latin typeface="Arial Narrow" panose="020B0606020202030204" pitchFamily="34" charset="0"/>
                        </a:rPr>
                        <a:t>Agen BNI 46</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Kp. Gudang RT 03 / Rw 07 Kel. Rangga Mekar Kec Bogor Selatan</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338</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Yuyuh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Yuhaeti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025546150"/>
                  </a:ext>
                </a:extLst>
              </a:tr>
              <a:tr h="474752">
                <a:tc>
                  <a:txBody>
                    <a:bodyPr/>
                    <a:lstStyle/>
                    <a:p>
                      <a:r>
                        <a:rPr lang="en-US" dirty="0"/>
                        <a:t>12.</a:t>
                      </a:r>
                    </a:p>
                  </a:txBody>
                  <a:tcPr/>
                </a:tc>
                <a:tc>
                  <a:txBody>
                    <a:bodyPr/>
                    <a:lstStyle/>
                    <a:p>
                      <a:pPr algn="l" fontAlgn="t"/>
                      <a:r>
                        <a:rPr lang="en-US" sz="1800" b="0" i="0" u="none" strike="noStrike">
                          <a:solidFill>
                            <a:srgbClr val="000000"/>
                          </a:solidFill>
                          <a:effectLst/>
                          <a:latin typeface="Arial Narrow" panose="020B0606020202030204" pitchFamily="34" charset="0"/>
                        </a:rPr>
                        <a:t>Agen BNI 46</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Pabuaran Pasir Rt 003/ Rw 010 Kel. Mulyaharja Kec. Bogor Selatan</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330</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Yuyuh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Yuhaeti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191725939"/>
                  </a:ext>
                </a:extLst>
              </a:tr>
              <a:tr h="460781">
                <a:tc>
                  <a:txBody>
                    <a:bodyPr/>
                    <a:lstStyle/>
                    <a:p>
                      <a:r>
                        <a:rPr lang="en-US" dirty="0"/>
                        <a:t>13.</a:t>
                      </a:r>
                    </a:p>
                  </a:txBody>
                  <a:tcPr/>
                </a:tc>
                <a:tc>
                  <a:txBody>
                    <a:bodyPr/>
                    <a:lstStyle/>
                    <a:p>
                      <a:pPr algn="l" fontAlgn="t"/>
                      <a:r>
                        <a:rPr lang="en-US" sz="1800" b="0" i="0" u="none" strike="noStrike">
                          <a:solidFill>
                            <a:srgbClr val="000000"/>
                          </a:solidFill>
                          <a:effectLst/>
                          <a:latin typeface="Arial Narrow" panose="020B0606020202030204" pitchFamily="34" charset="0"/>
                        </a:rPr>
                        <a:t>Agen BNI 46</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Jl. Lolongok VII Rt.003/005 Kel. Empang Kec.Bogor Selatan</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530</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Yuyuh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Yuhaeti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2570478164"/>
                  </a:ext>
                </a:extLst>
              </a:tr>
              <a:tr h="473939">
                <a:tc>
                  <a:txBody>
                    <a:bodyPr/>
                    <a:lstStyle/>
                    <a:p>
                      <a:r>
                        <a:rPr lang="en-US" dirty="0"/>
                        <a:t>14</a:t>
                      </a:r>
                    </a:p>
                  </a:txBody>
                  <a:tcPr/>
                </a:tc>
                <a:tc>
                  <a:txBody>
                    <a:bodyPr/>
                    <a:lstStyle/>
                    <a:p>
                      <a:pPr algn="l" fontAlgn="t"/>
                      <a:r>
                        <a:rPr lang="en-US" sz="1800" b="0" i="0" u="none" strike="noStrike">
                          <a:solidFill>
                            <a:srgbClr val="000000"/>
                          </a:solidFill>
                          <a:effectLst/>
                          <a:latin typeface="Arial Narrow" panose="020B0606020202030204" pitchFamily="34" charset="0"/>
                        </a:rPr>
                        <a:t>Agen BNI 46</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Jerokuta Kaum Rt.002/015 Kel. Bondongan Kec.Bogor Selatan</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443</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Yuyuh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Yuhaeti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Ricemil</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Unggul</a:t>
                      </a:r>
                      <a:r>
                        <a:rPr lang="en-US" sz="1800" b="0" i="0" u="none" strike="noStrike" dirty="0">
                          <a:solidFill>
                            <a:srgbClr val="000000"/>
                          </a:solidFill>
                          <a:effectLst/>
                          <a:latin typeface="Arial Narrow" panose="020B0606020202030204" pitchFamily="34" charset="0"/>
                        </a:rPr>
                        <a:t> Jaya</a:t>
                      </a:r>
                    </a:p>
                  </a:txBody>
                  <a:tcPr marL="6350" marR="6350" marT="6350" marB="0"/>
                </a:tc>
                <a:extLst>
                  <a:ext uri="{0D108BD9-81ED-4DB2-BD59-A6C34878D82A}">
                    <a16:rowId xmlns:a16="http://schemas.microsoft.com/office/drawing/2014/main" val="983518114"/>
                  </a:ext>
                </a:extLst>
              </a:tr>
              <a:tr h="518160">
                <a:tc>
                  <a:txBody>
                    <a:bodyPr/>
                    <a:lstStyle/>
                    <a:p>
                      <a:r>
                        <a:rPr lang="en-US" dirty="0"/>
                        <a:t>15.</a:t>
                      </a:r>
                    </a:p>
                  </a:txBody>
                  <a:tcPr/>
                </a:tc>
                <a:tc>
                  <a:txBody>
                    <a:bodyPr/>
                    <a:lstStyle/>
                    <a:p>
                      <a:pPr algn="l" fontAlgn="t"/>
                      <a:r>
                        <a:rPr lang="en-US" sz="1800" b="0" i="0" u="none" strike="noStrike">
                          <a:solidFill>
                            <a:srgbClr val="000000"/>
                          </a:solidFill>
                          <a:effectLst/>
                          <a:latin typeface="Arial Narrow" panose="020B0606020202030204" pitchFamily="34" charset="0"/>
                        </a:rPr>
                        <a:t>Agen BNI 46</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Cikaret Gg. H. Usman Rt.003/011 Kel. Cikaret Kec.Bogor Selatan</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272</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Yuyuh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Yuhaeti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711378955"/>
                  </a:ext>
                </a:extLst>
              </a:tr>
              <a:tr h="460781">
                <a:tc>
                  <a:txBody>
                    <a:bodyPr/>
                    <a:lstStyle/>
                    <a:p>
                      <a:r>
                        <a:rPr lang="en-US" dirty="0"/>
                        <a:t>16.</a:t>
                      </a:r>
                    </a:p>
                  </a:txBody>
                  <a:tcPr/>
                </a:tc>
                <a:tc>
                  <a:txBody>
                    <a:bodyPr/>
                    <a:lstStyle/>
                    <a:p>
                      <a:pPr algn="l" fontAlgn="t"/>
                      <a:r>
                        <a:rPr lang="en-US" sz="1800" b="0" i="0" u="none" strike="noStrike">
                          <a:solidFill>
                            <a:srgbClr val="000000"/>
                          </a:solidFill>
                          <a:effectLst/>
                          <a:latin typeface="Arial Narrow" panose="020B0606020202030204" pitchFamily="34" charset="0"/>
                        </a:rPr>
                        <a:t>Agen BNI 46</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Jl. Rulita No.61 Rt.001/005 Kel. Harjasari Kec.Bogor Selatan</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315</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Yuyuh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Yuhaeti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867850059"/>
                  </a:ext>
                </a:extLst>
              </a:tr>
              <a:tr h="514579">
                <a:tc>
                  <a:txBody>
                    <a:bodyPr/>
                    <a:lstStyle/>
                    <a:p>
                      <a:r>
                        <a:rPr lang="en-US" dirty="0"/>
                        <a:t>17</a:t>
                      </a:r>
                    </a:p>
                  </a:txBody>
                  <a:tcPr/>
                </a:tc>
                <a:tc>
                  <a:txBody>
                    <a:bodyPr/>
                    <a:lstStyle/>
                    <a:p>
                      <a:pPr algn="l" fontAlgn="t"/>
                      <a:r>
                        <a:rPr lang="en-US" sz="1800" b="0" i="0" u="none" strike="noStrike">
                          <a:solidFill>
                            <a:srgbClr val="000000"/>
                          </a:solidFill>
                          <a:effectLst/>
                          <a:latin typeface="Arial Narrow" panose="020B0606020202030204" pitchFamily="34" charset="0"/>
                        </a:rPr>
                        <a:t>Agen BNI 46</a:t>
                      </a:r>
                    </a:p>
                  </a:txBody>
                  <a:tcPr marL="6350" marR="6350" marT="6350" marB="0"/>
                </a:tc>
                <a:tc>
                  <a:txBody>
                    <a:bodyPr/>
                    <a:lstStyle/>
                    <a:p>
                      <a:pPr algn="l" fontAlgn="t"/>
                      <a:r>
                        <a:rPr lang="en-US" sz="1400" b="0" i="0" u="none" strike="noStrike">
                          <a:solidFill>
                            <a:srgbClr val="000000"/>
                          </a:solidFill>
                          <a:effectLst/>
                          <a:latin typeface="Arial Narrow" panose="020B0606020202030204" pitchFamily="34" charset="0"/>
                        </a:rPr>
                        <a:t>Cikaret Timur Rt.003/009 Kel. Cikaret Kec.Bogor Selatan</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215</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Yuyuh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Yuhaeti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746790218"/>
                  </a:ext>
                </a:extLst>
              </a:tr>
              <a:tr h="661146">
                <a:tc>
                  <a:txBody>
                    <a:bodyPr/>
                    <a:lstStyle/>
                    <a:p>
                      <a:r>
                        <a:rPr lang="en-US" dirty="0"/>
                        <a:t>18</a:t>
                      </a:r>
                    </a:p>
                  </a:txBody>
                  <a:tcPr/>
                </a:tc>
                <a:tc>
                  <a:txBody>
                    <a:bodyPr/>
                    <a:lstStyle/>
                    <a:p>
                      <a:pPr algn="l" fontAlgn="t"/>
                      <a:r>
                        <a:rPr lang="en-US" sz="1800" b="0" i="0" u="none" strike="noStrike" dirty="0" err="1">
                          <a:solidFill>
                            <a:srgbClr val="000000"/>
                          </a:solidFill>
                          <a:effectLst/>
                          <a:latin typeface="Arial Narrow" panose="020B0606020202030204" pitchFamily="34" charset="0"/>
                        </a:rPr>
                        <a:t>Agen</a:t>
                      </a:r>
                      <a:r>
                        <a:rPr lang="en-US" sz="1800" b="0" i="0" u="none" strike="noStrike" dirty="0">
                          <a:solidFill>
                            <a:srgbClr val="000000"/>
                          </a:solidFill>
                          <a:effectLst/>
                          <a:latin typeface="Arial Narrow" panose="020B0606020202030204" pitchFamily="34" charset="0"/>
                        </a:rPr>
                        <a:t> BNI 46</a:t>
                      </a:r>
                    </a:p>
                  </a:txBody>
                  <a:tcPr marL="6350" marR="6350" marT="6350" marB="0"/>
                </a:tc>
                <a:tc>
                  <a:txBody>
                    <a:bodyPr/>
                    <a:lstStyle/>
                    <a:p>
                      <a:pPr algn="l" fontAlgn="t"/>
                      <a:r>
                        <a:rPr lang="en-US" sz="1400" b="0" i="0" u="none" strike="noStrike" dirty="0">
                          <a:solidFill>
                            <a:srgbClr val="000000"/>
                          </a:solidFill>
                          <a:effectLst/>
                          <a:latin typeface="Arial Narrow" panose="020B0606020202030204" pitchFamily="34" charset="0"/>
                        </a:rPr>
                        <a:t>KP. </a:t>
                      </a:r>
                      <a:r>
                        <a:rPr lang="en-US" sz="1400" b="0" i="0" u="none" strike="noStrike" dirty="0" err="1">
                          <a:solidFill>
                            <a:srgbClr val="000000"/>
                          </a:solidFill>
                          <a:effectLst/>
                          <a:latin typeface="Arial Narrow" panose="020B0606020202030204" pitchFamily="34" charset="0"/>
                        </a:rPr>
                        <a:t>Dekeng</a:t>
                      </a:r>
                      <a:r>
                        <a:rPr lang="en-US" sz="1400" b="0" i="0" u="none" strike="noStrike" dirty="0">
                          <a:solidFill>
                            <a:srgbClr val="000000"/>
                          </a:solidFill>
                          <a:effectLst/>
                          <a:latin typeface="Arial Narrow" panose="020B0606020202030204" pitchFamily="34" charset="0"/>
                        </a:rPr>
                        <a:t> Rt.004/003 </a:t>
                      </a:r>
                      <a:r>
                        <a:rPr lang="en-US" sz="1400" b="0" i="0" u="none" strike="noStrike" dirty="0" err="1">
                          <a:solidFill>
                            <a:srgbClr val="000000"/>
                          </a:solidFill>
                          <a:effectLst/>
                          <a:latin typeface="Arial Narrow" panose="020B0606020202030204" pitchFamily="34" charset="0"/>
                        </a:rPr>
                        <a:t>Kel</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Genteng</a:t>
                      </a:r>
                      <a:r>
                        <a:rPr lang="en-US" sz="1400" b="0" i="0" u="none" strike="noStrike" dirty="0">
                          <a:solidFill>
                            <a:srgbClr val="000000"/>
                          </a:solidFill>
                          <a:effectLst/>
                          <a:latin typeface="Arial Narrow" panose="020B0606020202030204" pitchFamily="34" charset="0"/>
                        </a:rPr>
                        <a:t> </a:t>
                      </a:r>
                      <a:r>
                        <a:rPr lang="en-US" sz="1400" b="0" i="0" u="none" strike="noStrike" dirty="0" err="1">
                          <a:solidFill>
                            <a:srgbClr val="000000"/>
                          </a:solidFill>
                          <a:effectLst/>
                          <a:latin typeface="Arial Narrow" panose="020B0606020202030204" pitchFamily="34" charset="0"/>
                        </a:rPr>
                        <a:t>Kec.Bogor</a:t>
                      </a:r>
                      <a:r>
                        <a:rPr lang="en-US" sz="1400" b="0" i="0" u="none" strike="noStrike" dirty="0">
                          <a:solidFill>
                            <a:srgbClr val="000000"/>
                          </a:solidFill>
                          <a:effectLst/>
                          <a:latin typeface="Arial Narrow" panose="020B0606020202030204" pitchFamily="34" charset="0"/>
                        </a:rPr>
                        <a:t> Selatan</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206</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Yuyuh</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Yuhaeti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708585372"/>
                  </a:ext>
                </a:extLst>
              </a:tr>
            </a:tbl>
          </a:graphicData>
        </a:graphic>
      </p:graphicFrame>
    </p:spTree>
    <p:extLst>
      <p:ext uri="{BB962C8B-B14F-4D97-AF65-F5344CB8AC3E}">
        <p14:creationId xmlns:p14="http://schemas.microsoft.com/office/powerpoint/2010/main" val="17484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57720-1DEA-4FD5-BA92-540D4838EFB0}"/>
              </a:ext>
            </a:extLst>
          </p:cNvPr>
          <p:cNvSpPr/>
          <p:nvPr/>
        </p:nvSpPr>
        <p:spPr>
          <a:xfrm>
            <a:off x="2255520" y="101600"/>
            <a:ext cx="938784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AGEN  </a:t>
            </a:r>
          </a:p>
        </p:txBody>
      </p:sp>
      <p:graphicFrame>
        <p:nvGraphicFramePr>
          <p:cNvPr id="3" name="Table 3">
            <a:extLst>
              <a:ext uri="{FF2B5EF4-FFF2-40B4-BE49-F238E27FC236}">
                <a16:creationId xmlns:a16="http://schemas.microsoft.com/office/drawing/2014/main" id="{771FC428-BC4C-43AF-87CC-785B7E17A329}"/>
              </a:ext>
            </a:extLst>
          </p:cNvPr>
          <p:cNvGraphicFramePr>
            <a:graphicFrameLocks noGrp="1"/>
          </p:cNvGraphicFramePr>
          <p:nvPr>
            <p:extLst>
              <p:ext uri="{D42A27DB-BD31-4B8C-83A1-F6EECF244321}">
                <p14:modId xmlns:p14="http://schemas.microsoft.com/office/powerpoint/2010/main" val="4009645473"/>
              </p:ext>
            </p:extLst>
          </p:nvPr>
        </p:nvGraphicFramePr>
        <p:xfrm>
          <a:off x="142239" y="1148080"/>
          <a:ext cx="11907522" cy="5620001"/>
        </p:xfrm>
        <a:graphic>
          <a:graphicData uri="http://schemas.openxmlformats.org/drawingml/2006/table">
            <a:tbl>
              <a:tblPr firstRow="1" bandRow="1">
                <a:tableStyleId>{5C22544A-7EE6-4342-B048-85BDC9FD1C3A}</a:tableStyleId>
              </a:tblPr>
              <a:tblGrid>
                <a:gridCol w="487680">
                  <a:extLst>
                    <a:ext uri="{9D8B030D-6E8A-4147-A177-3AD203B41FA5}">
                      <a16:colId xmlns:a16="http://schemas.microsoft.com/office/drawing/2014/main" val="4241555977"/>
                    </a:ext>
                  </a:extLst>
                </a:gridCol>
                <a:gridCol w="2316481">
                  <a:extLst>
                    <a:ext uri="{9D8B030D-6E8A-4147-A177-3AD203B41FA5}">
                      <a16:colId xmlns:a16="http://schemas.microsoft.com/office/drawing/2014/main" val="690000974"/>
                    </a:ext>
                  </a:extLst>
                </a:gridCol>
                <a:gridCol w="3624994">
                  <a:extLst>
                    <a:ext uri="{9D8B030D-6E8A-4147-A177-3AD203B41FA5}">
                      <a16:colId xmlns:a16="http://schemas.microsoft.com/office/drawing/2014/main" val="3448554703"/>
                    </a:ext>
                  </a:extLst>
                </a:gridCol>
                <a:gridCol w="1509191">
                  <a:extLst>
                    <a:ext uri="{9D8B030D-6E8A-4147-A177-3AD203B41FA5}">
                      <a16:colId xmlns:a16="http://schemas.microsoft.com/office/drawing/2014/main" val="2949667104"/>
                    </a:ext>
                  </a:extLst>
                </a:gridCol>
                <a:gridCol w="1984588">
                  <a:extLst>
                    <a:ext uri="{9D8B030D-6E8A-4147-A177-3AD203B41FA5}">
                      <a16:colId xmlns:a16="http://schemas.microsoft.com/office/drawing/2014/main" val="1351235606"/>
                    </a:ext>
                  </a:extLst>
                </a:gridCol>
                <a:gridCol w="1984588">
                  <a:extLst>
                    <a:ext uri="{9D8B030D-6E8A-4147-A177-3AD203B41FA5}">
                      <a16:colId xmlns:a16="http://schemas.microsoft.com/office/drawing/2014/main" val="2205254034"/>
                    </a:ext>
                  </a:extLst>
                </a:gridCol>
              </a:tblGrid>
              <a:tr h="681038">
                <a:tc>
                  <a:txBody>
                    <a:bodyPr/>
                    <a:lstStyle/>
                    <a:p>
                      <a:pPr algn="ctr"/>
                      <a:r>
                        <a:rPr lang="en-US" dirty="0"/>
                        <a:t>No</a:t>
                      </a:r>
                    </a:p>
                  </a:txBody>
                  <a:tcPr/>
                </a:tc>
                <a:tc>
                  <a:txBody>
                    <a:bodyPr/>
                    <a:lstStyle/>
                    <a:p>
                      <a:pPr algn="ctr"/>
                      <a:r>
                        <a:rPr lang="en-US" dirty="0"/>
                        <a:t>Nama </a:t>
                      </a:r>
                      <a:r>
                        <a:rPr lang="en-US" dirty="0" err="1"/>
                        <a:t>Agen</a:t>
                      </a:r>
                      <a:endParaRPr lang="en-US" dirty="0"/>
                    </a:p>
                  </a:txBody>
                  <a:tcPr/>
                </a:tc>
                <a:tc>
                  <a:txBody>
                    <a:bodyPr/>
                    <a:lstStyle/>
                    <a:p>
                      <a:pPr algn="ctr"/>
                      <a:r>
                        <a:rPr lang="en-US" dirty="0"/>
                        <a:t>Alamat</a:t>
                      </a:r>
                    </a:p>
                  </a:txBody>
                  <a:tcPr/>
                </a:tc>
                <a:tc>
                  <a:txBody>
                    <a:bodyPr/>
                    <a:lstStyle/>
                    <a:p>
                      <a:pPr algn="ctr"/>
                      <a:r>
                        <a:rPr lang="en-US" dirty="0" err="1"/>
                        <a:t>Jumlah</a:t>
                      </a:r>
                      <a:r>
                        <a:rPr lang="en-US" dirty="0"/>
                        <a:t> </a:t>
                      </a:r>
                    </a:p>
                    <a:p>
                      <a:pPr algn="ctr"/>
                      <a:r>
                        <a:rPr lang="en-US" dirty="0"/>
                        <a:t>KPM</a:t>
                      </a:r>
                    </a:p>
                  </a:txBody>
                  <a:tcPr/>
                </a:tc>
                <a:tc>
                  <a:txBody>
                    <a:bodyPr/>
                    <a:lstStyle/>
                    <a:p>
                      <a:pPr algn="ctr"/>
                      <a:r>
                        <a:rPr lang="en-US" dirty="0" err="1"/>
                        <a:t>Pendamping</a:t>
                      </a:r>
                      <a:endParaRPr lang="en-US" dirty="0"/>
                    </a:p>
                  </a:txBody>
                  <a:tcPr/>
                </a:tc>
                <a:tc>
                  <a:txBody>
                    <a:bodyPr/>
                    <a:lstStyle/>
                    <a:p>
                      <a:pPr algn="ctr"/>
                      <a:r>
                        <a:rPr lang="en-US" dirty="0" err="1"/>
                        <a:t>Supplyer</a:t>
                      </a:r>
                      <a:endParaRPr lang="en-US" dirty="0"/>
                    </a:p>
                  </a:txBody>
                  <a:tcPr/>
                </a:tc>
                <a:extLst>
                  <a:ext uri="{0D108BD9-81ED-4DB2-BD59-A6C34878D82A}">
                    <a16:rowId xmlns:a16="http://schemas.microsoft.com/office/drawing/2014/main" val="1140712243"/>
                  </a:ext>
                </a:extLst>
              </a:tr>
              <a:tr h="551814">
                <a:tc>
                  <a:txBody>
                    <a:bodyPr/>
                    <a:lstStyle/>
                    <a:p>
                      <a:r>
                        <a:rPr lang="en-US" dirty="0"/>
                        <a:t>19.</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600" b="0" i="0" u="none" strike="noStrike" dirty="0" err="1">
                          <a:solidFill>
                            <a:srgbClr val="000000"/>
                          </a:solidFill>
                          <a:effectLst/>
                          <a:latin typeface="+mj-lt"/>
                        </a:rPr>
                        <a:t>Parung</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Banteng</a:t>
                      </a:r>
                      <a:r>
                        <a:rPr lang="en-US" sz="1600" b="0" i="0" u="none" strike="noStrike" dirty="0">
                          <a:solidFill>
                            <a:srgbClr val="000000"/>
                          </a:solidFill>
                          <a:effectLst/>
                          <a:latin typeface="+mj-lt"/>
                        </a:rPr>
                        <a:t> RT.03/01 </a:t>
                      </a:r>
                      <a:r>
                        <a:rPr lang="en-US" sz="1600" b="0" i="0" u="none" strike="noStrike" dirty="0" err="1">
                          <a:solidFill>
                            <a:srgbClr val="000000"/>
                          </a:solidFill>
                          <a:effectLst/>
                          <a:latin typeface="+mj-lt"/>
                        </a:rPr>
                        <a:t>Kel.Katulampa</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Kec</a:t>
                      </a:r>
                      <a:r>
                        <a:rPr lang="en-US" sz="1600" b="0" i="0" u="none" strike="noStrike" dirty="0">
                          <a:solidFill>
                            <a:srgbClr val="000000"/>
                          </a:solidFill>
                          <a:effectLst/>
                          <a:latin typeface="+mj-lt"/>
                        </a:rPr>
                        <a:t> Bogor Timur</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103</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Agus</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Mulyadi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59922414"/>
                  </a:ext>
                </a:extLst>
              </a:tr>
              <a:tr h="592048">
                <a:tc>
                  <a:txBody>
                    <a:bodyPr/>
                    <a:lstStyle/>
                    <a:p>
                      <a:r>
                        <a:rPr lang="en-US" dirty="0"/>
                        <a:t>20.</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600" b="0" i="0" u="none" strike="noStrike" dirty="0">
                          <a:solidFill>
                            <a:srgbClr val="000000"/>
                          </a:solidFill>
                          <a:effectLst/>
                          <a:latin typeface="+mj-lt"/>
                        </a:rPr>
                        <a:t>KP. Muara </a:t>
                      </a:r>
                      <a:r>
                        <a:rPr lang="en-US" sz="1600" b="0" i="0" u="none" strike="noStrike" dirty="0" err="1">
                          <a:solidFill>
                            <a:srgbClr val="000000"/>
                          </a:solidFill>
                          <a:effectLst/>
                          <a:latin typeface="+mj-lt"/>
                        </a:rPr>
                        <a:t>Babakan</a:t>
                      </a:r>
                      <a:r>
                        <a:rPr lang="en-US" sz="1600" b="0" i="0" u="none" strike="noStrike" dirty="0">
                          <a:solidFill>
                            <a:srgbClr val="000000"/>
                          </a:solidFill>
                          <a:effectLst/>
                          <a:latin typeface="+mj-lt"/>
                        </a:rPr>
                        <a:t> RT 004/RW 010 </a:t>
                      </a:r>
                      <a:r>
                        <a:rPr lang="en-US" sz="1600" b="0" i="0" u="none" strike="noStrike" dirty="0" err="1">
                          <a:solidFill>
                            <a:srgbClr val="000000"/>
                          </a:solidFill>
                          <a:effectLst/>
                          <a:latin typeface="+mj-lt"/>
                        </a:rPr>
                        <a:t>Kel</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Sindangrasa</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Kec</a:t>
                      </a:r>
                      <a:r>
                        <a:rPr lang="en-US" sz="1600" b="0" i="0" u="none" strike="noStrike" dirty="0">
                          <a:solidFill>
                            <a:srgbClr val="000000"/>
                          </a:solidFill>
                          <a:effectLst/>
                          <a:latin typeface="+mj-lt"/>
                        </a:rPr>
                        <a:t> Bogor Timur</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366</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Agus</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Mulyadi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Srikandi</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025546150"/>
                  </a:ext>
                </a:extLst>
              </a:tr>
              <a:tr h="474752">
                <a:tc>
                  <a:txBody>
                    <a:bodyPr/>
                    <a:lstStyle/>
                    <a:p>
                      <a:r>
                        <a:rPr lang="en-US" dirty="0"/>
                        <a:t>21.</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600" b="0" i="0" u="none" strike="noStrike" dirty="0" err="1">
                          <a:solidFill>
                            <a:srgbClr val="000000"/>
                          </a:solidFill>
                          <a:effectLst/>
                          <a:latin typeface="+mj-lt"/>
                        </a:rPr>
                        <a:t>Lebak</a:t>
                      </a:r>
                      <a:r>
                        <a:rPr lang="en-US" sz="1600" b="0" i="0" u="none" strike="noStrike" dirty="0">
                          <a:solidFill>
                            <a:srgbClr val="000000"/>
                          </a:solidFill>
                          <a:effectLst/>
                          <a:latin typeface="+mj-lt"/>
                        </a:rPr>
                        <a:t> Sari RT.02/06 </a:t>
                      </a:r>
                      <a:r>
                        <a:rPr lang="en-US" sz="1600" b="0" i="0" u="none" strike="noStrike" dirty="0" err="1">
                          <a:solidFill>
                            <a:srgbClr val="000000"/>
                          </a:solidFill>
                          <a:effectLst/>
                          <a:latin typeface="+mj-lt"/>
                        </a:rPr>
                        <a:t>Kel</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Sindangsari</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Kec</a:t>
                      </a:r>
                      <a:r>
                        <a:rPr lang="en-US" sz="1600" b="0" i="0" u="none" strike="noStrike" dirty="0">
                          <a:solidFill>
                            <a:srgbClr val="000000"/>
                          </a:solidFill>
                          <a:effectLst/>
                          <a:latin typeface="+mj-lt"/>
                        </a:rPr>
                        <a:t> Bogor Timur</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155</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Agus</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Mulyadi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191725939"/>
                  </a:ext>
                </a:extLst>
              </a:tr>
              <a:tr h="460781">
                <a:tc>
                  <a:txBody>
                    <a:bodyPr/>
                    <a:lstStyle/>
                    <a:p>
                      <a:r>
                        <a:rPr lang="en-US" dirty="0"/>
                        <a:t>22.</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600" b="0" i="0" u="none" strike="noStrike" dirty="0" err="1">
                          <a:solidFill>
                            <a:srgbClr val="000000"/>
                          </a:solidFill>
                          <a:effectLst/>
                          <a:latin typeface="+mj-lt"/>
                        </a:rPr>
                        <a:t>Kp</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Pangkalan</a:t>
                      </a:r>
                      <a:r>
                        <a:rPr lang="en-US" sz="1600" b="0" i="0" u="none" strike="noStrike" dirty="0">
                          <a:solidFill>
                            <a:srgbClr val="000000"/>
                          </a:solidFill>
                          <a:effectLst/>
                          <a:latin typeface="+mj-lt"/>
                        </a:rPr>
                        <a:t> Raya RT.04/02 </a:t>
                      </a:r>
                      <a:r>
                        <a:rPr lang="en-US" sz="1600" b="0" i="0" u="none" strike="noStrike" dirty="0" err="1">
                          <a:solidFill>
                            <a:srgbClr val="000000"/>
                          </a:solidFill>
                          <a:effectLst/>
                          <a:latin typeface="+mj-lt"/>
                        </a:rPr>
                        <a:t>Kel</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Cibuluh</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Kec</a:t>
                      </a:r>
                      <a:r>
                        <a:rPr lang="en-US" sz="1600" b="0" i="0" u="none" strike="noStrike" dirty="0">
                          <a:solidFill>
                            <a:srgbClr val="000000"/>
                          </a:solidFill>
                          <a:effectLst/>
                          <a:latin typeface="+mj-lt"/>
                        </a:rPr>
                        <a:t>. Bogor Utara</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326</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Muhamad Alexander</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CV. Brader Indo Abadi</a:t>
                      </a:r>
                    </a:p>
                  </a:txBody>
                  <a:tcPr marL="6350" marR="6350" marT="6350" marB="0"/>
                </a:tc>
                <a:extLst>
                  <a:ext uri="{0D108BD9-81ED-4DB2-BD59-A6C34878D82A}">
                    <a16:rowId xmlns:a16="http://schemas.microsoft.com/office/drawing/2014/main" val="2570478164"/>
                  </a:ext>
                </a:extLst>
              </a:tr>
              <a:tr h="473939">
                <a:tc>
                  <a:txBody>
                    <a:bodyPr/>
                    <a:lstStyle/>
                    <a:p>
                      <a:r>
                        <a:rPr lang="en-US" dirty="0"/>
                        <a:t>23</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600" b="0" i="0" u="none" strike="noStrike" dirty="0" err="1">
                          <a:solidFill>
                            <a:srgbClr val="000000"/>
                          </a:solidFill>
                          <a:effectLst/>
                          <a:latin typeface="+mj-lt"/>
                        </a:rPr>
                        <a:t>Kp</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Kebon</a:t>
                      </a:r>
                      <a:r>
                        <a:rPr lang="en-US" sz="1600" b="0" i="0" u="none" strike="noStrike" dirty="0">
                          <a:solidFill>
                            <a:srgbClr val="000000"/>
                          </a:solidFill>
                          <a:effectLst/>
                          <a:latin typeface="+mj-lt"/>
                        </a:rPr>
                        <a:t> Danas Rt 03/07 </a:t>
                      </a:r>
                      <a:r>
                        <a:rPr lang="en-US" sz="1600" b="0" i="0" u="none" strike="noStrike" dirty="0" err="1">
                          <a:solidFill>
                            <a:srgbClr val="000000"/>
                          </a:solidFill>
                          <a:effectLst/>
                          <a:latin typeface="+mj-lt"/>
                        </a:rPr>
                        <a:t>Kelurahan</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Cimahpar</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Kec</a:t>
                      </a:r>
                      <a:r>
                        <a:rPr lang="en-US" sz="1600" b="0" i="0" u="none" strike="noStrike" dirty="0">
                          <a:solidFill>
                            <a:srgbClr val="000000"/>
                          </a:solidFill>
                          <a:effectLst/>
                          <a:latin typeface="+mj-lt"/>
                        </a:rPr>
                        <a:t>. Bogor Utara</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595</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Muhamad Alexander</a:t>
                      </a:r>
                    </a:p>
                  </a:txBody>
                  <a:tcPr marL="6350" marR="6350" marT="6350" marB="0"/>
                </a:tc>
                <a:tc>
                  <a:txBody>
                    <a:bodyPr/>
                    <a:lstStyle/>
                    <a:p>
                      <a:pPr algn="ctr" fontAlgn="t"/>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CV. Brader Indo Abad</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983518114"/>
                  </a:ext>
                </a:extLst>
              </a:tr>
              <a:tr h="518160">
                <a:tc>
                  <a:txBody>
                    <a:bodyPr/>
                    <a:lstStyle/>
                    <a:p>
                      <a:r>
                        <a:rPr lang="en-US" dirty="0"/>
                        <a:t>24.</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600" b="0" i="0" u="none" strike="noStrike" dirty="0" err="1">
                          <a:solidFill>
                            <a:srgbClr val="000000"/>
                          </a:solidFill>
                          <a:effectLst/>
                          <a:latin typeface="+mj-lt"/>
                        </a:rPr>
                        <a:t>Kp</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Ciburial</a:t>
                      </a:r>
                      <a:r>
                        <a:rPr lang="en-US" sz="1600" b="0" i="0" u="none" strike="noStrike" dirty="0">
                          <a:solidFill>
                            <a:srgbClr val="000000"/>
                          </a:solidFill>
                          <a:effectLst/>
                          <a:latin typeface="+mj-lt"/>
                        </a:rPr>
                        <a:t> Rt.003/010 </a:t>
                      </a:r>
                      <a:r>
                        <a:rPr lang="en-US" sz="1600" b="0" i="0" u="none" strike="noStrike" dirty="0" err="1">
                          <a:solidFill>
                            <a:srgbClr val="000000"/>
                          </a:solidFill>
                          <a:effectLst/>
                          <a:latin typeface="+mj-lt"/>
                        </a:rPr>
                        <a:t>Kel</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Ciparigi</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Kec</a:t>
                      </a:r>
                      <a:r>
                        <a:rPr lang="en-US" sz="1600" b="0" i="0" u="none" strike="noStrike" dirty="0">
                          <a:solidFill>
                            <a:srgbClr val="000000"/>
                          </a:solidFill>
                          <a:effectLst/>
                          <a:latin typeface="+mj-lt"/>
                        </a:rPr>
                        <a:t>. Bogor Utara</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570</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Muhamad Alexander</a:t>
                      </a:r>
                    </a:p>
                  </a:txBody>
                  <a:tcPr marL="6350" marR="6350" marT="6350" marB="0"/>
                </a:tc>
                <a:tc>
                  <a:txBody>
                    <a:bodyPr/>
                    <a:lstStyle/>
                    <a:p>
                      <a:pPr algn="ctr" fontAlgn="t"/>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CV. Brader Indo Abad</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711378955"/>
                  </a:ext>
                </a:extLst>
              </a:tr>
              <a:tr h="460781">
                <a:tc>
                  <a:txBody>
                    <a:bodyPr/>
                    <a:lstStyle/>
                    <a:p>
                      <a:r>
                        <a:rPr lang="en-US" dirty="0"/>
                        <a:t>25.</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600" b="0" i="0" u="none" strike="noStrike" dirty="0" err="1">
                          <a:solidFill>
                            <a:srgbClr val="000000"/>
                          </a:solidFill>
                          <a:effectLst/>
                          <a:latin typeface="+mj-lt"/>
                        </a:rPr>
                        <a:t>Pondok</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rumput</a:t>
                      </a:r>
                      <a:r>
                        <a:rPr lang="en-US" sz="1600" b="0" i="0" u="none" strike="noStrike" dirty="0">
                          <a:solidFill>
                            <a:srgbClr val="000000"/>
                          </a:solidFill>
                          <a:effectLst/>
                          <a:latin typeface="+mj-lt"/>
                        </a:rPr>
                        <a:t> RT 004 / RW 013 </a:t>
                      </a:r>
                      <a:r>
                        <a:rPr lang="en-US" sz="1600" b="0" i="0" u="none" strike="noStrike" dirty="0" err="1">
                          <a:solidFill>
                            <a:srgbClr val="000000"/>
                          </a:solidFill>
                          <a:effectLst/>
                          <a:latin typeface="+mj-lt"/>
                        </a:rPr>
                        <a:t>Kel</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Kebon</a:t>
                      </a:r>
                      <a:r>
                        <a:rPr lang="en-US" sz="1600" b="0" i="0" u="none" strike="noStrike" dirty="0">
                          <a:solidFill>
                            <a:srgbClr val="000000"/>
                          </a:solidFill>
                          <a:effectLst/>
                          <a:latin typeface="+mj-lt"/>
                        </a:rPr>
                        <a:t> Pedes </a:t>
                      </a:r>
                      <a:r>
                        <a:rPr lang="en-US" sz="1600" b="0" i="0" u="none" strike="noStrike" dirty="0" err="1">
                          <a:solidFill>
                            <a:srgbClr val="000000"/>
                          </a:solidFill>
                          <a:effectLst/>
                          <a:latin typeface="+mj-lt"/>
                        </a:rPr>
                        <a:t>Kec</a:t>
                      </a:r>
                      <a:r>
                        <a:rPr lang="en-US" sz="1600" b="0" i="0" u="none" strike="noStrike" dirty="0">
                          <a:solidFill>
                            <a:srgbClr val="000000"/>
                          </a:solidFill>
                          <a:effectLst/>
                          <a:latin typeface="+mj-lt"/>
                        </a:rPr>
                        <a:t>. Tanah </a:t>
                      </a:r>
                      <a:r>
                        <a:rPr lang="en-US" sz="1600" b="0" i="0" u="none" strike="noStrike" dirty="0" err="1">
                          <a:solidFill>
                            <a:srgbClr val="000000"/>
                          </a:solidFill>
                          <a:effectLst/>
                          <a:latin typeface="+mj-lt"/>
                        </a:rPr>
                        <a:t>Sareal</a:t>
                      </a:r>
                      <a:endParaRPr lang="en-US" sz="1600" b="0" i="0" u="none" strike="noStrike" dirty="0">
                        <a:solidFill>
                          <a:srgbClr val="000000"/>
                        </a:solidFill>
                        <a:effectLst/>
                        <a:latin typeface="+mj-lt"/>
                      </a:endParaRPr>
                    </a:p>
                  </a:txBody>
                  <a:tcPr marL="6350" marR="6350" marT="6350" marB="0"/>
                </a:tc>
                <a:tc>
                  <a:txBody>
                    <a:bodyPr/>
                    <a:lstStyle/>
                    <a:p>
                      <a:pPr algn="ctr" fontAlgn="t"/>
                      <a:r>
                        <a:rPr lang="en-US" sz="1800" b="0" i="0" u="none" strike="noStrike" dirty="0">
                          <a:solidFill>
                            <a:srgbClr val="000000"/>
                          </a:solidFill>
                          <a:effectLst/>
                          <a:latin typeface="+mn-lt"/>
                        </a:rPr>
                        <a:t>546</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867850059"/>
                  </a:ext>
                </a:extLst>
              </a:tr>
              <a:tr h="514579">
                <a:tc>
                  <a:txBody>
                    <a:bodyPr/>
                    <a:lstStyle/>
                    <a:p>
                      <a:r>
                        <a:rPr lang="en-US" dirty="0"/>
                        <a:t>26</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600" b="0" i="0" u="none" strike="noStrike" dirty="0">
                          <a:solidFill>
                            <a:srgbClr val="000000"/>
                          </a:solidFill>
                          <a:effectLst/>
                          <a:latin typeface="+mj-lt"/>
                        </a:rPr>
                        <a:t>KP. </a:t>
                      </a:r>
                      <a:r>
                        <a:rPr lang="en-US" sz="1600" b="0" i="0" u="none" strike="noStrike" dirty="0" err="1">
                          <a:solidFill>
                            <a:srgbClr val="000000"/>
                          </a:solidFill>
                          <a:effectLst/>
                          <a:latin typeface="+mj-lt"/>
                        </a:rPr>
                        <a:t>Kukupu</a:t>
                      </a:r>
                      <a:r>
                        <a:rPr lang="en-US" sz="1600" b="0" i="0" u="none" strike="noStrike" dirty="0">
                          <a:solidFill>
                            <a:srgbClr val="000000"/>
                          </a:solidFill>
                          <a:effectLst/>
                          <a:latin typeface="+mj-lt"/>
                        </a:rPr>
                        <a:t> RT 001/RW 009 </a:t>
                      </a:r>
                      <a:r>
                        <a:rPr lang="en-US" sz="1600" b="0" i="0" u="none" strike="noStrike" dirty="0" err="1">
                          <a:solidFill>
                            <a:srgbClr val="000000"/>
                          </a:solidFill>
                          <a:effectLst/>
                          <a:latin typeface="+mj-lt"/>
                        </a:rPr>
                        <a:t>Kel</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Cibadak</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Kec</a:t>
                      </a:r>
                      <a:r>
                        <a:rPr lang="en-US" sz="1600" b="0" i="0" u="none" strike="noStrike" dirty="0">
                          <a:solidFill>
                            <a:srgbClr val="000000"/>
                          </a:solidFill>
                          <a:effectLst/>
                          <a:latin typeface="+mj-lt"/>
                        </a:rPr>
                        <a:t>. Tanah </a:t>
                      </a:r>
                      <a:r>
                        <a:rPr lang="en-US" sz="1600" b="0" i="0" u="none" strike="noStrike" dirty="0" err="1">
                          <a:solidFill>
                            <a:srgbClr val="000000"/>
                          </a:solidFill>
                          <a:effectLst/>
                          <a:latin typeface="+mj-lt"/>
                        </a:rPr>
                        <a:t>Sareal</a:t>
                      </a:r>
                      <a:endParaRPr lang="en-US" sz="1600" b="0" i="0" u="none" strike="noStrike" dirty="0">
                        <a:solidFill>
                          <a:srgbClr val="000000"/>
                        </a:solidFill>
                        <a:effectLst/>
                        <a:latin typeface="+mj-lt"/>
                      </a:endParaRPr>
                    </a:p>
                  </a:txBody>
                  <a:tcPr marL="6350" marR="6350" marT="6350" marB="0"/>
                </a:tc>
                <a:tc>
                  <a:txBody>
                    <a:bodyPr/>
                    <a:lstStyle/>
                    <a:p>
                      <a:pPr algn="ctr" fontAlgn="t"/>
                      <a:r>
                        <a:rPr lang="en-US" sz="1800" b="0" i="0" u="none" strike="noStrike">
                          <a:solidFill>
                            <a:srgbClr val="000000"/>
                          </a:solidFill>
                          <a:effectLst/>
                          <a:latin typeface="+mn-lt"/>
                        </a:rPr>
                        <a:t>418</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Srikandi</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746790218"/>
                  </a:ext>
                </a:extLst>
              </a:tr>
              <a:tr h="661146">
                <a:tc>
                  <a:txBody>
                    <a:bodyPr/>
                    <a:lstStyle/>
                    <a:p>
                      <a:r>
                        <a:rPr lang="en-US" dirty="0"/>
                        <a:t>27</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600" b="0" i="0" u="none" strike="noStrike" dirty="0" err="1">
                          <a:solidFill>
                            <a:srgbClr val="000000"/>
                          </a:solidFill>
                          <a:effectLst/>
                          <a:latin typeface="+mj-lt"/>
                        </a:rPr>
                        <a:t>Kp</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Munjul</a:t>
                      </a:r>
                      <a:r>
                        <a:rPr lang="en-US" sz="1600" b="0" i="0" u="none" strike="noStrike" dirty="0">
                          <a:solidFill>
                            <a:srgbClr val="000000"/>
                          </a:solidFill>
                          <a:effectLst/>
                          <a:latin typeface="+mj-lt"/>
                        </a:rPr>
                        <a:t> RT 02 RW 06  </a:t>
                      </a:r>
                      <a:r>
                        <a:rPr lang="en-US" sz="1600" b="0" i="0" u="none" strike="noStrike" dirty="0" err="1">
                          <a:solidFill>
                            <a:srgbClr val="000000"/>
                          </a:solidFill>
                          <a:effectLst/>
                          <a:latin typeface="+mj-lt"/>
                        </a:rPr>
                        <a:t>Kelurahan</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Kayumanis</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Kec</a:t>
                      </a:r>
                      <a:r>
                        <a:rPr lang="en-US" sz="1600" b="0" i="0" u="none" strike="noStrike" dirty="0">
                          <a:solidFill>
                            <a:srgbClr val="000000"/>
                          </a:solidFill>
                          <a:effectLst/>
                          <a:latin typeface="+mj-lt"/>
                        </a:rPr>
                        <a:t>. Tanah </a:t>
                      </a:r>
                      <a:r>
                        <a:rPr lang="en-US" sz="1600" b="0" i="0" u="none" strike="noStrike" dirty="0" err="1">
                          <a:solidFill>
                            <a:srgbClr val="000000"/>
                          </a:solidFill>
                          <a:effectLst/>
                          <a:latin typeface="+mj-lt"/>
                        </a:rPr>
                        <a:t>Sareal</a:t>
                      </a:r>
                      <a:endParaRPr lang="en-US" sz="1600" b="0" i="0" u="none" strike="noStrike" dirty="0">
                        <a:solidFill>
                          <a:srgbClr val="000000"/>
                        </a:solidFill>
                        <a:effectLst/>
                        <a:latin typeface="+mj-lt"/>
                      </a:endParaRPr>
                    </a:p>
                  </a:txBody>
                  <a:tcPr marL="6350" marR="6350" marT="6350" marB="0"/>
                </a:tc>
                <a:tc>
                  <a:txBody>
                    <a:bodyPr/>
                    <a:lstStyle/>
                    <a:p>
                      <a:pPr algn="ctr" fontAlgn="t"/>
                      <a:r>
                        <a:rPr lang="en-US" sz="1800" b="0" i="0" u="none" strike="noStrike" dirty="0">
                          <a:solidFill>
                            <a:srgbClr val="000000"/>
                          </a:solidFill>
                          <a:effectLst/>
                          <a:latin typeface="+mn-lt"/>
                        </a:rPr>
                        <a:t>456</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Tuti</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Yuli</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Kaendo</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708585372"/>
                  </a:ext>
                </a:extLst>
              </a:tr>
            </a:tbl>
          </a:graphicData>
        </a:graphic>
      </p:graphicFrame>
    </p:spTree>
    <p:extLst>
      <p:ext uri="{BB962C8B-B14F-4D97-AF65-F5344CB8AC3E}">
        <p14:creationId xmlns:p14="http://schemas.microsoft.com/office/powerpoint/2010/main" val="348037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57720-1DEA-4FD5-BA92-540D4838EFB0}"/>
              </a:ext>
            </a:extLst>
          </p:cNvPr>
          <p:cNvSpPr/>
          <p:nvPr/>
        </p:nvSpPr>
        <p:spPr>
          <a:xfrm>
            <a:off x="2255520" y="101600"/>
            <a:ext cx="938784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AGEN</a:t>
            </a:r>
          </a:p>
        </p:txBody>
      </p:sp>
      <p:graphicFrame>
        <p:nvGraphicFramePr>
          <p:cNvPr id="3" name="Table 3">
            <a:extLst>
              <a:ext uri="{FF2B5EF4-FFF2-40B4-BE49-F238E27FC236}">
                <a16:creationId xmlns:a16="http://schemas.microsoft.com/office/drawing/2014/main" id="{771FC428-BC4C-43AF-87CC-785B7E17A329}"/>
              </a:ext>
            </a:extLst>
          </p:cNvPr>
          <p:cNvGraphicFramePr>
            <a:graphicFrameLocks noGrp="1"/>
          </p:cNvGraphicFramePr>
          <p:nvPr>
            <p:extLst>
              <p:ext uri="{D42A27DB-BD31-4B8C-83A1-F6EECF244321}">
                <p14:modId xmlns:p14="http://schemas.microsoft.com/office/powerpoint/2010/main" val="929036060"/>
              </p:ext>
            </p:extLst>
          </p:nvPr>
        </p:nvGraphicFramePr>
        <p:xfrm>
          <a:off x="142239" y="941250"/>
          <a:ext cx="11907522" cy="6008190"/>
        </p:xfrm>
        <a:graphic>
          <a:graphicData uri="http://schemas.openxmlformats.org/drawingml/2006/table">
            <a:tbl>
              <a:tblPr firstRow="1" bandRow="1">
                <a:tableStyleId>{5C22544A-7EE6-4342-B048-85BDC9FD1C3A}</a:tableStyleId>
              </a:tblPr>
              <a:tblGrid>
                <a:gridCol w="487680">
                  <a:extLst>
                    <a:ext uri="{9D8B030D-6E8A-4147-A177-3AD203B41FA5}">
                      <a16:colId xmlns:a16="http://schemas.microsoft.com/office/drawing/2014/main" val="4241555977"/>
                    </a:ext>
                  </a:extLst>
                </a:gridCol>
                <a:gridCol w="2316481">
                  <a:extLst>
                    <a:ext uri="{9D8B030D-6E8A-4147-A177-3AD203B41FA5}">
                      <a16:colId xmlns:a16="http://schemas.microsoft.com/office/drawing/2014/main" val="690000974"/>
                    </a:ext>
                  </a:extLst>
                </a:gridCol>
                <a:gridCol w="3624994">
                  <a:extLst>
                    <a:ext uri="{9D8B030D-6E8A-4147-A177-3AD203B41FA5}">
                      <a16:colId xmlns:a16="http://schemas.microsoft.com/office/drawing/2014/main" val="3448554703"/>
                    </a:ext>
                  </a:extLst>
                </a:gridCol>
                <a:gridCol w="1509191">
                  <a:extLst>
                    <a:ext uri="{9D8B030D-6E8A-4147-A177-3AD203B41FA5}">
                      <a16:colId xmlns:a16="http://schemas.microsoft.com/office/drawing/2014/main" val="2949667104"/>
                    </a:ext>
                  </a:extLst>
                </a:gridCol>
                <a:gridCol w="1984588">
                  <a:extLst>
                    <a:ext uri="{9D8B030D-6E8A-4147-A177-3AD203B41FA5}">
                      <a16:colId xmlns:a16="http://schemas.microsoft.com/office/drawing/2014/main" val="1351235606"/>
                    </a:ext>
                  </a:extLst>
                </a:gridCol>
                <a:gridCol w="1984588">
                  <a:extLst>
                    <a:ext uri="{9D8B030D-6E8A-4147-A177-3AD203B41FA5}">
                      <a16:colId xmlns:a16="http://schemas.microsoft.com/office/drawing/2014/main" val="2205254034"/>
                    </a:ext>
                  </a:extLst>
                </a:gridCol>
              </a:tblGrid>
              <a:tr h="696126">
                <a:tc>
                  <a:txBody>
                    <a:bodyPr/>
                    <a:lstStyle/>
                    <a:p>
                      <a:pPr algn="ctr"/>
                      <a:r>
                        <a:rPr lang="en-US" dirty="0"/>
                        <a:t>No</a:t>
                      </a:r>
                    </a:p>
                  </a:txBody>
                  <a:tcPr/>
                </a:tc>
                <a:tc>
                  <a:txBody>
                    <a:bodyPr/>
                    <a:lstStyle/>
                    <a:p>
                      <a:pPr algn="ctr"/>
                      <a:r>
                        <a:rPr lang="en-US" dirty="0"/>
                        <a:t>Nama </a:t>
                      </a:r>
                      <a:r>
                        <a:rPr lang="en-US" dirty="0" err="1"/>
                        <a:t>Agen</a:t>
                      </a:r>
                      <a:endParaRPr lang="en-US" dirty="0"/>
                    </a:p>
                  </a:txBody>
                  <a:tcPr/>
                </a:tc>
                <a:tc>
                  <a:txBody>
                    <a:bodyPr/>
                    <a:lstStyle/>
                    <a:p>
                      <a:pPr algn="ctr"/>
                      <a:r>
                        <a:rPr lang="en-US" dirty="0"/>
                        <a:t>Alamat</a:t>
                      </a:r>
                    </a:p>
                  </a:txBody>
                  <a:tcPr/>
                </a:tc>
                <a:tc>
                  <a:txBody>
                    <a:bodyPr/>
                    <a:lstStyle/>
                    <a:p>
                      <a:pPr algn="ctr"/>
                      <a:r>
                        <a:rPr lang="en-US" dirty="0" err="1"/>
                        <a:t>Jumlah</a:t>
                      </a:r>
                      <a:r>
                        <a:rPr lang="en-US" dirty="0"/>
                        <a:t> </a:t>
                      </a:r>
                    </a:p>
                    <a:p>
                      <a:pPr algn="ctr"/>
                      <a:r>
                        <a:rPr lang="en-US" dirty="0"/>
                        <a:t>KPM</a:t>
                      </a:r>
                    </a:p>
                  </a:txBody>
                  <a:tcPr/>
                </a:tc>
                <a:tc>
                  <a:txBody>
                    <a:bodyPr/>
                    <a:lstStyle/>
                    <a:p>
                      <a:pPr algn="ctr"/>
                      <a:r>
                        <a:rPr lang="en-US" dirty="0" err="1"/>
                        <a:t>Pendamping</a:t>
                      </a:r>
                      <a:endParaRPr lang="en-US" dirty="0"/>
                    </a:p>
                  </a:txBody>
                  <a:tcPr/>
                </a:tc>
                <a:tc>
                  <a:txBody>
                    <a:bodyPr/>
                    <a:lstStyle/>
                    <a:p>
                      <a:pPr algn="ctr"/>
                      <a:r>
                        <a:rPr lang="en-US" dirty="0" err="1"/>
                        <a:t>Supplyer</a:t>
                      </a:r>
                      <a:endParaRPr lang="en-US" dirty="0"/>
                    </a:p>
                  </a:txBody>
                  <a:tcPr/>
                </a:tc>
                <a:extLst>
                  <a:ext uri="{0D108BD9-81ED-4DB2-BD59-A6C34878D82A}">
                    <a16:rowId xmlns:a16="http://schemas.microsoft.com/office/drawing/2014/main" val="1140712243"/>
                  </a:ext>
                </a:extLst>
              </a:tr>
              <a:tr h="567286">
                <a:tc>
                  <a:txBody>
                    <a:bodyPr/>
                    <a:lstStyle/>
                    <a:p>
                      <a:r>
                        <a:rPr lang="en-US" dirty="0"/>
                        <a:t>28.</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800" b="0" i="0" u="none" strike="noStrike" dirty="0" err="1">
                          <a:solidFill>
                            <a:srgbClr val="000000"/>
                          </a:solidFill>
                          <a:effectLst/>
                          <a:latin typeface="+mn-lt"/>
                        </a:rPr>
                        <a:t>Cimanggu</a:t>
                      </a:r>
                      <a:r>
                        <a:rPr lang="en-US" sz="1800" b="0" i="0" u="none" strike="noStrike" dirty="0">
                          <a:solidFill>
                            <a:srgbClr val="000000"/>
                          </a:solidFill>
                          <a:effectLst/>
                          <a:latin typeface="+mn-lt"/>
                        </a:rPr>
                        <a:t> Amil Rt 007/ </a:t>
                      </a:r>
                      <a:r>
                        <a:rPr lang="en-US" sz="1800" b="0" i="0" u="none" strike="noStrike" dirty="0" err="1">
                          <a:solidFill>
                            <a:srgbClr val="000000"/>
                          </a:solidFill>
                          <a:effectLst/>
                          <a:latin typeface="+mn-lt"/>
                        </a:rPr>
                        <a:t>Rw</a:t>
                      </a:r>
                      <a:r>
                        <a:rPr lang="en-US" sz="1800" b="0" i="0" u="none" strike="noStrike" dirty="0">
                          <a:solidFill>
                            <a:srgbClr val="000000"/>
                          </a:solidFill>
                          <a:effectLst/>
                          <a:latin typeface="+mn-lt"/>
                        </a:rPr>
                        <a:t> 009 </a:t>
                      </a:r>
                      <a:r>
                        <a:rPr lang="en-US" sz="1800" b="0" i="0" u="none" strike="noStrike" dirty="0" err="1">
                          <a:solidFill>
                            <a:srgbClr val="000000"/>
                          </a:solidFill>
                          <a:effectLst/>
                          <a:latin typeface="+mn-lt"/>
                        </a:rPr>
                        <a:t>Kel</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Kedung</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Badak</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Kec</a:t>
                      </a:r>
                      <a:r>
                        <a:rPr lang="en-US" sz="1800" b="0" i="0" u="none" strike="noStrike" dirty="0">
                          <a:solidFill>
                            <a:srgbClr val="000000"/>
                          </a:solidFill>
                          <a:effectLst/>
                          <a:latin typeface="+mn-lt"/>
                        </a:rPr>
                        <a:t> Tanah </a:t>
                      </a:r>
                      <a:r>
                        <a:rPr lang="en-US" sz="1800" b="0" i="0" u="none" strike="noStrike" dirty="0" err="1">
                          <a:solidFill>
                            <a:srgbClr val="000000"/>
                          </a:solidFill>
                          <a:effectLst/>
                          <a:latin typeface="+mn-lt"/>
                        </a:rPr>
                        <a:t>Sareal</a:t>
                      </a:r>
                      <a:endParaRPr lang="en-US" sz="1800" b="0" i="0" u="none" strike="noStrike" dirty="0">
                        <a:solidFill>
                          <a:srgbClr val="000000"/>
                        </a:solidFill>
                        <a:effectLst/>
                        <a:latin typeface="+mn-lt"/>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726</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59922414"/>
                  </a:ext>
                </a:extLst>
              </a:tr>
              <a:tr h="605165">
                <a:tc>
                  <a:txBody>
                    <a:bodyPr/>
                    <a:lstStyle/>
                    <a:p>
                      <a:r>
                        <a:rPr lang="en-US" dirty="0"/>
                        <a:t>29.</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800" b="0" i="0" u="none" strike="noStrike" dirty="0" err="1">
                          <a:solidFill>
                            <a:srgbClr val="000000"/>
                          </a:solidFill>
                          <a:effectLst/>
                          <a:latin typeface="+mn-lt"/>
                        </a:rPr>
                        <a:t>Cimanggu</a:t>
                      </a:r>
                      <a:r>
                        <a:rPr lang="en-US" sz="1800" b="0" i="0" u="none" strike="noStrike" dirty="0">
                          <a:solidFill>
                            <a:srgbClr val="000000"/>
                          </a:solidFill>
                          <a:effectLst/>
                          <a:latin typeface="+mn-lt"/>
                        </a:rPr>
                        <a:t> Gg. </a:t>
                      </a:r>
                      <a:r>
                        <a:rPr lang="en-US" sz="1800" b="0" i="0" u="none" strike="noStrike" dirty="0" err="1">
                          <a:solidFill>
                            <a:srgbClr val="000000"/>
                          </a:solidFill>
                          <a:effectLst/>
                          <a:latin typeface="+mn-lt"/>
                        </a:rPr>
                        <a:t>Pasama</a:t>
                      </a:r>
                      <a:r>
                        <a:rPr lang="en-US" sz="1800" b="0" i="0" u="none" strike="noStrike" dirty="0">
                          <a:solidFill>
                            <a:srgbClr val="000000"/>
                          </a:solidFill>
                          <a:effectLst/>
                          <a:latin typeface="+mn-lt"/>
                        </a:rPr>
                        <a:t> Rt 03 </a:t>
                      </a:r>
                      <a:r>
                        <a:rPr lang="en-US" sz="1800" b="0" i="0" u="none" strike="noStrike" dirty="0" err="1">
                          <a:solidFill>
                            <a:srgbClr val="000000"/>
                          </a:solidFill>
                          <a:effectLst/>
                          <a:latin typeface="+mn-lt"/>
                        </a:rPr>
                        <a:t>Rw</a:t>
                      </a:r>
                      <a:r>
                        <a:rPr lang="en-US" sz="1800" b="0" i="0" u="none" strike="noStrike" dirty="0">
                          <a:solidFill>
                            <a:srgbClr val="000000"/>
                          </a:solidFill>
                          <a:effectLst/>
                          <a:latin typeface="+mn-lt"/>
                        </a:rPr>
                        <a:t> 01  </a:t>
                      </a:r>
                      <a:r>
                        <a:rPr lang="en-US" sz="1800" b="0" i="0" u="none" strike="noStrike" dirty="0" err="1">
                          <a:solidFill>
                            <a:srgbClr val="000000"/>
                          </a:solidFill>
                          <a:effectLst/>
                          <a:latin typeface="+mn-lt"/>
                        </a:rPr>
                        <a:t>Kelurahan</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Kedung</a:t>
                      </a:r>
                      <a:r>
                        <a:rPr lang="en-US" sz="1800" b="0" i="0" u="none" strike="noStrike" dirty="0">
                          <a:solidFill>
                            <a:srgbClr val="000000"/>
                          </a:solidFill>
                          <a:effectLst/>
                          <a:latin typeface="+mn-lt"/>
                        </a:rPr>
                        <a:t> Jaya </a:t>
                      </a:r>
                      <a:r>
                        <a:rPr lang="en-US" sz="1800" b="0" i="0" u="none" strike="noStrike" dirty="0" err="1">
                          <a:solidFill>
                            <a:srgbClr val="000000"/>
                          </a:solidFill>
                          <a:effectLst/>
                          <a:latin typeface="+mn-lt"/>
                        </a:rPr>
                        <a:t>Kec</a:t>
                      </a:r>
                      <a:r>
                        <a:rPr lang="en-US" sz="1800" b="0" i="0" u="none" strike="noStrike" dirty="0">
                          <a:solidFill>
                            <a:srgbClr val="000000"/>
                          </a:solidFill>
                          <a:effectLst/>
                          <a:latin typeface="+mn-lt"/>
                        </a:rPr>
                        <a:t>. Tanah </a:t>
                      </a:r>
                      <a:r>
                        <a:rPr lang="en-US" sz="1800" b="0" i="0" u="none" strike="noStrike" dirty="0" err="1">
                          <a:solidFill>
                            <a:srgbClr val="000000"/>
                          </a:solidFill>
                          <a:effectLst/>
                          <a:latin typeface="+mn-lt"/>
                        </a:rPr>
                        <a:t>Sareal</a:t>
                      </a:r>
                      <a:endParaRPr lang="en-US" sz="1800" b="0" i="0" u="none" strike="noStrike" dirty="0">
                        <a:solidFill>
                          <a:srgbClr val="000000"/>
                        </a:solidFill>
                        <a:effectLst/>
                        <a:latin typeface="+mn-lt"/>
                      </a:endParaRP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420</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Srikandi</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3025546150"/>
                  </a:ext>
                </a:extLst>
              </a:tr>
              <a:tr h="567286">
                <a:tc>
                  <a:txBody>
                    <a:bodyPr/>
                    <a:lstStyle/>
                    <a:p>
                      <a:r>
                        <a:rPr lang="en-US" dirty="0"/>
                        <a:t>30.</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800" b="0" i="0" u="none" strike="noStrike" dirty="0">
                          <a:solidFill>
                            <a:srgbClr val="000000"/>
                          </a:solidFill>
                          <a:effectLst/>
                          <a:latin typeface="+mn-lt"/>
                        </a:rPr>
                        <a:t>Taman </a:t>
                      </a:r>
                      <a:r>
                        <a:rPr lang="en-US" sz="1800" b="0" i="0" u="none" strike="noStrike" dirty="0" err="1">
                          <a:solidFill>
                            <a:srgbClr val="000000"/>
                          </a:solidFill>
                          <a:effectLst/>
                          <a:latin typeface="+mn-lt"/>
                        </a:rPr>
                        <a:t>Cimanggu</a:t>
                      </a:r>
                      <a:r>
                        <a:rPr lang="en-US" sz="1800" b="0" i="0" u="none" strike="noStrike" dirty="0">
                          <a:solidFill>
                            <a:srgbClr val="000000"/>
                          </a:solidFill>
                          <a:effectLst/>
                          <a:latin typeface="+mn-lt"/>
                        </a:rPr>
                        <a:t> Blok X-4 No.6 RT.01/04  </a:t>
                      </a:r>
                      <a:r>
                        <a:rPr lang="en-US" sz="1800" b="0" i="0" u="none" strike="noStrike" dirty="0" err="1">
                          <a:solidFill>
                            <a:srgbClr val="000000"/>
                          </a:solidFill>
                          <a:effectLst/>
                          <a:latin typeface="+mn-lt"/>
                        </a:rPr>
                        <a:t>Kel</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Kedung</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Waringin</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Kec</a:t>
                      </a:r>
                      <a:r>
                        <a:rPr lang="en-US" sz="1800" b="0" i="0" u="none" strike="noStrike" dirty="0">
                          <a:solidFill>
                            <a:srgbClr val="000000"/>
                          </a:solidFill>
                          <a:effectLst/>
                          <a:latin typeface="+mn-lt"/>
                        </a:rPr>
                        <a:t> Tanah </a:t>
                      </a:r>
                      <a:r>
                        <a:rPr lang="en-US" sz="1800" b="0" i="0" u="none" strike="noStrike" dirty="0" err="1">
                          <a:solidFill>
                            <a:srgbClr val="000000"/>
                          </a:solidFill>
                          <a:effectLst/>
                          <a:latin typeface="+mn-lt"/>
                        </a:rPr>
                        <a:t>Sareal</a:t>
                      </a:r>
                      <a:endParaRPr lang="en-US" sz="1800" b="0" i="0" u="none" strike="noStrike" dirty="0">
                        <a:solidFill>
                          <a:srgbClr val="000000"/>
                        </a:solidFill>
                        <a:effectLst/>
                        <a:latin typeface="+mn-lt"/>
                      </a:endParaRP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538</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191725939"/>
                  </a:ext>
                </a:extLst>
              </a:tr>
              <a:tr h="567286">
                <a:tc>
                  <a:txBody>
                    <a:bodyPr/>
                    <a:lstStyle/>
                    <a:p>
                      <a:r>
                        <a:rPr lang="en-US" dirty="0"/>
                        <a:t>31.</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800" b="0" i="0" u="none" strike="noStrike" dirty="0" err="1">
                          <a:solidFill>
                            <a:srgbClr val="000000"/>
                          </a:solidFill>
                          <a:effectLst/>
                          <a:latin typeface="+mn-lt"/>
                        </a:rPr>
                        <a:t>Kp</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Kalimurni</a:t>
                      </a:r>
                      <a:r>
                        <a:rPr lang="en-US" sz="1800" b="0" i="0" u="none" strike="noStrike" dirty="0">
                          <a:solidFill>
                            <a:srgbClr val="000000"/>
                          </a:solidFill>
                          <a:effectLst/>
                          <a:latin typeface="+mn-lt"/>
                        </a:rPr>
                        <a:t> No.18 Rt 03/01 </a:t>
                      </a:r>
                      <a:r>
                        <a:rPr lang="en-US" sz="1800" b="0" i="0" u="none" strike="noStrike" dirty="0" err="1">
                          <a:solidFill>
                            <a:srgbClr val="000000"/>
                          </a:solidFill>
                          <a:effectLst/>
                          <a:latin typeface="+mn-lt"/>
                        </a:rPr>
                        <a:t>Kelurahan</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Kencana</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Kec</a:t>
                      </a:r>
                      <a:r>
                        <a:rPr lang="en-US" sz="1800" b="0" i="0" u="none" strike="noStrike" dirty="0">
                          <a:solidFill>
                            <a:srgbClr val="000000"/>
                          </a:solidFill>
                          <a:effectLst/>
                          <a:latin typeface="+mn-lt"/>
                        </a:rPr>
                        <a:t>. Tanah </a:t>
                      </a:r>
                      <a:r>
                        <a:rPr lang="en-US" sz="1800" b="0" i="0" u="none" strike="noStrike" dirty="0" err="1">
                          <a:solidFill>
                            <a:srgbClr val="000000"/>
                          </a:solidFill>
                          <a:effectLst/>
                          <a:latin typeface="+mn-lt"/>
                        </a:rPr>
                        <a:t>Sareal</a:t>
                      </a:r>
                      <a:endParaRPr lang="en-US" sz="1800" b="0" i="0" u="none" strike="noStrike" dirty="0">
                        <a:solidFill>
                          <a:srgbClr val="000000"/>
                        </a:solidFill>
                        <a:effectLst/>
                        <a:latin typeface="+mn-lt"/>
                      </a:endParaRP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497</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Inti Prima Karkasindo</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2570478164"/>
                  </a:ext>
                </a:extLst>
              </a:tr>
              <a:tr h="754218">
                <a:tc>
                  <a:txBody>
                    <a:bodyPr/>
                    <a:lstStyle/>
                    <a:p>
                      <a:r>
                        <a:rPr lang="en-US" dirty="0"/>
                        <a:t>32</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800" b="0" i="0" u="none" strike="noStrike" dirty="0">
                          <a:solidFill>
                            <a:srgbClr val="000000"/>
                          </a:solidFill>
                          <a:effectLst/>
                          <a:latin typeface="+mn-lt"/>
                        </a:rPr>
                        <a:t>Jalan KH.A. </a:t>
                      </a:r>
                      <a:r>
                        <a:rPr lang="en-US" sz="1800" b="0" i="0" u="none" strike="noStrike" dirty="0" err="1">
                          <a:solidFill>
                            <a:srgbClr val="000000"/>
                          </a:solidFill>
                          <a:effectLst/>
                          <a:latin typeface="+mn-lt"/>
                        </a:rPr>
                        <a:t>Sya</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Yani</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Sumur</a:t>
                      </a:r>
                      <a:r>
                        <a:rPr lang="en-US" sz="1800" b="0" i="0" u="none" strike="noStrike" dirty="0">
                          <a:solidFill>
                            <a:srgbClr val="000000"/>
                          </a:solidFill>
                          <a:effectLst/>
                          <a:latin typeface="+mn-lt"/>
                        </a:rPr>
                        <a:t> Wangi RT 001/RW 005 </a:t>
                      </a:r>
                      <a:r>
                        <a:rPr lang="en-US" sz="1800" b="0" i="0" u="none" strike="noStrike" dirty="0" err="1">
                          <a:solidFill>
                            <a:srgbClr val="000000"/>
                          </a:solidFill>
                          <a:effectLst/>
                          <a:latin typeface="+mn-lt"/>
                        </a:rPr>
                        <a:t>Kel</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Mekarwangi</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Kec</a:t>
                      </a:r>
                      <a:r>
                        <a:rPr lang="en-US" sz="1800" b="0" i="0" u="none" strike="noStrike" dirty="0">
                          <a:solidFill>
                            <a:srgbClr val="000000"/>
                          </a:solidFill>
                          <a:effectLst/>
                          <a:latin typeface="+mn-lt"/>
                        </a:rPr>
                        <a:t>. Tanah </a:t>
                      </a:r>
                      <a:r>
                        <a:rPr lang="en-US" sz="1800" b="0" i="0" u="none" strike="noStrike" dirty="0" err="1">
                          <a:solidFill>
                            <a:srgbClr val="000000"/>
                          </a:solidFill>
                          <a:effectLst/>
                          <a:latin typeface="+mn-lt"/>
                        </a:rPr>
                        <a:t>Sare</a:t>
                      </a:r>
                      <a:endParaRPr lang="en-US" sz="1800" b="0" i="0" u="none" strike="noStrike" dirty="0">
                        <a:solidFill>
                          <a:srgbClr val="000000"/>
                        </a:solidFill>
                        <a:effectLst/>
                        <a:latin typeface="+mn-lt"/>
                      </a:endParaRP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763</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Inti Prima Karkasindo</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983518114"/>
                  </a:ext>
                </a:extLst>
              </a:tr>
              <a:tr h="567286">
                <a:tc>
                  <a:txBody>
                    <a:bodyPr/>
                    <a:lstStyle/>
                    <a:p>
                      <a:r>
                        <a:rPr lang="en-US" dirty="0"/>
                        <a:t>33.</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it-IT" sz="1800" b="0" i="0" u="none" strike="noStrike" dirty="0">
                          <a:solidFill>
                            <a:srgbClr val="000000"/>
                          </a:solidFill>
                          <a:effectLst/>
                          <a:latin typeface="+mn-lt"/>
                        </a:rPr>
                        <a:t>Kp. Situ Pete  Rt 001 Rw 006 Kel. Sukadamai Kec. Tanah Sareal</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451</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PT. Inti Prima </a:t>
                      </a:r>
                      <a:r>
                        <a:rPr kumimoji="0" lang="en-US" sz="1800" b="0"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Karkasindo</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711378955"/>
                  </a:ext>
                </a:extLst>
              </a:tr>
              <a:tr h="567286">
                <a:tc>
                  <a:txBody>
                    <a:bodyPr/>
                    <a:lstStyle/>
                    <a:p>
                      <a:r>
                        <a:rPr lang="en-US" dirty="0"/>
                        <a:t>34.</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800" b="0" i="0" u="none" strike="noStrike" dirty="0" err="1">
                          <a:solidFill>
                            <a:srgbClr val="000000"/>
                          </a:solidFill>
                          <a:effectLst/>
                          <a:latin typeface="+mn-lt"/>
                        </a:rPr>
                        <a:t>Kedunghalang</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Sentral</a:t>
                      </a:r>
                      <a:r>
                        <a:rPr lang="en-US" sz="1800" b="0" i="0" u="none" strike="noStrike" dirty="0">
                          <a:solidFill>
                            <a:srgbClr val="000000"/>
                          </a:solidFill>
                          <a:effectLst/>
                          <a:latin typeface="+mn-lt"/>
                        </a:rPr>
                        <a:t> Rt 004/005 </a:t>
                      </a:r>
                      <a:r>
                        <a:rPr lang="en-US" sz="1800" b="0" i="0" u="none" strike="noStrike" dirty="0" err="1">
                          <a:solidFill>
                            <a:srgbClr val="000000"/>
                          </a:solidFill>
                          <a:effectLst/>
                          <a:latin typeface="+mn-lt"/>
                        </a:rPr>
                        <a:t>Kel</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Sukaresmi</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Kec</a:t>
                      </a:r>
                      <a:r>
                        <a:rPr lang="en-US" sz="1800" b="0" i="0" u="none" strike="noStrike" dirty="0">
                          <a:solidFill>
                            <a:srgbClr val="000000"/>
                          </a:solidFill>
                          <a:effectLst/>
                          <a:latin typeface="+mn-lt"/>
                        </a:rPr>
                        <a:t>. Tanah </a:t>
                      </a:r>
                      <a:r>
                        <a:rPr lang="en-US" sz="1800" b="0" i="0" u="none" strike="noStrike" dirty="0" err="1">
                          <a:solidFill>
                            <a:srgbClr val="000000"/>
                          </a:solidFill>
                          <a:effectLst/>
                          <a:latin typeface="+mn-lt"/>
                        </a:rPr>
                        <a:t>Sareal</a:t>
                      </a:r>
                      <a:endParaRPr lang="en-US" sz="1800" b="0" i="0" u="none" strike="noStrike" dirty="0">
                        <a:solidFill>
                          <a:srgbClr val="000000"/>
                        </a:solidFill>
                        <a:effectLst/>
                        <a:latin typeface="+mn-lt"/>
                      </a:endParaRP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251</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PT. Inti Prima </a:t>
                      </a:r>
                      <a:r>
                        <a:rPr lang="en-US" sz="1800" b="0" i="0" u="none" strike="noStrike" dirty="0" err="1">
                          <a:solidFill>
                            <a:srgbClr val="000000"/>
                          </a:solidFill>
                          <a:effectLst/>
                          <a:latin typeface="Arial Narrow" panose="020B0606020202030204" pitchFamily="34" charset="0"/>
                        </a:rPr>
                        <a:t>Karkasindo</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867850059"/>
                  </a:ext>
                </a:extLst>
              </a:tr>
              <a:tr h="525980">
                <a:tc>
                  <a:txBody>
                    <a:bodyPr/>
                    <a:lstStyle/>
                    <a:p>
                      <a:r>
                        <a:rPr lang="en-US" dirty="0"/>
                        <a:t>35</a:t>
                      </a:r>
                    </a:p>
                  </a:txBody>
                  <a:tcPr/>
                </a:tc>
                <a:tc>
                  <a:txBody>
                    <a:bodyPr/>
                    <a:lstStyle/>
                    <a:p>
                      <a:pPr algn="l" fontAlgn="t"/>
                      <a:r>
                        <a:rPr lang="en-US" sz="1800" b="0" i="0" u="none" strike="noStrike" dirty="0" err="1">
                          <a:solidFill>
                            <a:srgbClr val="000000"/>
                          </a:solidFill>
                          <a:effectLst/>
                          <a:latin typeface="+mn-lt"/>
                        </a:rPr>
                        <a:t>Agen</a:t>
                      </a:r>
                      <a:r>
                        <a:rPr lang="en-US" sz="1800" b="0" i="0" u="none" strike="noStrike" dirty="0">
                          <a:solidFill>
                            <a:srgbClr val="000000"/>
                          </a:solidFill>
                          <a:effectLst/>
                          <a:latin typeface="+mn-lt"/>
                        </a:rPr>
                        <a:t> BNI 46</a:t>
                      </a:r>
                    </a:p>
                  </a:txBody>
                  <a:tcPr marL="6350" marR="6350" marT="6350" marB="0"/>
                </a:tc>
                <a:tc>
                  <a:txBody>
                    <a:bodyPr/>
                    <a:lstStyle/>
                    <a:p>
                      <a:pPr algn="l" fontAlgn="t"/>
                      <a:r>
                        <a:rPr lang="en-US" sz="1800" b="0" i="0" u="none" strike="noStrike" dirty="0">
                          <a:solidFill>
                            <a:srgbClr val="000000"/>
                          </a:solidFill>
                          <a:effectLst/>
                          <a:latin typeface="+mn-lt"/>
                        </a:rPr>
                        <a:t>KP. </a:t>
                      </a:r>
                      <a:r>
                        <a:rPr lang="en-US" sz="1800" b="0" i="0" u="none" strike="noStrike" dirty="0" err="1">
                          <a:solidFill>
                            <a:srgbClr val="000000"/>
                          </a:solidFill>
                          <a:effectLst/>
                          <a:latin typeface="+mn-lt"/>
                        </a:rPr>
                        <a:t>Kukupu</a:t>
                      </a:r>
                      <a:r>
                        <a:rPr lang="en-US" sz="1800" b="0" i="0" u="none" strike="noStrike" dirty="0">
                          <a:solidFill>
                            <a:srgbClr val="000000"/>
                          </a:solidFill>
                          <a:effectLst/>
                          <a:latin typeface="+mn-lt"/>
                        </a:rPr>
                        <a:t> RT 001/RW 009 </a:t>
                      </a:r>
                      <a:r>
                        <a:rPr lang="en-US" sz="1800" b="0" i="0" u="none" strike="noStrike" dirty="0" err="1">
                          <a:solidFill>
                            <a:srgbClr val="000000"/>
                          </a:solidFill>
                          <a:effectLst/>
                          <a:latin typeface="+mn-lt"/>
                        </a:rPr>
                        <a:t>Kel</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Cibadak</a:t>
                      </a:r>
                      <a:r>
                        <a:rPr lang="en-US" sz="1800" b="0" i="0" u="none" strike="noStrike" dirty="0">
                          <a:solidFill>
                            <a:srgbClr val="000000"/>
                          </a:solidFill>
                          <a:effectLst/>
                          <a:latin typeface="+mn-lt"/>
                        </a:rPr>
                        <a:t> </a:t>
                      </a:r>
                      <a:r>
                        <a:rPr lang="en-US" sz="1800" b="0" i="0" u="none" strike="noStrike" dirty="0" err="1">
                          <a:solidFill>
                            <a:srgbClr val="000000"/>
                          </a:solidFill>
                          <a:effectLst/>
                          <a:latin typeface="+mn-lt"/>
                        </a:rPr>
                        <a:t>Kec</a:t>
                      </a:r>
                      <a:r>
                        <a:rPr lang="en-US" sz="1800" b="0" i="0" u="none" strike="noStrike" dirty="0">
                          <a:solidFill>
                            <a:srgbClr val="000000"/>
                          </a:solidFill>
                          <a:effectLst/>
                          <a:latin typeface="+mn-lt"/>
                        </a:rPr>
                        <a:t>. Tanah </a:t>
                      </a:r>
                      <a:r>
                        <a:rPr lang="en-US" sz="1800" b="0" i="0" u="none" strike="noStrike" dirty="0" err="1">
                          <a:solidFill>
                            <a:srgbClr val="000000"/>
                          </a:solidFill>
                          <a:effectLst/>
                          <a:latin typeface="+mn-lt"/>
                        </a:rPr>
                        <a:t>Sareal</a:t>
                      </a:r>
                      <a:endParaRPr lang="en-US" sz="1800" b="0" i="0" u="none" strike="noStrike" dirty="0">
                        <a:solidFill>
                          <a:srgbClr val="000000"/>
                        </a:solidFill>
                        <a:effectLst/>
                        <a:latin typeface="+mn-lt"/>
                      </a:endParaRP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494</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Tuti Yuli Kaendo</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Srikandi</a:t>
                      </a:r>
                      <a:endParaRPr lang="en-US" sz="1800" b="0" i="0" u="none" strike="noStrike" dirty="0">
                        <a:solidFill>
                          <a:srgbClr val="000000"/>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746790218"/>
                  </a:ext>
                </a:extLst>
              </a:tr>
            </a:tbl>
          </a:graphicData>
        </a:graphic>
      </p:graphicFrame>
    </p:spTree>
    <p:extLst>
      <p:ext uri="{BB962C8B-B14F-4D97-AF65-F5344CB8AC3E}">
        <p14:creationId xmlns:p14="http://schemas.microsoft.com/office/powerpoint/2010/main" val="18201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57720-1DEA-4FD5-BA92-540D4838EFB0}"/>
              </a:ext>
            </a:extLst>
          </p:cNvPr>
          <p:cNvSpPr/>
          <p:nvPr/>
        </p:nvSpPr>
        <p:spPr>
          <a:xfrm>
            <a:off x="2255520" y="101600"/>
            <a:ext cx="938784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E-</a:t>
            </a:r>
            <a:r>
              <a:rPr lang="en-US" sz="2800" b="1" dirty="0" err="1">
                <a:solidFill>
                  <a:schemeClr val="tx2"/>
                </a:solidFill>
              </a:rPr>
              <a:t>Waroeng</a:t>
            </a:r>
            <a:endParaRPr lang="en-US" sz="2800" b="1" dirty="0">
              <a:solidFill>
                <a:schemeClr val="tx2"/>
              </a:solidFill>
            </a:endParaRPr>
          </a:p>
        </p:txBody>
      </p:sp>
      <p:graphicFrame>
        <p:nvGraphicFramePr>
          <p:cNvPr id="3" name="Table 3">
            <a:extLst>
              <a:ext uri="{FF2B5EF4-FFF2-40B4-BE49-F238E27FC236}">
                <a16:creationId xmlns:a16="http://schemas.microsoft.com/office/drawing/2014/main" id="{771FC428-BC4C-43AF-87CC-785B7E17A329}"/>
              </a:ext>
            </a:extLst>
          </p:cNvPr>
          <p:cNvGraphicFramePr>
            <a:graphicFrameLocks noGrp="1"/>
          </p:cNvGraphicFramePr>
          <p:nvPr>
            <p:extLst>
              <p:ext uri="{D42A27DB-BD31-4B8C-83A1-F6EECF244321}">
                <p14:modId xmlns:p14="http://schemas.microsoft.com/office/powerpoint/2010/main" val="370407950"/>
              </p:ext>
            </p:extLst>
          </p:nvPr>
        </p:nvGraphicFramePr>
        <p:xfrm>
          <a:off x="142239" y="1107440"/>
          <a:ext cx="11907522" cy="5398246"/>
        </p:xfrm>
        <a:graphic>
          <a:graphicData uri="http://schemas.openxmlformats.org/drawingml/2006/table">
            <a:tbl>
              <a:tblPr firstRow="1" bandRow="1">
                <a:tableStyleId>{5C22544A-7EE6-4342-B048-85BDC9FD1C3A}</a:tableStyleId>
              </a:tblPr>
              <a:tblGrid>
                <a:gridCol w="487680">
                  <a:extLst>
                    <a:ext uri="{9D8B030D-6E8A-4147-A177-3AD203B41FA5}">
                      <a16:colId xmlns:a16="http://schemas.microsoft.com/office/drawing/2014/main" val="4241555977"/>
                    </a:ext>
                  </a:extLst>
                </a:gridCol>
                <a:gridCol w="3074947">
                  <a:extLst>
                    <a:ext uri="{9D8B030D-6E8A-4147-A177-3AD203B41FA5}">
                      <a16:colId xmlns:a16="http://schemas.microsoft.com/office/drawing/2014/main" val="690000974"/>
                    </a:ext>
                  </a:extLst>
                </a:gridCol>
                <a:gridCol w="2866528">
                  <a:extLst>
                    <a:ext uri="{9D8B030D-6E8A-4147-A177-3AD203B41FA5}">
                      <a16:colId xmlns:a16="http://schemas.microsoft.com/office/drawing/2014/main" val="3448554703"/>
                    </a:ext>
                  </a:extLst>
                </a:gridCol>
                <a:gridCol w="1509191">
                  <a:extLst>
                    <a:ext uri="{9D8B030D-6E8A-4147-A177-3AD203B41FA5}">
                      <a16:colId xmlns:a16="http://schemas.microsoft.com/office/drawing/2014/main" val="2949667104"/>
                    </a:ext>
                  </a:extLst>
                </a:gridCol>
                <a:gridCol w="1984588">
                  <a:extLst>
                    <a:ext uri="{9D8B030D-6E8A-4147-A177-3AD203B41FA5}">
                      <a16:colId xmlns:a16="http://schemas.microsoft.com/office/drawing/2014/main" val="1351235606"/>
                    </a:ext>
                  </a:extLst>
                </a:gridCol>
                <a:gridCol w="1984588">
                  <a:extLst>
                    <a:ext uri="{9D8B030D-6E8A-4147-A177-3AD203B41FA5}">
                      <a16:colId xmlns:a16="http://schemas.microsoft.com/office/drawing/2014/main" val="2205254034"/>
                    </a:ext>
                  </a:extLst>
                </a:gridCol>
              </a:tblGrid>
              <a:tr h="833120">
                <a:tc>
                  <a:txBody>
                    <a:bodyPr/>
                    <a:lstStyle/>
                    <a:p>
                      <a:pPr algn="ctr"/>
                      <a:r>
                        <a:rPr lang="en-US" dirty="0"/>
                        <a:t>No</a:t>
                      </a:r>
                    </a:p>
                  </a:txBody>
                  <a:tcPr/>
                </a:tc>
                <a:tc>
                  <a:txBody>
                    <a:bodyPr/>
                    <a:lstStyle/>
                    <a:p>
                      <a:pPr algn="ctr"/>
                      <a:r>
                        <a:rPr lang="en-US" dirty="0"/>
                        <a:t>Nama E-</a:t>
                      </a:r>
                      <a:r>
                        <a:rPr lang="en-US" dirty="0" err="1"/>
                        <a:t>Waroeng</a:t>
                      </a:r>
                      <a:endParaRPr lang="en-US" dirty="0"/>
                    </a:p>
                  </a:txBody>
                  <a:tcPr/>
                </a:tc>
                <a:tc>
                  <a:txBody>
                    <a:bodyPr/>
                    <a:lstStyle/>
                    <a:p>
                      <a:pPr algn="ctr"/>
                      <a:r>
                        <a:rPr lang="en-US" dirty="0"/>
                        <a:t>Alamat</a:t>
                      </a:r>
                    </a:p>
                  </a:txBody>
                  <a:tcPr/>
                </a:tc>
                <a:tc>
                  <a:txBody>
                    <a:bodyPr/>
                    <a:lstStyle/>
                    <a:p>
                      <a:pPr algn="ctr"/>
                      <a:r>
                        <a:rPr lang="en-US" dirty="0" err="1"/>
                        <a:t>Jumlah</a:t>
                      </a:r>
                      <a:r>
                        <a:rPr lang="en-US" dirty="0"/>
                        <a:t> </a:t>
                      </a:r>
                    </a:p>
                    <a:p>
                      <a:pPr algn="ctr"/>
                      <a:r>
                        <a:rPr lang="en-US" dirty="0"/>
                        <a:t>KPM</a:t>
                      </a:r>
                    </a:p>
                  </a:txBody>
                  <a:tcPr/>
                </a:tc>
                <a:tc>
                  <a:txBody>
                    <a:bodyPr/>
                    <a:lstStyle/>
                    <a:p>
                      <a:pPr algn="ctr"/>
                      <a:r>
                        <a:rPr lang="en-US" dirty="0" err="1"/>
                        <a:t>Pendamping</a:t>
                      </a:r>
                      <a:endParaRPr lang="en-US" dirty="0"/>
                    </a:p>
                  </a:txBody>
                  <a:tcPr/>
                </a:tc>
                <a:tc>
                  <a:txBody>
                    <a:bodyPr/>
                    <a:lstStyle/>
                    <a:p>
                      <a:pPr algn="ctr"/>
                      <a:r>
                        <a:rPr lang="en-US" dirty="0" err="1"/>
                        <a:t>Supplyer</a:t>
                      </a:r>
                      <a:endParaRPr lang="en-US" dirty="0"/>
                    </a:p>
                  </a:txBody>
                  <a:tcPr/>
                </a:tc>
                <a:extLst>
                  <a:ext uri="{0D108BD9-81ED-4DB2-BD59-A6C34878D82A}">
                    <a16:rowId xmlns:a16="http://schemas.microsoft.com/office/drawing/2014/main" val="1140712243"/>
                  </a:ext>
                </a:extLst>
              </a:tr>
              <a:tr h="365760">
                <a:tc>
                  <a:txBody>
                    <a:bodyPr/>
                    <a:lstStyle/>
                    <a:p>
                      <a:r>
                        <a:rPr lang="en-US" dirty="0"/>
                        <a:t>1.</a:t>
                      </a:r>
                    </a:p>
                  </a:txBody>
                  <a:tcPr/>
                </a:tc>
                <a:tc>
                  <a:txBody>
                    <a:bodyPr/>
                    <a:lstStyle/>
                    <a:p>
                      <a:pPr algn="l" fontAlgn="t"/>
                      <a:r>
                        <a:rPr lang="en-US" sz="1800" b="0" i="0" u="none" strike="noStrike" dirty="0">
                          <a:solidFill>
                            <a:srgbClr val="000000"/>
                          </a:solidFill>
                          <a:effectLst/>
                          <a:latin typeface="Arial Narrow" panose="020B0606020202030204" pitchFamily="34" charset="0"/>
                        </a:rPr>
                        <a:t>E </a:t>
                      </a:r>
                      <a:r>
                        <a:rPr lang="en-US" sz="1800" b="0" i="0" u="none" strike="noStrike" dirty="0" err="1">
                          <a:solidFill>
                            <a:srgbClr val="000000"/>
                          </a:solidFill>
                          <a:effectLst/>
                          <a:latin typeface="Arial Narrow" panose="020B0606020202030204" pitchFamily="34" charset="0"/>
                        </a:rPr>
                        <a:t>warong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amanah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l" fontAlgn="t"/>
                      <a:r>
                        <a:rPr lang="en-US" sz="1800" b="0" i="0" u="none" strike="noStrike" dirty="0">
                          <a:solidFill>
                            <a:srgbClr val="000000"/>
                          </a:solidFill>
                          <a:effectLst/>
                          <a:latin typeface="Arial Narrow" panose="020B0606020202030204" pitchFamily="34" charset="0"/>
                        </a:rPr>
                        <a:t>Batu </a:t>
                      </a:r>
                      <a:r>
                        <a:rPr lang="en-US" sz="1800" b="0" i="0" u="none" strike="noStrike" dirty="0" err="1">
                          <a:solidFill>
                            <a:srgbClr val="000000"/>
                          </a:solidFill>
                          <a:effectLst/>
                          <a:latin typeface="Arial Narrow" panose="020B0606020202030204" pitchFamily="34" charset="0"/>
                        </a:rPr>
                        <a:t>hulung</a:t>
                      </a:r>
                      <a:r>
                        <a:rPr lang="en-US" sz="1800" b="0" i="0" u="none" strike="noStrike" dirty="0">
                          <a:solidFill>
                            <a:srgbClr val="000000"/>
                          </a:solidFill>
                          <a:effectLst/>
                          <a:latin typeface="Arial Narrow" panose="020B0606020202030204" pitchFamily="34" charset="0"/>
                        </a:rPr>
                        <a:t> RT 002/006 </a:t>
                      </a:r>
                      <a:r>
                        <a:rPr lang="en-US" sz="1800" b="0" i="0" u="none" strike="noStrike" dirty="0" err="1">
                          <a:solidFill>
                            <a:srgbClr val="000000"/>
                          </a:solidFill>
                          <a:effectLst/>
                          <a:latin typeface="Arial Narrow" panose="020B0606020202030204" pitchFamily="34" charset="0"/>
                        </a:rPr>
                        <a:t>Bubulak</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596</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Aam Prima Artha</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359922414"/>
                  </a:ext>
                </a:extLst>
              </a:tr>
              <a:tr h="426720">
                <a:tc>
                  <a:txBody>
                    <a:bodyPr/>
                    <a:lstStyle/>
                    <a:p>
                      <a:r>
                        <a:rPr lang="en-US" dirty="0"/>
                        <a:t>2.</a:t>
                      </a:r>
                    </a:p>
                  </a:txBody>
                  <a:tcPr/>
                </a:tc>
                <a:tc>
                  <a:txBody>
                    <a:bodyPr/>
                    <a:lstStyle/>
                    <a:p>
                      <a:pPr algn="l" fontAlgn="t"/>
                      <a:r>
                        <a:rPr lang="en-US" sz="1800" b="0" i="0" u="none" strike="noStrike">
                          <a:solidFill>
                            <a:srgbClr val="000000"/>
                          </a:solidFill>
                          <a:effectLst/>
                          <a:latin typeface="Arial Narrow" panose="020B0606020202030204" pitchFamily="34" charset="0"/>
                        </a:rPr>
                        <a:t>E warong astana mandiri</a:t>
                      </a:r>
                    </a:p>
                  </a:txBody>
                  <a:tcPr marL="6350" marR="6350" marT="6350" marB="0"/>
                </a:tc>
                <a:tc>
                  <a:txBody>
                    <a:bodyPr/>
                    <a:lstStyle/>
                    <a:p>
                      <a:pPr algn="l" fontAlgn="t"/>
                      <a:r>
                        <a:rPr lang="en-US" sz="1800" b="0" i="0" u="none" strike="noStrike" dirty="0">
                          <a:solidFill>
                            <a:srgbClr val="000000"/>
                          </a:solidFill>
                          <a:effectLst/>
                          <a:latin typeface="Arial Narrow" panose="020B0606020202030204" pitchFamily="34" charset="0"/>
                        </a:rPr>
                        <a:t>Gg </a:t>
                      </a:r>
                      <a:r>
                        <a:rPr lang="en-US" sz="1800" b="0" i="0" u="none" strike="noStrike" dirty="0" err="1">
                          <a:solidFill>
                            <a:srgbClr val="000000"/>
                          </a:solidFill>
                          <a:effectLst/>
                          <a:latin typeface="Arial Narrow" panose="020B0606020202030204" pitchFamily="34" charset="0"/>
                        </a:rPr>
                        <a:t>makam</a:t>
                      </a:r>
                      <a:r>
                        <a:rPr lang="en-US" sz="1800" b="0" i="0" u="none" strike="noStrike" dirty="0">
                          <a:solidFill>
                            <a:srgbClr val="000000"/>
                          </a:solidFill>
                          <a:effectLst/>
                          <a:latin typeface="Arial Narrow" panose="020B0606020202030204" pitchFamily="34" charset="0"/>
                        </a:rPr>
                        <a:t> RT 04/05 </a:t>
                      </a:r>
                      <a:r>
                        <a:rPr lang="en-US" sz="1800" b="0" i="0" u="none" strike="noStrike" dirty="0" err="1">
                          <a:solidFill>
                            <a:srgbClr val="000000"/>
                          </a:solidFill>
                          <a:effectLst/>
                          <a:latin typeface="Arial Narrow" panose="020B0606020202030204" pitchFamily="34" charset="0"/>
                        </a:rPr>
                        <a:t>Cil</a:t>
                      </a:r>
                      <a:r>
                        <a:rPr lang="en-US" sz="1800" b="0" i="0" u="none" strike="noStrike" dirty="0">
                          <a:solidFill>
                            <a:srgbClr val="000000"/>
                          </a:solidFill>
                          <a:effectLst/>
                          <a:latin typeface="Arial Narrow" panose="020B0606020202030204" pitchFamily="34" charset="0"/>
                        </a:rPr>
                        <a:t>. Bar</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1214</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Aam Prima Artha</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3025546150"/>
                  </a:ext>
                </a:extLst>
              </a:tr>
              <a:tr h="474752">
                <a:tc>
                  <a:txBody>
                    <a:bodyPr/>
                    <a:lstStyle/>
                    <a:p>
                      <a:r>
                        <a:rPr lang="en-US" dirty="0"/>
                        <a:t>3.</a:t>
                      </a:r>
                    </a:p>
                  </a:txBody>
                  <a:tcPr/>
                </a:tc>
                <a:tc>
                  <a:txBody>
                    <a:bodyPr/>
                    <a:lstStyle/>
                    <a:p>
                      <a:pPr algn="l" fontAlgn="t"/>
                      <a:r>
                        <a:rPr lang="en-US" sz="1800" b="0" i="0" u="none" strike="noStrike">
                          <a:solidFill>
                            <a:srgbClr val="000000"/>
                          </a:solidFill>
                          <a:effectLst/>
                          <a:latin typeface="Arial Narrow" panose="020B0606020202030204" pitchFamily="34" charset="0"/>
                        </a:rPr>
                        <a:t>E warong babakan sejahtera</a:t>
                      </a:r>
                    </a:p>
                  </a:txBody>
                  <a:tcPr marL="6350" marR="6350" marT="6350" marB="0"/>
                </a:tc>
                <a:tc>
                  <a:txBody>
                    <a:bodyPr/>
                    <a:lstStyle/>
                    <a:p>
                      <a:pPr algn="l" fontAlgn="t"/>
                      <a:r>
                        <a:rPr lang="en-US" sz="1800" b="0" i="0" u="none" strike="noStrike" dirty="0" err="1">
                          <a:solidFill>
                            <a:srgbClr val="000000"/>
                          </a:solidFill>
                          <a:effectLst/>
                          <a:latin typeface="Arial Narrow" panose="020B0606020202030204" pitchFamily="34" charset="0"/>
                        </a:rPr>
                        <a:t>Babakan</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pasir</a:t>
                      </a:r>
                      <a:r>
                        <a:rPr lang="en-US" sz="1800" b="0" i="0" u="none" strike="noStrike" dirty="0">
                          <a:solidFill>
                            <a:srgbClr val="000000"/>
                          </a:solidFill>
                          <a:effectLst/>
                          <a:latin typeface="Arial Narrow" panose="020B0606020202030204" pitchFamily="34" charset="0"/>
                        </a:rPr>
                        <a:t> mas rt 03/08 </a:t>
                      </a:r>
                      <a:r>
                        <a:rPr lang="en-US" sz="1800" b="0" i="0" u="none" strike="noStrike" dirty="0" err="1">
                          <a:solidFill>
                            <a:srgbClr val="000000"/>
                          </a:solidFill>
                          <a:effectLst/>
                          <a:latin typeface="Arial Narrow" panose="020B0606020202030204" pitchFamily="34" charset="0"/>
                        </a:rPr>
                        <a:t>Pasir</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Kuda</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453</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Aam Prima Artha</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1191725939"/>
                  </a:ext>
                </a:extLst>
              </a:tr>
              <a:tr h="460781">
                <a:tc>
                  <a:txBody>
                    <a:bodyPr/>
                    <a:lstStyle/>
                    <a:p>
                      <a:r>
                        <a:rPr lang="en-US" dirty="0"/>
                        <a:t>4.</a:t>
                      </a:r>
                    </a:p>
                  </a:txBody>
                  <a:tcPr/>
                </a:tc>
                <a:tc>
                  <a:txBody>
                    <a:bodyPr/>
                    <a:lstStyle/>
                    <a:p>
                      <a:pPr algn="l" fontAlgn="t"/>
                      <a:r>
                        <a:rPr lang="en-US" sz="1800" b="0" i="0" u="none" strike="noStrike">
                          <a:solidFill>
                            <a:srgbClr val="000000"/>
                          </a:solidFill>
                          <a:effectLst/>
                          <a:latin typeface="Arial Narrow" panose="020B0606020202030204" pitchFamily="34" charset="0"/>
                        </a:rPr>
                        <a:t>E warong berkah</a:t>
                      </a:r>
                    </a:p>
                  </a:txBody>
                  <a:tcPr marL="6350" marR="6350" marT="6350" marB="0"/>
                </a:tc>
                <a:tc>
                  <a:txBody>
                    <a:bodyPr/>
                    <a:lstStyle/>
                    <a:p>
                      <a:pPr algn="l" fontAlgn="t"/>
                      <a:r>
                        <a:rPr lang="es-ES" sz="1800" b="0" i="0" u="none" strike="noStrike" dirty="0">
                          <a:solidFill>
                            <a:srgbClr val="000000"/>
                          </a:solidFill>
                          <a:effectLst/>
                          <a:latin typeface="Arial Narrow" panose="020B0606020202030204" pitchFamily="34" charset="0"/>
                        </a:rPr>
                        <a:t>Cibalagung no 21 RT 03/04 Pasir Jaya</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685</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Aam Prima Artha</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2570478164"/>
                  </a:ext>
                </a:extLst>
              </a:tr>
              <a:tr h="473939">
                <a:tc>
                  <a:txBody>
                    <a:bodyPr/>
                    <a:lstStyle/>
                    <a:p>
                      <a:r>
                        <a:rPr lang="en-US" dirty="0"/>
                        <a:t>5.</a:t>
                      </a:r>
                    </a:p>
                  </a:txBody>
                  <a:tcPr/>
                </a:tc>
                <a:tc>
                  <a:txBody>
                    <a:bodyPr/>
                    <a:lstStyle/>
                    <a:p>
                      <a:pPr algn="l" fontAlgn="t"/>
                      <a:r>
                        <a:rPr lang="en-US" sz="1800" b="0" i="0" u="none" strike="noStrike">
                          <a:solidFill>
                            <a:srgbClr val="000000"/>
                          </a:solidFill>
                          <a:effectLst/>
                          <a:latin typeface="Arial Narrow" panose="020B0606020202030204" pitchFamily="34" charset="0"/>
                        </a:rPr>
                        <a:t>E warong cahaya sejati</a:t>
                      </a:r>
                    </a:p>
                  </a:txBody>
                  <a:tcPr marL="6350" marR="6350" marT="6350" marB="0"/>
                </a:tc>
                <a:tc>
                  <a:txBody>
                    <a:bodyPr/>
                    <a:lstStyle/>
                    <a:p>
                      <a:pPr algn="l" fontAlgn="t"/>
                      <a:r>
                        <a:rPr lang="sv-SE" sz="1800" b="0" i="0" u="none" strike="noStrike" dirty="0">
                          <a:solidFill>
                            <a:srgbClr val="000000"/>
                          </a:solidFill>
                          <a:effectLst/>
                          <a:latin typeface="Arial Narrow" panose="020B0606020202030204" pitchFamily="34" charset="0"/>
                        </a:rPr>
                        <a:t>Kp sinar galih RT 01/07 Loji</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710</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Aam Prima Artha</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983518114"/>
                  </a:ext>
                </a:extLst>
              </a:tr>
              <a:tr h="417601">
                <a:tc>
                  <a:txBody>
                    <a:bodyPr/>
                    <a:lstStyle/>
                    <a:p>
                      <a:r>
                        <a:rPr lang="en-US" dirty="0"/>
                        <a:t>6.</a:t>
                      </a:r>
                    </a:p>
                  </a:txBody>
                  <a:tcPr/>
                </a:tc>
                <a:tc>
                  <a:txBody>
                    <a:bodyPr/>
                    <a:lstStyle/>
                    <a:p>
                      <a:pPr algn="l" fontAlgn="t"/>
                      <a:r>
                        <a:rPr lang="en-US" sz="1800" b="0" i="0" u="none" strike="noStrike">
                          <a:solidFill>
                            <a:srgbClr val="000000"/>
                          </a:solidFill>
                          <a:effectLst/>
                          <a:latin typeface="Arial Narrow" panose="020B0606020202030204" pitchFamily="34" charset="0"/>
                        </a:rPr>
                        <a:t>E warong cilubang sejahtera</a:t>
                      </a:r>
                    </a:p>
                  </a:txBody>
                  <a:tcPr marL="6350" marR="6350" marT="6350" marB="0"/>
                </a:tc>
                <a:tc>
                  <a:txBody>
                    <a:bodyPr/>
                    <a:lstStyle/>
                    <a:p>
                      <a:pPr algn="l" fontAlgn="t"/>
                      <a:r>
                        <a:rPr lang="en-US" sz="1800" b="0" i="0" u="none" strike="noStrike" dirty="0" err="1">
                          <a:solidFill>
                            <a:srgbClr val="000000"/>
                          </a:solidFill>
                          <a:effectLst/>
                          <a:latin typeface="Arial Narrow" panose="020B0606020202030204" pitchFamily="34" charset="0"/>
                        </a:rPr>
                        <a:t>Cilubang</a:t>
                      </a:r>
                      <a:r>
                        <a:rPr lang="en-US" sz="1800" b="0" i="0" u="none" strike="noStrike" dirty="0">
                          <a:solidFill>
                            <a:srgbClr val="000000"/>
                          </a:solidFill>
                          <a:effectLst/>
                          <a:latin typeface="Arial Narrow" panose="020B0606020202030204" pitchFamily="34" charset="0"/>
                        </a:rPr>
                        <a:t> rt 04/03 </a:t>
                      </a:r>
                      <a:r>
                        <a:rPr lang="en-US" sz="1800" b="0" i="0" u="none" strike="noStrike" dirty="0" err="1">
                          <a:solidFill>
                            <a:srgbClr val="000000"/>
                          </a:solidFill>
                          <a:effectLst/>
                          <a:latin typeface="Arial Narrow" panose="020B0606020202030204" pitchFamily="34" charset="0"/>
                        </a:rPr>
                        <a:t>Blb</a:t>
                      </a:r>
                      <a:r>
                        <a:rPr lang="en-US" sz="1800" b="0" i="0" u="none" strike="noStrike" dirty="0">
                          <a:solidFill>
                            <a:srgbClr val="000000"/>
                          </a:solidFill>
                          <a:effectLst/>
                          <a:latin typeface="Arial Narrow" panose="020B0606020202030204" pitchFamily="34" charset="0"/>
                        </a:rPr>
                        <a:t>. Jaya</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544</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Aam Prima Artha</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711378955"/>
                  </a:ext>
                </a:extLst>
              </a:tr>
              <a:tr h="460781">
                <a:tc>
                  <a:txBody>
                    <a:bodyPr/>
                    <a:lstStyle/>
                    <a:p>
                      <a:r>
                        <a:rPr lang="en-US" dirty="0"/>
                        <a:t>7.</a:t>
                      </a:r>
                    </a:p>
                  </a:txBody>
                  <a:tcPr/>
                </a:tc>
                <a:tc>
                  <a:txBody>
                    <a:bodyPr/>
                    <a:lstStyle/>
                    <a:p>
                      <a:pPr algn="l" fontAlgn="t"/>
                      <a:r>
                        <a:rPr lang="en-US" sz="1800" b="0" i="0" u="none" strike="noStrike">
                          <a:solidFill>
                            <a:srgbClr val="000000"/>
                          </a:solidFill>
                          <a:effectLst/>
                          <a:latin typeface="Arial Narrow" panose="020B0606020202030204" pitchFamily="34" charset="0"/>
                        </a:rPr>
                        <a:t>E Warong Gunbat Bisa</a:t>
                      </a:r>
                    </a:p>
                  </a:txBody>
                  <a:tcPr marL="6350" marR="6350" marT="6350" marB="0"/>
                </a:tc>
                <a:tc>
                  <a:txBody>
                    <a:bodyPr/>
                    <a:lstStyle/>
                    <a:p>
                      <a:pPr algn="l" fontAlgn="t"/>
                      <a:r>
                        <a:rPr lang="en-US" sz="1800" b="0" i="0" u="none" strike="noStrike" dirty="0" err="1">
                          <a:solidFill>
                            <a:srgbClr val="000000"/>
                          </a:solidFill>
                          <a:effectLst/>
                          <a:latin typeface="Arial Narrow" panose="020B0606020202030204" pitchFamily="34" charset="0"/>
                        </a:rPr>
                        <a:t>Jl</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Rante</a:t>
                      </a:r>
                      <a:r>
                        <a:rPr lang="en-US" sz="1800" b="0" i="0" u="none" strike="noStrike" dirty="0">
                          <a:solidFill>
                            <a:srgbClr val="000000"/>
                          </a:solidFill>
                          <a:effectLst/>
                          <a:latin typeface="Arial Narrow" panose="020B0606020202030204" pitchFamily="34" charset="0"/>
                        </a:rPr>
                        <a:t> KP. </a:t>
                      </a:r>
                      <a:r>
                        <a:rPr lang="en-US" sz="1800" b="0" i="0" u="none" strike="noStrike" dirty="0" err="1">
                          <a:solidFill>
                            <a:srgbClr val="000000"/>
                          </a:solidFill>
                          <a:effectLst/>
                          <a:latin typeface="Arial Narrow" panose="020B0606020202030204" pitchFamily="34" charset="0"/>
                        </a:rPr>
                        <a:t>Baru</a:t>
                      </a:r>
                      <a:r>
                        <a:rPr lang="en-US" sz="1800" b="0" i="0" u="none" strike="noStrike" dirty="0">
                          <a:solidFill>
                            <a:srgbClr val="000000"/>
                          </a:solidFill>
                          <a:effectLst/>
                          <a:latin typeface="Arial Narrow" panose="020B0606020202030204" pitchFamily="34" charset="0"/>
                        </a:rPr>
                        <a:t> RT 01/13 </a:t>
                      </a:r>
                      <a:r>
                        <a:rPr lang="en-US" sz="1800" b="0" i="0" u="none" strike="noStrike" dirty="0" err="1">
                          <a:solidFill>
                            <a:srgbClr val="000000"/>
                          </a:solidFill>
                          <a:effectLst/>
                          <a:latin typeface="Arial Narrow" panose="020B0606020202030204" pitchFamily="34" charset="0"/>
                        </a:rPr>
                        <a:t>Gng</a:t>
                      </a:r>
                      <a:r>
                        <a:rPr lang="en-US" sz="1800" b="0" i="0" u="none" strike="noStrike" dirty="0">
                          <a:solidFill>
                            <a:srgbClr val="000000"/>
                          </a:solidFill>
                          <a:effectLst/>
                          <a:latin typeface="Arial Narrow" panose="020B0606020202030204" pitchFamily="34" charset="0"/>
                        </a:rPr>
                        <a:t>. Batu</a:t>
                      </a: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510</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Aam Prima Artha</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867850059"/>
                  </a:ext>
                </a:extLst>
              </a:tr>
              <a:tr h="514579">
                <a:tc>
                  <a:txBody>
                    <a:bodyPr/>
                    <a:lstStyle/>
                    <a:p>
                      <a:r>
                        <a:rPr lang="en-US" dirty="0"/>
                        <a:t>8.</a:t>
                      </a:r>
                    </a:p>
                  </a:txBody>
                  <a:tcPr/>
                </a:tc>
                <a:tc>
                  <a:txBody>
                    <a:bodyPr/>
                    <a:lstStyle/>
                    <a:p>
                      <a:pPr algn="l" fontAlgn="t"/>
                      <a:r>
                        <a:rPr lang="en-US" sz="1800" b="0" i="0" u="none" strike="noStrike">
                          <a:solidFill>
                            <a:srgbClr val="000000"/>
                          </a:solidFill>
                          <a:effectLst/>
                          <a:latin typeface="Arial Narrow" panose="020B0606020202030204" pitchFamily="34" charset="0"/>
                        </a:rPr>
                        <a:t>E Warong Istiqomah</a:t>
                      </a:r>
                    </a:p>
                  </a:txBody>
                  <a:tcPr marL="6350" marR="6350" marT="6350" marB="0"/>
                </a:tc>
                <a:tc>
                  <a:txBody>
                    <a:bodyPr/>
                    <a:lstStyle/>
                    <a:p>
                      <a:pPr algn="l" fontAlgn="t"/>
                      <a:r>
                        <a:rPr lang="en-US" sz="1800" b="0" i="0" u="none" strike="noStrike" dirty="0" err="1">
                          <a:solidFill>
                            <a:srgbClr val="000000"/>
                          </a:solidFill>
                          <a:effectLst/>
                          <a:latin typeface="Arial Narrow" panose="020B0606020202030204" pitchFamily="34" charset="0"/>
                        </a:rPr>
                        <a:t>Cilendek</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timur</a:t>
                      </a:r>
                      <a:r>
                        <a:rPr lang="en-US" sz="1800" b="0" i="0" u="none" strike="noStrike" dirty="0">
                          <a:solidFill>
                            <a:srgbClr val="000000"/>
                          </a:solidFill>
                          <a:effectLst/>
                          <a:latin typeface="Arial Narrow" panose="020B0606020202030204" pitchFamily="34" charset="0"/>
                        </a:rPr>
                        <a:t> RT 01/04 </a:t>
                      </a:r>
                      <a:r>
                        <a:rPr lang="en-US" sz="1800" b="0" i="0" u="none" strike="noStrike" dirty="0" err="1">
                          <a:solidFill>
                            <a:srgbClr val="000000"/>
                          </a:solidFill>
                          <a:effectLst/>
                          <a:latin typeface="Arial Narrow" panose="020B0606020202030204" pitchFamily="34" charset="0"/>
                        </a:rPr>
                        <a:t>Curuk</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Mekar</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ctr" fontAlgn="t"/>
                      <a:r>
                        <a:rPr lang="en-US" sz="1800" b="0" i="0" u="none" strike="noStrike">
                          <a:solidFill>
                            <a:srgbClr val="000000"/>
                          </a:solidFill>
                          <a:effectLst/>
                          <a:latin typeface="Arial Narrow" panose="020B0606020202030204" pitchFamily="34" charset="0"/>
                        </a:rPr>
                        <a:t>643</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PT. Aam Prima Artha</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1746790218"/>
                  </a:ext>
                </a:extLst>
              </a:tr>
              <a:tr h="661146">
                <a:tc>
                  <a:txBody>
                    <a:bodyPr/>
                    <a:lstStyle/>
                    <a:p>
                      <a:r>
                        <a:rPr lang="en-US" dirty="0"/>
                        <a:t>9.</a:t>
                      </a:r>
                    </a:p>
                  </a:txBody>
                  <a:tcPr/>
                </a:tc>
                <a:tc>
                  <a:txBody>
                    <a:bodyPr/>
                    <a:lstStyle/>
                    <a:p>
                      <a:pPr algn="l" fontAlgn="t"/>
                      <a:r>
                        <a:rPr lang="en-US" sz="1800" b="0" i="0" u="none" strike="noStrike" dirty="0">
                          <a:solidFill>
                            <a:srgbClr val="000000"/>
                          </a:solidFill>
                          <a:effectLst/>
                          <a:latin typeface="Arial Narrow" panose="020B0606020202030204" pitchFamily="34" charset="0"/>
                        </a:rPr>
                        <a:t>E </a:t>
                      </a:r>
                      <a:r>
                        <a:rPr lang="en-US" sz="1800" b="0" i="0" u="none" strike="noStrike" dirty="0" err="1">
                          <a:solidFill>
                            <a:srgbClr val="000000"/>
                          </a:solidFill>
                          <a:effectLst/>
                          <a:latin typeface="Arial Narrow" panose="020B0606020202030204" pitchFamily="34" charset="0"/>
                        </a:rPr>
                        <a:t>warong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mekar</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mandiri</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algn="l" fontAlgn="t"/>
                      <a:r>
                        <a:rPr lang="en-US" sz="1800" b="0" i="0" u="none" strike="noStrike" dirty="0" err="1">
                          <a:solidFill>
                            <a:srgbClr val="000000"/>
                          </a:solidFill>
                          <a:effectLst/>
                          <a:latin typeface="Arial Narrow" panose="020B0606020202030204" pitchFamily="34" charset="0"/>
                        </a:rPr>
                        <a:t>Curug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mekar</a:t>
                      </a:r>
                      <a:r>
                        <a:rPr lang="en-US" sz="1800" b="0" i="0" u="none" strike="noStrike" dirty="0">
                          <a:solidFill>
                            <a:srgbClr val="000000"/>
                          </a:solidFill>
                          <a:effectLst/>
                          <a:latin typeface="Arial Narrow" panose="020B0606020202030204" pitchFamily="34" charset="0"/>
                        </a:rPr>
                        <a:t> rt 03/04</a:t>
                      </a:r>
                    </a:p>
                  </a:txBody>
                  <a:tcPr marL="6350" marR="6350" marT="6350" marB="0"/>
                </a:tc>
                <a:tc>
                  <a:txBody>
                    <a:bodyPr/>
                    <a:lstStyle/>
                    <a:p>
                      <a:pPr algn="ctr" fontAlgn="t"/>
                      <a:r>
                        <a:rPr lang="en-US" sz="1800" b="0" i="0" u="none" strike="noStrike" dirty="0">
                          <a:solidFill>
                            <a:srgbClr val="000000"/>
                          </a:solidFill>
                          <a:effectLst/>
                          <a:latin typeface="Arial Narrow" panose="020B0606020202030204" pitchFamily="34" charset="0"/>
                        </a:rPr>
                        <a:t>719</a:t>
                      </a:r>
                    </a:p>
                  </a:txBody>
                  <a:tcPr marL="6350" marR="6350" marT="6350" marB="0"/>
                </a:tc>
                <a:tc>
                  <a:txBody>
                    <a:bodyPr/>
                    <a:lstStyle/>
                    <a:p>
                      <a:pPr algn="ctr" fontAlgn="t"/>
                      <a:r>
                        <a:rPr lang="en-US" sz="1800" b="0" i="0" u="none" strike="noStrike" dirty="0" err="1">
                          <a:solidFill>
                            <a:srgbClr val="000000"/>
                          </a:solidFill>
                          <a:effectLst/>
                          <a:latin typeface="Arial Narrow" panose="020B0606020202030204" pitchFamily="34" charset="0"/>
                        </a:rPr>
                        <a:t>Eneng</a:t>
                      </a:r>
                      <a:r>
                        <a:rPr lang="en-US" sz="1800" b="0" i="0" u="none" strike="noStrike" dirty="0">
                          <a:solidFill>
                            <a:srgbClr val="000000"/>
                          </a:solidFill>
                          <a:effectLst/>
                          <a:latin typeface="Arial Narrow" panose="020B0606020202030204" pitchFamily="34" charset="0"/>
                        </a:rPr>
                        <a:t> </a:t>
                      </a:r>
                      <a:r>
                        <a:rPr lang="en-US" sz="1800" b="0" i="0" u="none" strike="noStrike" dirty="0" err="1">
                          <a:solidFill>
                            <a:srgbClr val="000000"/>
                          </a:solidFill>
                          <a:effectLst/>
                          <a:latin typeface="Arial Narrow" panose="020B0606020202030204" pitchFamily="34" charset="0"/>
                        </a:rPr>
                        <a:t>Sutiahsih</a:t>
                      </a:r>
                      <a:endParaRPr lang="en-US" sz="1800" b="0" i="0" u="none" strike="noStrike" dirty="0">
                        <a:solidFill>
                          <a:srgbClr val="000000"/>
                        </a:solidFill>
                        <a:effectLst/>
                        <a:latin typeface="Arial Narrow" panose="020B0606020202030204" pitchFamily="34" charset="0"/>
                      </a:endParaRPr>
                    </a:p>
                  </a:txBody>
                  <a:tcPr marL="6350" marR="6350" marT="6350" marB="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PT. </a:t>
                      </a:r>
                      <a:r>
                        <a:rPr kumimoji="0" lang="en-US" sz="1800" b="0"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Aam</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Prima </a:t>
                      </a:r>
                      <a:r>
                        <a:rPr kumimoji="0" lang="en-US" sz="1800" b="0"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Artha</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6350" marR="6350" marT="6350" marB="0"/>
                </a:tc>
                <a:extLst>
                  <a:ext uri="{0D108BD9-81ED-4DB2-BD59-A6C34878D82A}">
                    <a16:rowId xmlns:a16="http://schemas.microsoft.com/office/drawing/2014/main" val="3708585372"/>
                  </a:ext>
                </a:extLst>
              </a:tr>
            </a:tbl>
          </a:graphicData>
        </a:graphic>
      </p:graphicFrame>
    </p:spTree>
    <p:extLst>
      <p:ext uri="{BB962C8B-B14F-4D97-AF65-F5344CB8AC3E}">
        <p14:creationId xmlns:p14="http://schemas.microsoft.com/office/powerpoint/2010/main" val="197654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686B-7366-4BA0-AD5B-52911058737E}"/>
              </a:ext>
            </a:extLst>
          </p:cNvPr>
          <p:cNvSpPr>
            <a:spLocks noGrp="1"/>
          </p:cNvSpPr>
          <p:nvPr>
            <p:ph type="title"/>
          </p:nvPr>
        </p:nvSpPr>
        <p:spPr/>
        <p:txBody>
          <a:bodyPr/>
          <a:lstStyle/>
          <a:p>
            <a:pPr algn="ctr"/>
            <a:r>
              <a:rPr lang="en-US" dirty="0"/>
              <a:t>SEJARAH DTKS</a:t>
            </a:r>
          </a:p>
        </p:txBody>
      </p:sp>
      <p:sp>
        <p:nvSpPr>
          <p:cNvPr id="6" name="Content Placeholder 5">
            <a:extLst>
              <a:ext uri="{FF2B5EF4-FFF2-40B4-BE49-F238E27FC236}">
                <a16:creationId xmlns:a16="http://schemas.microsoft.com/office/drawing/2014/main" id="{762D1634-C955-4BA3-9DD0-A612AA849F84}"/>
              </a:ext>
            </a:extLst>
          </p:cNvPr>
          <p:cNvSpPr>
            <a:spLocks noGrp="1"/>
          </p:cNvSpPr>
          <p:nvPr>
            <p:ph idx="1"/>
          </p:nvPr>
        </p:nvSpPr>
        <p:spPr>
          <a:xfrm>
            <a:off x="1484311" y="2242930"/>
            <a:ext cx="10018713" cy="3124201"/>
          </a:xfrm>
        </p:spPr>
        <p:txBody>
          <a:bodyPr>
            <a:normAutofit fontScale="85000" lnSpcReduction="10000"/>
          </a:bodyPr>
          <a:lstStyle/>
          <a:p>
            <a:pPr algn="just"/>
            <a:r>
              <a:rPr lang="en-US" sz="3200" b="0" i="0" dirty="0" err="1">
                <a:solidFill>
                  <a:srgbClr val="000000"/>
                </a:solidFill>
                <a:effectLst/>
                <a:latin typeface="Arial" panose="020B0604020202020204" pitchFamily="34" charset="0"/>
              </a:rPr>
              <a:t>penetapan</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sasaran</a:t>
            </a:r>
            <a:r>
              <a:rPr lang="en-US" sz="3200" b="0" i="0" dirty="0">
                <a:solidFill>
                  <a:srgbClr val="000000"/>
                </a:solidFill>
                <a:effectLst/>
                <a:latin typeface="Arial" panose="020B0604020202020204" pitchFamily="34" charset="0"/>
              </a:rPr>
              <a:t> program </a:t>
            </a:r>
            <a:r>
              <a:rPr lang="en-US" sz="3200" b="0" i="0" dirty="0" err="1">
                <a:solidFill>
                  <a:srgbClr val="000000"/>
                </a:solidFill>
                <a:effectLst/>
                <a:latin typeface="Arial" panose="020B0604020202020204" pitchFamily="34" charset="0"/>
              </a:rPr>
              <a:t>program</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perlindungan</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sosial</a:t>
            </a:r>
            <a:r>
              <a:rPr lang="en-US" sz="3200" b="0" i="0" dirty="0">
                <a:solidFill>
                  <a:srgbClr val="000000"/>
                </a:solidFill>
                <a:effectLst/>
                <a:latin typeface="Arial" panose="020B0604020202020204" pitchFamily="34" charset="0"/>
              </a:rPr>
              <a:t>/</a:t>
            </a:r>
            <a:r>
              <a:rPr lang="en-US" sz="3200" b="0" i="0" dirty="0" err="1">
                <a:solidFill>
                  <a:srgbClr val="000000"/>
                </a:solidFill>
                <a:effectLst/>
                <a:latin typeface="Arial" panose="020B0604020202020204" pitchFamily="34" charset="0"/>
              </a:rPr>
              <a:t>penanganan</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kemiskinan</a:t>
            </a:r>
            <a:r>
              <a:rPr lang="en-US" sz="3200" b="0" i="0" dirty="0">
                <a:solidFill>
                  <a:srgbClr val="000000"/>
                </a:solidFill>
                <a:effectLst/>
                <a:latin typeface="Arial" panose="020B0604020202020204" pitchFamily="34" charset="0"/>
              </a:rPr>
              <a:t> di Indonesia </a:t>
            </a:r>
            <a:r>
              <a:rPr lang="en-US" sz="3200" b="0" i="0" dirty="0" err="1">
                <a:solidFill>
                  <a:srgbClr val="000000"/>
                </a:solidFill>
                <a:effectLst/>
                <a:latin typeface="Arial" panose="020B0604020202020204" pitchFamily="34" charset="0"/>
              </a:rPr>
              <a:t>diawali</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dengan</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kegiatan</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Pendataan</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Sosial</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Ekonomi</a:t>
            </a:r>
            <a:r>
              <a:rPr lang="en-US" sz="3200" b="0" i="0" dirty="0">
                <a:solidFill>
                  <a:srgbClr val="000000"/>
                </a:solidFill>
                <a:effectLst/>
                <a:latin typeface="Arial" panose="020B0604020202020204" pitchFamily="34" charset="0"/>
              </a:rPr>
              <a:t> (PSE) </a:t>
            </a:r>
            <a:r>
              <a:rPr lang="en-US" sz="3200" b="0" i="0" dirty="0" err="1">
                <a:solidFill>
                  <a:srgbClr val="000000"/>
                </a:solidFill>
                <a:effectLst/>
                <a:latin typeface="Arial" panose="020B0604020202020204" pitchFamily="34" charset="0"/>
              </a:rPr>
              <a:t>tahun</a:t>
            </a:r>
            <a:r>
              <a:rPr lang="en-US" sz="3200" b="0" i="0" dirty="0">
                <a:solidFill>
                  <a:srgbClr val="000000"/>
                </a:solidFill>
                <a:effectLst/>
                <a:latin typeface="Arial" panose="020B0604020202020204" pitchFamily="34" charset="0"/>
              </a:rPr>
              <a:t> 2005 </a:t>
            </a:r>
            <a:r>
              <a:rPr lang="en-US" sz="3200" b="0" i="0" dirty="0" err="1">
                <a:solidFill>
                  <a:srgbClr val="000000"/>
                </a:solidFill>
                <a:effectLst/>
                <a:latin typeface="Arial" panose="020B0604020202020204" pitchFamily="34" charset="0"/>
              </a:rPr>
              <a:t>dilaksanakan</a:t>
            </a:r>
            <a:r>
              <a:rPr lang="en-US" sz="3200" b="0" i="0" dirty="0">
                <a:solidFill>
                  <a:srgbClr val="000000"/>
                </a:solidFill>
                <a:effectLst/>
                <a:latin typeface="Arial" panose="020B0604020202020204" pitchFamily="34" charset="0"/>
              </a:rPr>
              <a:t> oleh Badan Pusat </a:t>
            </a:r>
            <a:r>
              <a:rPr lang="en-US" sz="3200" b="0" i="0" dirty="0" err="1">
                <a:solidFill>
                  <a:srgbClr val="000000"/>
                </a:solidFill>
                <a:effectLst/>
                <a:latin typeface="Arial" panose="020B0604020202020204" pitchFamily="34" charset="0"/>
              </a:rPr>
              <a:t>Statistik</a:t>
            </a:r>
            <a:r>
              <a:rPr lang="en-US" sz="3200" b="0" i="0" dirty="0">
                <a:solidFill>
                  <a:srgbClr val="000000"/>
                </a:solidFill>
                <a:effectLst/>
                <a:latin typeface="Arial" panose="020B0604020202020204" pitchFamily="34" charset="0"/>
              </a:rPr>
              <a:t> (BPS) yang </a:t>
            </a:r>
            <a:r>
              <a:rPr lang="en-US" sz="3200" b="0" i="0" dirty="0" err="1">
                <a:solidFill>
                  <a:srgbClr val="000000"/>
                </a:solidFill>
                <a:effectLst/>
                <a:latin typeface="Arial" panose="020B0604020202020204" pitchFamily="34" charset="0"/>
              </a:rPr>
              <a:t>merupakan</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sensus</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kemiskinan</a:t>
            </a:r>
            <a:r>
              <a:rPr lang="en-US" sz="3200" b="0" i="0" dirty="0">
                <a:solidFill>
                  <a:srgbClr val="000000"/>
                </a:solidFill>
                <a:effectLst/>
                <a:latin typeface="Arial" panose="020B0604020202020204" pitchFamily="34" charset="0"/>
              </a:rPr>
              <a:t> </a:t>
            </a:r>
            <a:r>
              <a:rPr lang="en-US" sz="3200" b="0" i="0" dirty="0" err="1">
                <a:solidFill>
                  <a:srgbClr val="000000"/>
                </a:solidFill>
                <a:effectLst/>
                <a:latin typeface="Arial" panose="020B0604020202020204" pitchFamily="34" charset="0"/>
              </a:rPr>
              <a:t>pertama</a:t>
            </a:r>
            <a:r>
              <a:rPr lang="en-US" sz="3200" b="0" i="0" dirty="0">
                <a:solidFill>
                  <a:srgbClr val="000000"/>
                </a:solidFill>
                <a:effectLst/>
                <a:latin typeface="Arial" panose="020B0604020202020204" pitchFamily="34" charset="0"/>
              </a:rPr>
              <a:t> di Indonesia</a:t>
            </a:r>
          </a:p>
          <a:p>
            <a:pPr marL="0" indent="0">
              <a:buNone/>
            </a:pPr>
            <a:endParaRPr lang="en-US" b="0" i="0" dirty="0">
              <a:solidFill>
                <a:srgbClr val="000000"/>
              </a:solidFill>
              <a:effectLst/>
              <a:latin typeface="Arial" panose="020B0604020202020204" pitchFamily="34" charset="0"/>
            </a:endParaRPr>
          </a:p>
          <a:p>
            <a:r>
              <a:rPr lang="en-US" sz="3500" dirty="0">
                <a:solidFill>
                  <a:srgbClr val="000000"/>
                </a:solidFill>
                <a:latin typeface="Arial" panose="020B0604020202020204" pitchFamily="34" charset="0"/>
              </a:rPr>
              <a:t>Kota Bogor </a:t>
            </a:r>
            <a:r>
              <a:rPr lang="en-US" sz="3500" dirty="0" err="1">
                <a:solidFill>
                  <a:srgbClr val="000000"/>
                </a:solidFill>
                <a:latin typeface="Arial" panose="020B0604020202020204" pitchFamily="34" charset="0"/>
              </a:rPr>
              <a:t>baru</a:t>
            </a:r>
            <a:r>
              <a:rPr lang="en-US" sz="3500" dirty="0">
                <a:solidFill>
                  <a:srgbClr val="000000"/>
                </a:solidFill>
                <a:latin typeface="Arial" panose="020B0604020202020204" pitchFamily="34" charset="0"/>
              </a:rPr>
              <a:t> </a:t>
            </a:r>
            <a:r>
              <a:rPr lang="en-US" sz="3500" dirty="0" err="1">
                <a:solidFill>
                  <a:srgbClr val="000000"/>
                </a:solidFill>
                <a:latin typeface="Arial" panose="020B0604020202020204" pitchFamily="34" charset="0"/>
              </a:rPr>
              <a:t>menggunakan</a:t>
            </a:r>
            <a:r>
              <a:rPr lang="en-US" sz="3500" dirty="0">
                <a:solidFill>
                  <a:srgbClr val="000000"/>
                </a:solidFill>
                <a:latin typeface="Arial" panose="020B0604020202020204" pitchFamily="34" charset="0"/>
              </a:rPr>
              <a:t> DTKS pada </a:t>
            </a:r>
            <a:r>
              <a:rPr lang="en-US" sz="3500" dirty="0" err="1">
                <a:solidFill>
                  <a:srgbClr val="000000"/>
                </a:solidFill>
                <a:latin typeface="Arial" panose="020B0604020202020204" pitchFamily="34" charset="0"/>
              </a:rPr>
              <a:t>tahun</a:t>
            </a:r>
            <a:r>
              <a:rPr lang="en-US" sz="3500" dirty="0">
                <a:solidFill>
                  <a:srgbClr val="000000"/>
                </a:solidFill>
                <a:latin typeface="Arial" panose="020B0604020202020204" pitchFamily="34" charset="0"/>
              </a:rPr>
              <a:t> 2018</a:t>
            </a:r>
            <a:endParaRPr lang="en-US" sz="3500" b="0" i="0" dirty="0">
              <a:solidFill>
                <a:srgbClr val="000000"/>
              </a:solidFill>
              <a:effectLst/>
              <a:latin typeface="Arial" panose="020B0604020202020204" pitchFamily="34" charset="0"/>
            </a:endParaRPr>
          </a:p>
        </p:txBody>
      </p:sp>
      <p:pic>
        <p:nvPicPr>
          <p:cNvPr id="8" name="Picture 7">
            <a:extLst>
              <a:ext uri="{FF2B5EF4-FFF2-40B4-BE49-F238E27FC236}">
                <a16:creationId xmlns:a16="http://schemas.microsoft.com/office/drawing/2014/main" id="{B5921B65-A9CA-44AA-9DC6-622CB0766C84}"/>
              </a:ext>
            </a:extLst>
          </p:cNvPr>
          <p:cNvPicPr>
            <a:picLocks noChangeAspect="1"/>
          </p:cNvPicPr>
          <p:nvPr/>
        </p:nvPicPr>
        <p:blipFill>
          <a:blip r:embed="rId2"/>
          <a:stretch>
            <a:fillRect/>
          </a:stretch>
        </p:blipFill>
        <p:spPr>
          <a:xfrm>
            <a:off x="11041526" y="5687359"/>
            <a:ext cx="1101510" cy="1132854"/>
          </a:xfrm>
          <a:prstGeom prst="rect">
            <a:avLst/>
          </a:prstGeom>
        </p:spPr>
      </p:pic>
      <p:pic>
        <p:nvPicPr>
          <p:cNvPr id="9" name="Picture 4" descr="Bima-Dedie Kenalkan Program Bogor Berlari - Inilah Online">
            <a:extLst>
              <a:ext uri="{FF2B5EF4-FFF2-40B4-BE49-F238E27FC236}">
                <a16:creationId xmlns:a16="http://schemas.microsoft.com/office/drawing/2014/main" id="{9709772E-6401-4B03-B331-BEDF9A9C2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9"/>
            <a:ext cx="1669630" cy="96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461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FF72-9BC3-43FA-9799-D2E63DBDD82B}"/>
              </a:ext>
            </a:extLst>
          </p:cNvPr>
          <p:cNvSpPr>
            <a:spLocks noGrp="1"/>
          </p:cNvSpPr>
          <p:nvPr>
            <p:ph type="title"/>
          </p:nvPr>
        </p:nvSpPr>
        <p:spPr/>
        <p:txBody>
          <a:bodyPr/>
          <a:lstStyle/>
          <a:p>
            <a:endParaRPr lang="id-ID"/>
          </a:p>
        </p:txBody>
      </p:sp>
      <p:pic>
        <p:nvPicPr>
          <p:cNvPr id="6" name="Content Placeholder 5">
            <a:extLst>
              <a:ext uri="{FF2B5EF4-FFF2-40B4-BE49-F238E27FC236}">
                <a16:creationId xmlns:a16="http://schemas.microsoft.com/office/drawing/2014/main" id="{540107F5-D008-4306-ACE5-A869303CCC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826" y="366183"/>
            <a:ext cx="10834973" cy="5892999"/>
          </a:xfrm>
        </p:spPr>
      </p:pic>
      <p:sp>
        <p:nvSpPr>
          <p:cNvPr id="4" name="Slide Number Placeholder 3">
            <a:extLst>
              <a:ext uri="{FF2B5EF4-FFF2-40B4-BE49-F238E27FC236}">
                <a16:creationId xmlns:a16="http://schemas.microsoft.com/office/drawing/2014/main" id="{127351AA-CA68-4835-A510-181A23F01C07}"/>
              </a:ext>
            </a:extLst>
          </p:cNvPr>
          <p:cNvSpPr>
            <a:spLocks noGrp="1"/>
          </p:cNvSpPr>
          <p:nvPr>
            <p:ph type="sldNum" sz="quarter" idx="12"/>
          </p:nvPr>
        </p:nvSpPr>
        <p:spPr/>
        <p:txBody>
          <a:bodyPr/>
          <a:lstStyle/>
          <a:p>
            <a:pPr>
              <a:defRPr/>
            </a:pPr>
            <a:fld id="{6F9B056A-B617-48F7-8A38-35DD259984DF}" type="slidenum">
              <a:rPr lang="en-US" altLang="en-US" smtClean="0"/>
              <a:pPr>
                <a:defRPr/>
              </a:pPr>
              <a:t>20</a:t>
            </a:fld>
            <a:endParaRPr lang="en-US" altLang="en-US"/>
          </a:p>
        </p:txBody>
      </p:sp>
    </p:spTree>
    <p:extLst>
      <p:ext uri="{BB962C8B-B14F-4D97-AF65-F5344CB8AC3E}">
        <p14:creationId xmlns:p14="http://schemas.microsoft.com/office/powerpoint/2010/main" val="18009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67">
                <a:solidFill>
                  <a:schemeClr val="tx1"/>
                </a:solidFill>
                <a:latin typeface="Calibri" charset="0"/>
                <a:ea typeface="ＭＳ Ｐゴシック" charset="-128"/>
              </a:defRPr>
            </a:lvl1pPr>
            <a:lvl2pPr marL="990575" indent="-380990">
              <a:defRPr sz="1867">
                <a:solidFill>
                  <a:schemeClr val="tx1"/>
                </a:solidFill>
                <a:latin typeface="Calibri" charset="0"/>
                <a:ea typeface="ＭＳ Ｐゴシック" charset="-128"/>
              </a:defRPr>
            </a:lvl2pPr>
            <a:lvl3pPr marL="1523962" indent="-304792">
              <a:defRPr sz="1867">
                <a:solidFill>
                  <a:schemeClr val="tx1"/>
                </a:solidFill>
                <a:latin typeface="Calibri" charset="0"/>
                <a:ea typeface="ＭＳ Ｐゴシック" charset="-128"/>
              </a:defRPr>
            </a:lvl3pPr>
            <a:lvl4pPr marL="2133547" indent="-304792">
              <a:defRPr sz="1867">
                <a:solidFill>
                  <a:schemeClr val="tx1"/>
                </a:solidFill>
                <a:latin typeface="Calibri" charset="0"/>
                <a:ea typeface="ＭＳ Ｐゴシック" charset="-128"/>
              </a:defRPr>
            </a:lvl4pPr>
            <a:lvl5pPr marL="2743131" indent="-304792">
              <a:defRPr sz="1867">
                <a:solidFill>
                  <a:schemeClr val="tx1"/>
                </a:solidFill>
                <a:latin typeface="Calibri" charset="0"/>
                <a:ea typeface="ＭＳ Ｐゴシック" charset="-128"/>
              </a:defRPr>
            </a:lvl5pPr>
            <a:lvl6pPr marL="3352716" indent="-304792" defTabSz="912261" eaLnBrk="0" fontAlgn="base" hangingPunct="0">
              <a:spcBef>
                <a:spcPct val="0"/>
              </a:spcBef>
              <a:spcAft>
                <a:spcPct val="0"/>
              </a:spcAft>
              <a:defRPr sz="1867">
                <a:solidFill>
                  <a:schemeClr val="tx1"/>
                </a:solidFill>
                <a:latin typeface="Calibri" charset="0"/>
                <a:ea typeface="ＭＳ Ｐゴシック" charset="-128"/>
              </a:defRPr>
            </a:lvl6pPr>
            <a:lvl7pPr marL="3962301" indent="-304792" defTabSz="912261" eaLnBrk="0" fontAlgn="base" hangingPunct="0">
              <a:spcBef>
                <a:spcPct val="0"/>
              </a:spcBef>
              <a:spcAft>
                <a:spcPct val="0"/>
              </a:spcAft>
              <a:defRPr sz="1867">
                <a:solidFill>
                  <a:schemeClr val="tx1"/>
                </a:solidFill>
                <a:latin typeface="Calibri" charset="0"/>
                <a:ea typeface="ＭＳ Ｐゴシック" charset="-128"/>
              </a:defRPr>
            </a:lvl7pPr>
            <a:lvl8pPr marL="4571886" indent="-304792" defTabSz="912261" eaLnBrk="0" fontAlgn="base" hangingPunct="0">
              <a:spcBef>
                <a:spcPct val="0"/>
              </a:spcBef>
              <a:spcAft>
                <a:spcPct val="0"/>
              </a:spcAft>
              <a:defRPr sz="1867">
                <a:solidFill>
                  <a:schemeClr val="tx1"/>
                </a:solidFill>
                <a:latin typeface="Calibri" charset="0"/>
                <a:ea typeface="ＭＳ Ｐゴシック" charset="-128"/>
              </a:defRPr>
            </a:lvl8pPr>
            <a:lvl9pPr marL="5181470" indent="-304792" defTabSz="912261" eaLnBrk="0" fontAlgn="base" hangingPunct="0">
              <a:spcBef>
                <a:spcPct val="0"/>
              </a:spcBef>
              <a:spcAft>
                <a:spcPct val="0"/>
              </a:spcAft>
              <a:defRPr sz="1867">
                <a:solidFill>
                  <a:schemeClr val="tx1"/>
                </a:solidFill>
                <a:latin typeface="Calibri" charset="0"/>
                <a:ea typeface="ＭＳ Ｐゴシック" charset="-128"/>
              </a:defRPr>
            </a:lvl9pPr>
          </a:lstStyle>
          <a:p>
            <a:fld id="{8720E8E9-84F9-D343-8690-2E414A6589BC}" type="slidenum">
              <a:rPr lang="en-US" altLang="en-US" sz="1200">
                <a:solidFill>
                  <a:srgbClr val="898989"/>
                </a:solidFill>
              </a:rPr>
              <a:pPr/>
              <a:t>21</a:t>
            </a:fld>
            <a:endParaRPr lang="en-US" altLang="en-US" sz="1200">
              <a:solidFill>
                <a:srgbClr val="898989"/>
              </a:solidFill>
            </a:endParaRPr>
          </a:p>
        </p:txBody>
      </p:sp>
      <p:graphicFrame>
        <p:nvGraphicFramePr>
          <p:cNvPr id="4" name="Diagram 3"/>
          <p:cNvGraphicFramePr/>
          <p:nvPr/>
        </p:nvGraphicFramePr>
        <p:xfrm>
          <a:off x="5789516" y="1090069"/>
          <a:ext cx="6379786" cy="387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04" name="Picture 2" descr="mage result for PKH graduasi mandir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966" y="5180296"/>
            <a:ext cx="2480505" cy="154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2471" y="5180295"/>
            <a:ext cx="2461726" cy="154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D865FEE-F526-470F-996D-C31C492EFC4B}"/>
              </a:ext>
            </a:extLst>
          </p:cNvPr>
          <p:cNvSpPr/>
          <p:nvPr/>
        </p:nvSpPr>
        <p:spPr>
          <a:xfrm>
            <a:off x="5815584" y="951551"/>
            <a:ext cx="4334256" cy="8125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defTabSz="914250">
              <a:defRPr/>
            </a:pPr>
            <a:r>
              <a:rPr lang="en-US" sz="2000" dirty="0">
                <a:solidFill>
                  <a:prstClr val="black"/>
                </a:solidFill>
                <a:latin typeface="Cambria" panose="02040503050406030204" pitchFamily="18" charset="0"/>
                <a:ea typeface="Cambria" panose="02040503050406030204" pitchFamily="18" charset="0"/>
              </a:rPr>
              <a:t>Target </a:t>
            </a:r>
            <a:r>
              <a:rPr lang="en-US" sz="2000" dirty="0" err="1">
                <a:solidFill>
                  <a:prstClr val="black"/>
                </a:solidFill>
                <a:latin typeface="Cambria" panose="02040503050406030204" pitchFamily="18" charset="0"/>
                <a:ea typeface="Cambria" panose="02040503050406030204" pitchFamily="18" charset="0"/>
              </a:rPr>
              <a:t>penurunan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kemiskinan</a:t>
            </a:r>
            <a:r>
              <a:rPr lang="en-US" sz="2000" dirty="0">
                <a:solidFill>
                  <a:prstClr val="black"/>
                </a:solidFill>
                <a:latin typeface="Cambria" panose="02040503050406030204" pitchFamily="18" charset="0"/>
                <a:ea typeface="Cambria" panose="02040503050406030204" pitchFamily="18" charset="0"/>
              </a:rPr>
              <a:t> </a:t>
            </a:r>
          </a:p>
          <a:p>
            <a:pPr algn="ctr" defTabSz="914250">
              <a:defRPr/>
            </a:pPr>
            <a:r>
              <a:rPr lang="en-US" dirty="0">
                <a:solidFill>
                  <a:prstClr val="black"/>
                </a:solidFill>
                <a:latin typeface="Cambria" panose="02040503050406030204" pitchFamily="18" charset="0"/>
                <a:ea typeface="Cambria" panose="02040503050406030204" pitchFamily="18" charset="0"/>
              </a:rPr>
              <a:t>6,5 – 7,0 %</a:t>
            </a:r>
          </a:p>
          <a:p>
            <a:pPr algn="ctr" defTabSz="914250">
              <a:defRPr/>
            </a:pPr>
            <a:r>
              <a:rPr lang="en-US" sz="1400" dirty="0">
                <a:solidFill>
                  <a:prstClr val="black"/>
                </a:solidFill>
                <a:latin typeface="Cambria" panose="02040503050406030204" pitchFamily="18" charset="0"/>
                <a:ea typeface="Cambria" panose="02040503050406030204" pitchFamily="18" charset="0"/>
              </a:rPr>
              <a:t>( Target 2024)</a:t>
            </a:r>
          </a:p>
        </p:txBody>
      </p:sp>
      <p:sp>
        <p:nvSpPr>
          <p:cNvPr id="10" name="Title 1"/>
          <p:cNvSpPr txBox="1">
            <a:spLocks/>
          </p:cNvSpPr>
          <p:nvPr/>
        </p:nvSpPr>
        <p:spPr>
          <a:xfrm>
            <a:off x="5815584" y="231375"/>
            <a:ext cx="5995739" cy="720176"/>
          </a:xfrm>
          <a:prstGeom prst="rect">
            <a:avLst/>
          </a:prstGeom>
          <a:solidFill>
            <a:schemeClr val="accent5"/>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205">
              <a:defRPr/>
            </a:pPr>
            <a:r>
              <a:rPr lang="en-US" sz="2400" b="1" dirty="0" err="1">
                <a:solidFill>
                  <a:schemeClr val="bg1"/>
                </a:solidFill>
                <a:latin typeface="Cambria" pitchFamily="18" charset="0"/>
              </a:rPr>
              <a:t>Jumlah</a:t>
            </a:r>
            <a:r>
              <a:rPr lang="en-US" sz="2400" b="1" dirty="0">
                <a:solidFill>
                  <a:schemeClr val="bg1"/>
                </a:solidFill>
                <a:latin typeface="Cambria" pitchFamily="18" charset="0"/>
              </a:rPr>
              <a:t> </a:t>
            </a:r>
            <a:r>
              <a:rPr lang="en-US" sz="2400" b="1" dirty="0" err="1">
                <a:solidFill>
                  <a:schemeClr val="bg1"/>
                </a:solidFill>
                <a:latin typeface="Cambria" pitchFamily="18" charset="0"/>
              </a:rPr>
              <a:t>Graduasi</a:t>
            </a:r>
            <a:r>
              <a:rPr lang="en-US" sz="2400" b="1" dirty="0">
                <a:solidFill>
                  <a:schemeClr val="bg1"/>
                </a:solidFill>
                <a:latin typeface="Cambria" pitchFamily="18" charset="0"/>
              </a:rPr>
              <a:t> KPM PKH</a:t>
            </a:r>
          </a:p>
          <a:p>
            <a:pPr algn="ctr" defTabSz="914205">
              <a:defRPr/>
            </a:pPr>
            <a:r>
              <a:rPr lang="en-US" sz="2400" b="1" dirty="0">
                <a:solidFill>
                  <a:schemeClr val="bg1"/>
                </a:solidFill>
                <a:latin typeface="Cambria" pitchFamily="18" charset="0"/>
              </a:rPr>
              <a:t>(2015 </a:t>
            </a:r>
            <a:r>
              <a:rPr lang="en-US" sz="2400" b="1" dirty="0" err="1">
                <a:solidFill>
                  <a:schemeClr val="bg1"/>
                </a:solidFill>
                <a:latin typeface="Cambria" pitchFamily="18" charset="0"/>
              </a:rPr>
              <a:t>sd</a:t>
            </a:r>
            <a:r>
              <a:rPr lang="en-US" sz="2400" b="1" dirty="0">
                <a:solidFill>
                  <a:schemeClr val="bg1"/>
                </a:solidFill>
                <a:latin typeface="Cambria" pitchFamily="18" charset="0"/>
              </a:rPr>
              <a:t> 2019)</a:t>
            </a:r>
          </a:p>
        </p:txBody>
      </p:sp>
      <p:sp>
        <p:nvSpPr>
          <p:cNvPr id="11" name="TextBox 10">
            <a:extLst>
              <a:ext uri="{FF2B5EF4-FFF2-40B4-BE49-F238E27FC236}">
                <a16:creationId xmlns:a16="http://schemas.microsoft.com/office/drawing/2014/main" id="{E13E996D-4233-4D4D-B12B-14DF97D10FF6}"/>
              </a:ext>
            </a:extLst>
          </p:cNvPr>
          <p:cNvSpPr txBox="1"/>
          <p:nvPr/>
        </p:nvSpPr>
        <p:spPr>
          <a:xfrm>
            <a:off x="5751577" y="1712107"/>
            <a:ext cx="3393790" cy="830997"/>
          </a:xfrm>
          <a:prstGeom prst="rect">
            <a:avLst/>
          </a:prstGeom>
          <a:noFill/>
        </p:spPr>
        <p:txBody>
          <a:bodyPr wrap="square">
            <a:spAutoFit/>
          </a:bodyPr>
          <a:lstStyle/>
          <a:p>
            <a:pPr defTabSz="914354">
              <a:defRPr/>
            </a:pPr>
            <a:r>
              <a:rPr lang="en-US" sz="1200" b="1" i="1" dirty="0" err="1">
                <a:solidFill>
                  <a:prstClr val="black"/>
                </a:solidFill>
                <a:latin typeface="Cambria" panose="02040503050406030204" pitchFamily="18" charset="0"/>
                <a:ea typeface="Cambria" panose="02040503050406030204" pitchFamily="18" charset="0"/>
              </a:rPr>
              <a:t>Sumber</a:t>
            </a:r>
            <a:r>
              <a:rPr lang="en-US" sz="1200" dirty="0">
                <a:solidFill>
                  <a:prstClr val="black"/>
                </a:solidFill>
                <a:latin typeface="Cambria" panose="02040503050406030204" pitchFamily="18" charset="0"/>
                <a:ea typeface="Cambria" panose="02040503050406030204" pitchFamily="18" charset="0"/>
              </a:rPr>
              <a:t> : </a:t>
            </a:r>
            <a:endParaRPr lang="id-ID" sz="1200" dirty="0">
              <a:solidFill>
                <a:prstClr val="black"/>
              </a:solidFill>
              <a:latin typeface="Cambria" panose="02040503050406030204" pitchFamily="18" charset="0"/>
              <a:ea typeface="Cambria" panose="02040503050406030204" pitchFamily="18" charset="0"/>
            </a:endParaRPr>
          </a:p>
          <a:p>
            <a:pPr defTabSz="914354">
              <a:defRPr/>
            </a:pPr>
            <a:r>
              <a:rPr lang="en-US" sz="1200" dirty="0" err="1">
                <a:solidFill>
                  <a:prstClr val="black"/>
                </a:solidFill>
                <a:latin typeface="Cambria" panose="02040503050406030204" pitchFamily="18" charset="0"/>
                <a:ea typeface="Cambria" panose="02040503050406030204" pitchFamily="18" charset="0"/>
              </a:rPr>
              <a:t>Rancangan</a:t>
            </a:r>
            <a:r>
              <a:rPr lang="en-US" sz="1200" dirty="0">
                <a:solidFill>
                  <a:prstClr val="black"/>
                </a:solidFill>
                <a:latin typeface="Cambria" panose="02040503050406030204" pitchFamily="18" charset="0"/>
                <a:ea typeface="Cambria" panose="02040503050406030204" pitchFamily="18" charset="0"/>
              </a:rPr>
              <a:t> </a:t>
            </a:r>
            <a:r>
              <a:rPr lang="en-US" sz="1200" dirty="0" err="1">
                <a:solidFill>
                  <a:prstClr val="black"/>
                </a:solidFill>
                <a:latin typeface="Cambria" panose="02040503050406030204" pitchFamily="18" charset="0"/>
                <a:ea typeface="Cambria" panose="02040503050406030204" pitchFamily="18" charset="0"/>
              </a:rPr>
              <a:t>Teknokratik</a:t>
            </a:r>
            <a:r>
              <a:rPr lang="en-US" sz="1200" dirty="0">
                <a:solidFill>
                  <a:prstClr val="black"/>
                </a:solidFill>
                <a:latin typeface="Cambria" panose="02040503050406030204" pitchFamily="18" charset="0"/>
                <a:ea typeface="Cambria" panose="02040503050406030204" pitchFamily="18" charset="0"/>
              </a:rPr>
              <a:t> </a:t>
            </a:r>
            <a:r>
              <a:rPr lang="en-US" sz="1200" dirty="0" err="1">
                <a:solidFill>
                  <a:prstClr val="black"/>
                </a:solidFill>
                <a:latin typeface="Cambria" panose="02040503050406030204" pitchFamily="18" charset="0"/>
                <a:ea typeface="Cambria" panose="02040503050406030204" pitchFamily="18" charset="0"/>
              </a:rPr>
              <a:t>Rencana</a:t>
            </a:r>
            <a:r>
              <a:rPr lang="en-US" sz="1200" dirty="0">
                <a:solidFill>
                  <a:prstClr val="black"/>
                </a:solidFill>
                <a:latin typeface="Cambria" panose="02040503050406030204" pitchFamily="18" charset="0"/>
                <a:ea typeface="Cambria" panose="02040503050406030204" pitchFamily="18" charset="0"/>
              </a:rPr>
              <a:t> Pembangunan </a:t>
            </a:r>
            <a:r>
              <a:rPr lang="en-US" sz="1200" dirty="0" err="1">
                <a:solidFill>
                  <a:prstClr val="black"/>
                </a:solidFill>
                <a:latin typeface="Cambria" panose="02040503050406030204" pitchFamily="18" charset="0"/>
                <a:ea typeface="Cambria" panose="02040503050406030204" pitchFamily="18" charset="0"/>
              </a:rPr>
              <a:t>Jangka</a:t>
            </a:r>
            <a:r>
              <a:rPr lang="en-US" sz="1200" dirty="0">
                <a:solidFill>
                  <a:prstClr val="black"/>
                </a:solidFill>
                <a:latin typeface="Cambria" panose="02040503050406030204" pitchFamily="18" charset="0"/>
                <a:ea typeface="Cambria" panose="02040503050406030204" pitchFamily="18" charset="0"/>
              </a:rPr>
              <a:t> </a:t>
            </a:r>
            <a:r>
              <a:rPr lang="en-US" sz="1200" dirty="0" err="1">
                <a:solidFill>
                  <a:prstClr val="black"/>
                </a:solidFill>
                <a:latin typeface="Cambria" panose="02040503050406030204" pitchFamily="18" charset="0"/>
                <a:ea typeface="Cambria" panose="02040503050406030204" pitchFamily="18" charset="0"/>
              </a:rPr>
              <a:t>Menenganh</a:t>
            </a:r>
            <a:r>
              <a:rPr lang="en-US" sz="1200" dirty="0">
                <a:solidFill>
                  <a:prstClr val="black"/>
                </a:solidFill>
                <a:latin typeface="Cambria" panose="02040503050406030204" pitchFamily="18" charset="0"/>
                <a:ea typeface="Cambria" panose="02040503050406030204" pitchFamily="18" charset="0"/>
              </a:rPr>
              <a:t> </a:t>
            </a:r>
            <a:r>
              <a:rPr lang="en-US" sz="1200" dirty="0" err="1">
                <a:solidFill>
                  <a:prstClr val="black"/>
                </a:solidFill>
                <a:latin typeface="Cambria" panose="02040503050406030204" pitchFamily="18" charset="0"/>
                <a:ea typeface="Cambria" panose="02040503050406030204" pitchFamily="18" charset="0"/>
              </a:rPr>
              <a:t>Nasional</a:t>
            </a:r>
            <a:r>
              <a:rPr lang="en-US" sz="1200" dirty="0">
                <a:solidFill>
                  <a:prstClr val="black"/>
                </a:solidFill>
                <a:latin typeface="Cambria" panose="02040503050406030204" pitchFamily="18" charset="0"/>
                <a:ea typeface="Cambria" panose="02040503050406030204" pitchFamily="18" charset="0"/>
              </a:rPr>
              <a:t> 2020-2024 - BAPPENAS</a:t>
            </a:r>
            <a:endParaRPr lang="id-ID" sz="1200" dirty="0">
              <a:solidFill>
                <a:prstClr val="black"/>
              </a:solidFill>
              <a:latin typeface="Cambria" panose="02040503050406030204" pitchFamily="18" charset="0"/>
              <a:ea typeface="Cambria" panose="02040503050406030204" pitchFamily="18" charset="0"/>
            </a:endParaRPr>
          </a:p>
        </p:txBody>
      </p:sp>
      <p:pic>
        <p:nvPicPr>
          <p:cNvPr id="12" name="Content Placeholder 4"/>
          <p:cNvPicPr>
            <a:picLocks noChangeAspect="1"/>
          </p:cNvPicPr>
          <p:nvPr/>
        </p:nvPicPr>
        <p:blipFill rotWithShape="1">
          <a:blip r:embed="rId10"/>
          <a:srcRect l="768" t="2083" r="487" b="801"/>
          <a:stretch/>
        </p:blipFill>
        <p:spPr>
          <a:xfrm>
            <a:off x="0" y="1801850"/>
            <a:ext cx="5733448" cy="4919624"/>
          </a:xfrm>
          <a:prstGeom prst="rect">
            <a:avLst/>
          </a:prstGeom>
        </p:spPr>
      </p:pic>
      <p:sp>
        <p:nvSpPr>
          <p:cNvPr id="13" name="Title 1">
            <a:extLst>
              <a:ext uri="{FF2B5EF4-FFF2-40B4-BE49-F238E27FC236}">
                <a16:creationId xmlns:a16="http://schemas.microsoft.com/office/drawing/2014/main" id="{D1145BB3-92D8-4109-A4B1-6F48A7459D83}"/>
              </a:ext>
            </a:extLst>
          </p:cNvPr>
          <p:cNvSpPr txBox="1">
            <a:spLocks noChangeArrowheads="1"/>
          </p:cNvSpPr>
          <p:nvPr/>
        </p:nvSpPr>
        <p:spPr bwMode="auto">
          <a:xfrm>
            <a:off x="219456" y="231375"/>
            <a:ext cx="5513992" cy="1309920"/>
          </a:xfrm>
          <a:prstGeom prst="rect">
            <a:avLst/>
          </a:prstGeom>
          <a:solidFill>
            <a:schemeClr val="accent5"/>
          </a:solidFill>
          <a:ln>
            <a:noFill/>
          </a:ln>
        </p:spPr>
        <p:txBody>
          <a:bodyPr anchor="ctr"/>
          <a:lstStyle>
            <a:lvl1pPr defTabSz="514350">
              <a:defRPr sz="1400">
                <a:solidFill>
                  <a:schemeClr val="tx1"/>
                </a:solidFill>
                <a:latin typeface="Calibri" panose="020F0502020204030204" pitchFamily="34" charset="0"/>
              </a:defRPr>
            </a:lvl1pPr>
            <a:lvl2pPr marL="742950" indent="-285750" defTabSz="514350">
              <a:defRPr sz="1400">
                <a:solidFill>
                  <a:schemeClr val="tx1"/>
                </a:solidFill>
                <a:latin typeface="Calibri" panose="020F0502020204030204" pitchFamily="34" charset="0"/>
              </a:defRPr>
            </a:lvl2pPr>
            <a:lvl3pPr marL="1143000" indent="-228600" defTabSz="514350">
              <a:defRPr sz="1400">
                <a:solidFill>
                  <a:schemeClr val="tx1"/>
                </a:solidFill>
                <a:latin typeface="Calibri" panose="020F0502020204030204" pitchFamily="34" charset="0"/>
              </a:defRPr>
            </a:lvl3pPr>
            <a:lvl4pPr marL="1600200" indent="-228600" defTabSz="514350">
              <a:defRPr sz="1400">
                <a:solidFill>
                  <a:schemeClr val="tx1"/>
                </a:solidFill>
                <a:latin typeface="Calibri" panose="020F0502020204030204" pitchFamily="34" charset="0"/>
              </a:defRPr>
            </a:lvl4pPr>
            <a:lvl5pPr marL="2057400" indent="-228600" defTabSz="514350">
              <a:defRPr sz="1400">
                <a:solidFill>
                  <a:schemeClr val="tx1"/>
                </a:solidFill>
                <a:latin typeface="Calibri" panose="020F0502020204030204" pitchFamily="34" charset="0"/>
              </a:defRPr>
            </a:lvl5pPr>
            <a:lvl6pPr marL="2514600" indent="-228600" defTabSz="514350"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514350"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514350"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51435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lnSpc>
                <a:spcPct val="90000"/>
              </a:lnSpc>
            </a:pPr>
            <a:r>
              <a:rPr lang="id-ID" altLang="id-ID" sz="2667" b="1" dirty="0">
                <a:solidFill>
                  <a:srgbClr val="FFFFFF"/>
                </a:solidFill>
                <a:latin typeface="Cambria" panose="02040503050406030204" pitchFamily="18" charset="0"/>
                <a:ea typeface="Cambria" panose="02040503050406030204" pitchFamily="18" charset="0"/>
                <a:cs typeface="Cambria" panose="02040503050406030204" pitchFamily="18" charset="0"/>
              </a:rPr>
              <a:t>Perkembangan </a:t>
            </a:r>
          </a:p>
          <a:p>
            <a:pPr algn="ctr" eaLnBrk="1" hangingPunct="1">
              <a:lnSpc>
                <a:spcPct val="90000"/>
              </a:lnSpc>
            </a:pPr>
            <a:r>
              <a:rPr lang="id-ID" altLang="id-ID" sz="2667" b="1" dirty="0">
                <a:solidFill>
                  <a:srgbClr val="FFFFFF"/>
                </a:solidFill>
                <a:latin typeface="Cambria" panose="02040503050406030204" pitchFamily="18" charset="0"/>
                <a:ea typeface="Cambria" panose="02040503050406030204" pitchFamily="18" charset="0"/>
                <a:cs typeface="Cambria" panose="02040503050406030204" pitchFamily="18" charset="0"/>
              </a:rPr>
              <a:t>Target KPM dan Anggaran PKH </a:t>
            </a:r>
            <a:endParaRPr lang="en-US" altLang="id-ID" sz="2667" b="1" dirty="0">
              <a:solidFill>
                <a:srgbClr val="FFFFFF"/>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570192438"/>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4870B0-9F10-4788-A7A1-F3FC97DEA675}"/>
              </a:ext>
            </a:extLst>
          </p:cNvPr>
          <p:cNvPicPr>
            <a:picLocks noChangeAspect="1"/>
          </p:cNvPicPr>
          <p:nvPr/>
        </p:nvPicPr>
        <p:blipFill>
          <a:blip r:embed="rId3"/>
          <a:stretch>
            <a:fillRect/>
          </a:stretch>
        </p:blipFill>
        <p:spPr>
          <a:xfrm>
            <a:off x="8979830" y="3172995"/>
            <a:ext cx="1109663" cy="1346200"/>
          </a:xfrm>
          <a:prstGeom prst="rect">
            <a:avLst/>
          </a:prstGeom>
          <a:effectLst>
            <a:outerShdw blurRad="76200" dir="18900000" sy="23000" kx="-1200000" algn="bl" rotWithShape="0">
              <a:prstClr val="black">
                <a:alpha val="20000"/>
              </a:prstClr>
            </a:outerShdw>
          </a:effectLst>
        </p:spPr>
      </p:pic>
      <p:pic>
        <p:nvPicPr>
          <p:cNvPr id="3" name="Picture 2">
            <a:extLst>
              <a:ext uri="{FF2B5EF4-FFF2-40B4-BE49-F238E27FC236}">
                <a16:creationId xmlns:a16="http://schemas.microsoft.com/office/drawing/2014/main" id="{93271873-4563-42C6-881F-08BE98A2DE10}"/>
              </a:ext>
            </a:extLst>
          </p:cNvPr>
          <p:cNvPicPr>
            <a:picLocks noChangeAspect="1"/>
          </p:cNvPicPr>
          <p:nvPr/>
        </p:nvPicPr>
        <p:blipFill>
          <a:blip r:embed="rId4"/>
          <a:stretch>
            <a:fillRect/>
          </a:stretch>
        </p:blipFill>
        <p:spPr>
          <a:xfrm>
            <a:off x="10042291" y="870562"/>
            <a:ext cx="1286732" cy="2115671"/>
          </a:xfrm>
          <a:prstGeom prst="rect">
            <a:avLst/>
          </a:prstGeom>
          <a:effectLst>
            <a:outerShdw blurRad="152400" dist="317500" dir="5400000" sx="90000" sy="-19000" rotWithShape="0">
              <a:prstClr val="black">
                <a:alpha val="15000"/>
              </a:prstClr>
            </a:outerShdw>
          </a:effectLst>
        </p:spPr>
      </p:pic>
      <p:pic>
        <p:nvPicPr>
          <p:cNvPr id="166916" name="Group 3">
            <a:extLst>
              <a:ext uri="{FF2B5EF4-FFF2-40B4-BE49-F238E27FC236}">
                <a16:creationId xmlns:a16="http://schemas.microsoft.com/office/drawing/2014/main" id="{C1C92C6B-F59C-4472-9A36-3B853A48A8B4}"/>
              </a:ext>
            </a:extLst>
          </p:cNvPr>
          <p:cNvPicPr>
            <a:picLocks noChangeArrowheads="1"/>
          </p:cNvPicPr>
          <p:nvPr/>
        </p:nvPicPr>
        <p:blipFill>
          <a:blip r:embed="rId5">
            <a:extLst>
              <a:ext uri="{28A0092B-C50C-407E-A947-70E740481C1C}">
                <a14:useLocalDpi xmlns:a14="http://schemas.microsoft.com/office/drawing/2010/main" val="0"/>
              </a:ext>
            </a:extLst>
          </a:blip>
          <a:srcRect b="22911"/>
          <a:stretch>
            <a:fillRect/>
          </a:stretch>
        </p:blipFill>
        <p:spPr bwMode="auto">
          <a:xfrm>
            <a:off x="9316629" y="4597401"/>
            <a:ext cx="1981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7" name="Picture 3">
            <a:extLst>
              <a:ext uri="{FF2B5EF4-FFF2-40B4-BE49-F238E27FC236}">
                <a16:creationId xmlns:a16="http://schemas.microsoft.com/office/drawing/2014/main" id="{217299B3-CBE8-4EC1-BFB7-311153E956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2979" y="3172162"/>
            <a:ext cx="967987" cy="134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5">
            <a:extLst>
              <a:ext uri="{FF2B5EF4-FFF2-40B4-BE49-F238E27FC236}">
                <a16:creationId xmlns:a16="http://schemas.microsoft.com/office/drawing/2014/main" id="{4442B417-7402-4665-BD7D-9AFC49BFA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7948" y="781194"/>
            <a:ext cx="12033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1" name="Slide Number Placeholder 2">
            <a:extLst>
              <a:ext uri="{FF2B5EF4-FFF2-40B4-BE49-F238E27FC236}">
                <a16:creationId xmlns:a16="http://schemas.microsoft.com/office/drawing/2014/main" id="{BCB441A0-F8DA-473A-9138-C45C957342D4}"/>
              </a:ext>
            </a:extLst>
          </p:cNvPr>
          <p:cNvSpPr txBox="1">
            <a:spLocks noChangeArrowheads="1"/>
          </p:cNvSpPr>
          <p:nvPr/>
        </p:nvSpPr>
        <p:spPr bwMode="auto">
          <a:xfrm>
            <a:off x="7981951" y="6356351"/>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377">
              <a:lnSpc>
                <a:spcPct val="100000"/>
              </a:lnSpc>
              <a:spcBef>
                <a:spcPct val="0"/>
              </a:spcBef>
              <a:buNone/>
              <a:defRPr/>
            </a:pPr>
            <a:fld id="{29DA2F4F-7AAD-4C60-A1DF-FAF4EE5C80DC}" type="slidenum">
              <a:rPr lang="en-US" altLang="en-US" sz="1200">
                <a:solidFill>
                  <a:srgbClr val="898989"/>
                </a:solidFill>
                <a:cs typeface="Arial" panose="020B0604020202020204" pitchFamily="34" charset="0"/>
              </a:rPr>
              <a:pPr algn="r" defTabSz="914377">
                <a:lnSpc>
                  <a:spcPct val="100000"/>
                </a:lnSpc>
                <a:spcBef>
                  <a:spcPct val="0"/>
                </a:spcBef>
                <a:buNone/>
                <a:defRPr/>
              </a:pPr>
              <a:t>22</a:t>
            </a:fld>
            <a:endParaRPr lang="en-US" altLang="en-US" sz="1200">
              <a:solidFill>
                <a:srgbClr val="898989"/>
              </a:solidFill>
              <a:cs typeface="Arial" panose="020B0604020202020204" pitchFamily="34" charset="0"/>
            </a:endParaRPr>
          </a:p>
        </p:txBody>
      </p:sp>
      <p:grpSp>
        <p:nvGrpSpPr>
          <p:cNvPr id="23" name="Group 22"/>
          <p:cNvGrpSpPr/>
          <p:nvPr/>
        </p:nvGrpSpPr>
        <p:grpSpPr>
          <a:xfrm>
            <a:off x="0" y="1"/>
            <a:ext cx="12194117" cy="645151"/>
            <a:chOff x="0" y="0"/>
            <a:chExt cx="12194117" cy="810684"/>
          </a:xfrm>
          <a:solidFill>
            <a:schemeClr val="accent5"/>
          </a:solidFill>
        </p:grpSpPr>
        <p:sp>
          <p:nvSpPr>
            <p:cNvPr id="24" name="Title 1">
              <a:extLst>
                <a:ext uri="{FF2B5EF4-FFF2-40B4-BE49-F238E27FC236}">
                  <a16:creationId xmlns:a16="http://schemas.microsoft.com/office/drawing/2014/main" id="{DF29C201-1E1F-4AB1-9933-FA28CDC67252}"/>
                </a:ext>
              </a:extLst>
            </p:cNvPr>
            <p:cNvSpPr txBox="1">
              <a:spLocks/>
            </p:cNvSpPr>
            <p:nvPr/>
          </p:nvSpPr>
          <p:spPr>
            <a:xfrm>
              <a:off x="2117" y="74084"/>
              <a:ext cx="12192000" cy="736600"/>
            </a:xfrm>
            <a:prstGeom prst="rect">
              <a:avLst/>
            </a:prstGeom>
            <a:grpFill/>
          </p:spPr>
          <p:txBody>
            <a:bodyPr lIns="91440" tIns="45720" rIns="91440" bIns="4572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32">
                <a:defRPr/>
              </a:pPr>
              <a:endParaRPr lang="en-US" sz="3200" b="1" dirty="0">
                <a:solidFill>
                  <a:prstClr val="white"/>
                </a:solidFill>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C152B54D-22DE-442D-B699-69DC0B3C0925}"/>
                </a:ext>
              </a:extLst>
            </p:cNvPr>
            <p:cNvSpPr txBox="1">
              <a:spLocks/>
            </p:cNvSpPr>
            <p:nvPr/>
          </p:nvSpPr>
          <p:spPr bwMode="auto">
            <a:xfrm>
              <a:off x="0" y="0"/>
              <a:ext cx="12192000" cy="7641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01" tIns="60949" rIns="121901" bIns="60949" anchor="ctr"/>
            <a:lstStyle>
              <a:lvl1pPr defTabSz="881063">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88106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88106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88106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88106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8810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8810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8810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8810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defTabSz="914377">
                <a:lnSpc>
                  <a:spcPct val="100000"/>
                </a:lnSpc>
                <a:spcBef>
                  <a:spcPct val="0"/>
                </a:spcBef>
                <a:buNone/>
                <a:defRPr/>
              </a:pPr>
              <a:r>
                <a:rPr lang="en-US" altLang="en-US" sz="2400" b="1" dirty="0" err="1">
                  <a:solidFill>
                    <a:srgbClr val="FFFFFF"/>
                  </a:solidFill>
                  <a:latin typeface="Cambria" charset="0"/>
                  <a:ea typeface="Cambria" charset="0"/>
                  <a:cs typeface="Cambria" charset="0"/>
                </a:rPr>
                <a:t>Strategi</a:t>
              </a:r>
              <a:r>
                <a:rPr lang="en-US" altLang="en-US" sz="2400" b="1" dirty="0">
                  <a:solidFill>
                    <a:srgbClr val="FFFFFF"/>
                  </a:solidFill>
                  <a:latin typeface="Cambria" charset="0"/>
                  <a:ea typeface="Cambria" charset="0"/>
                  <a:cs typeface="Cambria" charset="0"/>
                </a:rPr>
                <a:t> </a:t>
              </a:r>
              <a:r>
                <a:rPr lang="en-US" altLang="en-US" sz="2400" b="1" dirty="0" err="1">
                  <a:solidFill>
                    <a:srgbClr val="FFFFFF"/>
                  </a:solidFill>
                  <a:latin typeface="Cambria" charset="0"/>
                  <a:ea typeface="Cambria" charset="0"/>
                  <a:cs typeface="Cambria" charset="0"/>
                </a:rPr>
                <a:t>Perubahan</a:t>
              </a:r>
              <a:r>
                <a:rPr lang="en-US" altLang="en-US" sz="2400" b="1" dirty="0">
                  <a:solidFill>
                    <a:srgbClr val="FFFFFF"/>
                  </a:solidFill>
                  <a:latin typeface="Cambria" charset="0"/>
                  <a:ea typeface="Cambria" charset="0"/>
                  <a:cs typeface="Cambria" charset="0"/>
                </a:rPr>
                <a:t> </a:t>
              </a:r>
              <a:r>
                <a:rPr lang="en-US" altLang="en-US" sz="2400" b="1" dirty="0" err="1">
                  <a:solidFill>
                    <a:srgbClr val="FFFFFF"/>
                  </a:solidFill>
                  <a:latin typeface="Cambria" charset="0"/>
                  <a:ea typeface="Cambria" charset="0"/>
                  <a:cs typeface="Cambria" charset="0"/>
                </a:rPr>
                <a:t>Perilaku</a:t>
              </a:r>
              <a:r>
                <a:rPr lang="en-US" altLang="en-US" sz="2400" b="1" dirty="0">
                  <a:solidFill>
                    <a:srgbClr val="FFFFFF"/>
                  </a:solidFill>
                  <a:latin typeface="Cambria" charset="0"/>
                  <a:ea typeface="Cambria" charset="0"/>
                  <a:cs typeface="Cambria" charset="0"/>
                </a:rPr>
                <a:t> </a:t>
              </a:r>
              <a:r>
                <a:rPr lang="en-US" altLang="en-US" sz="2400" b="1" dirty="0" err="1">
                  <a:solidFill>
                    <a:srgbClr val="FFFFFF"/>
                  </a:solidFill>
                  <a:latin typeface="Cambria" charset="0"/>
                  <a:ea typeface="Cambria" charset="0"/>
                  <a:cs typeface="Cambria" charset="0"/>
                </a:rPr>
                <a:t>melalui</a:t>
              </a:r>
              <a:r>
                <a:rPr lang="en-US" altLang="en-US" sz="2400" b="1" dirty="0">
                  <a:solidFill>
                    <a:srgbClr val="FFFFFF"/>
                  </a:solidFill>
                  <a:latin typeface="Cambria" charset="0"/>
                  <a:ea typeface="Cambria" charset="0"/>
                  <a:cs typeface="Cambria" charset="0"/>
                </a:rPr>
                <a:t> : Family Development Sessions (FDS)</a:t>
              </a:r>
              <a:endParaRPr lang="id-ID" altLang="en-US" sz="2400" b="1" dirty="0">
                <a:solidFill>
                  <a:srgbClr val="FFFFFF"/>
                </a:solidFill>
                <a:latin typeface="Cambria" charset="0"/>
                <a:ea typeface="Cambria" charset="0"/>
                <a:cs typeface="Cambria" charset="0"/>
              </a:endParaRPr>
            </a:p>
          </p:txBody>
        </p:sp>
      </p:grpSp>
      <p:grpSp>
        <p:nvGrpSpPr>
          <p:cNvPr id="26" name="Group 3">
            <a:extLst>
              <a:ext uri="{FF2B5EF4-FFF2-40B4-BE49-F238E27FC236}">
                <a16:creationId xmlns:a16="http://schemas.microsoft.com/office/drawing/2014/main" id="{13315CE4-5F06-7444-9601-3157AFD45539}"/>
              </a:ext>
            </a:extLst>
          </p:cNvPr>
          <p:cNvGrpSpPr>
            <a:grpSpLocks/>
          </p:cNvGrpSpPr>
          <p:nvPr/>
        </p:nvGrpSpPr>
        <p:grpSpPr bwMode="auto">
          <a:xfrm>
            <a:off x="185908" y="666458"/>
            <a:ext cx="8463382" cy="6055018"/>
            <a:chOff x="205196" y="1903027"/>
            <a:chExt cx="5421894" cy="4199285"/>
          </a:xfrm>
        </p:grpSpPr>
        <p:sp>
          <p:nvSpPr>
            <p:cNvPr id="27" name="Rectangle 26">
              <a:extLst>
                <a:ext uri="{FF2B5EF4-FFF2-40B4-BE49-F238E27FC236}">
                  <a16:creationId xmlns:a16="http://schemas.microsoft.com/office/drawing/2014/main" id="{0B6F847C-053B-BC48-AFB5-53CCA739BC75}"/>
                </a:ext>
              </a:extLst>
            </p:cNvPr>
            <p:cNvSpPr/>
            <p:nvPr/>
          </p:nvSpPr>
          <p:spPr bwMode="auto">
            <a:xfrm>
              <a:off x="1362050" y="3100000"/>
              <a:ext cx="1105281" cy="2599544"/>
            </a:xfrm>
            <a:prstGeom prst="rect">
              <a:avLst/>
            </a:prstGeom>
            <a:solidFill>
              <a:schemeClr val="accent3">
                <a:lumMod val="60000"/>
                <a:lumOff val="40000"/>
              </a:schemeClr>
            </a:solidFill>
            <a:ln w="9525"/>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lstStyle/>
            <a:p>
              <a:pPr marL="139290" indent="-139290">
                <a:buFont typeface="Arial" panose="020B0604020202020204" pitchFamily="34" charset="0"/>
                <a:buChar char="•"/>
                <a:defRPr/>
              </a:pPr>
              <a:r>
                <a:rPr lang="en-US" sz="1400" dirty="0" err="1">
                  <a:solidFill>
                    <a:schemeClr val="tx1"/>
                  </a:solidFill>
                  <a:latin typeface="Cambria" panose="02040503050406030204" pitchFamily="18" charset="0"/>
                  <a:ea typeface="Cambria" panose="02040503050406030204" pitchFamily="18" charset="0"/>
                  <a:cs typeface="Arial" charset="0"/>
                </a:rPr>
                <a:t>Menjadi</a:t>
              </a:r>
              <a:r>
                <a:rPr lang="en-US" sz="1400" dirty="0">
                  <a:solidFill>
                    <a:schemeClr val="tx1"/>
                  </a:solidFill>
                  <a:latin typeface="Cambria" panose="02040503050406030204" pitchFamily="18" charset="0"/>
                  <a:ea typeface="Cambria" panose="02040503050406030204" pitchFamily="18" charset="0"/>
                  <a:cs typeface="Arial" charset="0"/>
                </a:rPr>
                <a:t> orang </a:t>
              </a:r>
              <a:r>
                <a:rPr lang="en-US" sz="1400" dirty="0" err="1">
                  <a:solidFill>
                    <a:schemeClr val="tx1"/>
                  </a:solidFill>
                  <a:latin typeface="Cambria" panose="02040503050406030204" pitchFamily="18" charset="0"/>
                  <a:ea typeface="Cambria" panose="02040503050406030204" pitchFamily="18" charset="0"/>
                  <a:cs typeface="Arial" charset="0"/>
                </a:rPr>
                <a:t>tua</a:t>
              </a:r>
              <a:r>
                <a:rPr lang="en-US" sz="1400" dirty="0">
                  <a:solidFill>
                    <a:schemeClr val="tx1"/>
                  </a:solidFill>
                  <a:latin typeface="Cambria" panose="02040503050406030204" pitchFamily="18" charset="0"/>
                  <a:ea typeface="Cambria" panose="02040503050406030204" pitchFamily="18" charset="0"/>
                  <a:cs typeface="Arial" charset="0"/>
                </a:rPr>
                <a:t> yang </a:t>
              </a:r>
              <a:r>
                <a:rPr lang="en-US" sz="1400" dirty="0" err="1">
                  <a:solidFill>
                    <a:schemeClr val="tx1"/>
                  </a:solidFill>
                  <a:latin typeface="Cambria" panose="02040503050406030204" pitchFamily="18" charset="0"/>
                  <a:ea typeface="Cambria" panose="02040503050406030204" pitchFamily="18" charset="0"/>
                  <a:cs typeface="Arial" charset="0"/>
                </a:rPr>
                <a:t>sukses</a:t>
              </a:r>
              <a:endParaRPr lang="en-US" sz="1400" dirty="0">
                <a:solidFill>
                  <a:schemeClr val="tx1"/>
                </a:solidFill>
                <a:latin typeface="Cambria" panose="02040503050406030204" pitchFamily="18" charset="0"/>
                <a:ea typeface="Cambria" panose="02040503050406030204" pitchFamily="18" charset="0"/>
                <a:cs typeface="Arial" charset="0"/>
              </a:endParaRPr>
            </a:p>
            <a:p>
              <a:pPr marL="139290" indent="-139290">
                <a:buFont typeface="Arial" panose="020B0604020202020204" pitchFamily="34" charset="0"/>
                <a:buChar char="•"/>
                <a:defRPr/>
              </a:pPr>
              <a:r>
                <a:rPr lang="en-US" sz="1400" dirty="0" err="1">
                  <a:solidFill>
                    <a:schemeClr val="tx1"/>
                  </a:solidFill>
                  <a:latin typeface="Cambria" panose="02040503050406030204" pitchFamily="18" charset="0"/>
                  <a:ea typeface="Cambria" panose="02040503050406030204" pitchFamily="18" charset="0"/>
                  <a:cs typeface="Arial" charset="0"/>
                </a:rPr>
                <a:t>Memahami</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perilaku</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belajar</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anak</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usia</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dini</a:t>
              </a:r>
              <a:endParaRPr lang="en-US" sz="1400" dirty="0">
                <a:solidFill>
                  <a:schemeClr val="tx1"/>
                </a:solidFill>
                <a:latin typeface="Cambria" panose="02040503050406030204" pitchFamily="18" charset="0"/>
                <a:ea typeface="Cambria" panose="02040503050406030204" pitchFamily="18" charset="0"/>
                <a:cs typeface="Arial" charset="0"/>
              </a:endParaRPr>
            </a:p>
            <a:p>
              <a:pPr marL="139290" indent="-139290">
                <a:buFont typeface="Arial" panose="020B0604020202020204" pitchFamily="34" charset="0"/>
                <a:buChar char="•"/>
                <a:defRPr/>
              </a:pPr>
              <a:r>
                <a:rPr lang="en-US" sz="1400" dirty="0" err="1">
                  <a:solidFill>
                    <a:schemeClr val="tx1"/>
                  </a:solidFill>
                  <a:latin typeface="Cambria" panose="02040503050406030204" pitchFamily="18" charset="0"/>
                  <a:ea typeface="Cambria" panose="02040503050406030204" pitchFamily="18" charset="0"/>
                  <a:cs typeface="Arial" charset="0"/>
                </a:rPr>
                <a:t>Menumbuhkan</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perilaku</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positif</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anak</a:t>
              </a:r>
              <a:r>
                <a:rPr lang="en-US" sz="1400" dirty="0">
                  <a:solidFill>
                    <a:schemeClr val="tx1"/>
                  </a:solidFill>
                  <a:latin typeface="Cambria" panose="02040503050406030204" pitchFamily="18" charset="0"/>
                  <a:ea typeface="Cambria" panose="02040503050406030204" pitchFamily="18" charset="0"/>
                  <a:cs typeface="Arial" charset="0"/>
                </a:rPr>
                <a:t> </a:t>
              </a:r>
            </a:p>
            <a:p>
              <a:pPr marL="139290" indent="-139290">
                <a:buFont typeface="Arial" panose="020B0604020202020204" pitchFamily="34" charset="0"/>
                <a:buChar char="•"/>
                <a:defRPr/>
              </a:pPr>
              <a:r>
                <a:rPr lang="en-US" sz="1400" dirty="0" err="1">
                  <a:solidFill>
                    <a:schemeClr val="tx1"/>
                  </a:solidFill>
                  <a:latin typeface="Cambria" panose="02040503050406030204" pitchFamily="18" charset="0"/>
                  <a:ea typeface="Cambria" panose="02040503050406030204" pitchFamily="18" charset="0"/>
                  <a:cs typeface="Arial" charset="0"/>
                </a:rPr>
                <a:t>Membantu</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anak</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sukses</a:t>
              </a:r>
              <a:r>
                <a:rPr lang="en-US" sz="1400" dirty="0">
                  <a:solidFill>
                    <a:schemeClr val="tx1"/>
                  </a:solidFill>
                  <a:latin typeface="Cambria" panose="02040503050406030204" pitchFamily="18" charset="0"/>
                  <a:ea typeface="Cambria" panose="02040503050406030204" pitchFamily="18" charset="0"/>
                  <a:cs typeface="Arial" charset="0"/>
                </a:rPr>
                <a:t> di </a:t>
              </a:r>
              <a:r>
                <a:rPr lang="en-US" sz="1400" dirty="0" err="1">
                  <a:solidFill>
                    <a:schemeClr val="tx1"/>
                  </a:solidFill>
                  <a:latin typeface="Cambria" panose="02040503050406030204" pitchFamily="18" charset="0"/>
                  <a:ea typeface="Cambria" panose="02040503050406030204" pitchFamily="18" charset="0"/>
                  <a:cs typeface="Arial" charset="0"/>
                </a:rPr>
                <a:t>sekolah</a:t>
              </a:r>
              <a:endParaRPr lang="en-US" sz="1400" dirty="0">
                <a:solidFill>
                  <a:schemeClr val="tx1"/>
                </a:solidFill>
                <a:latin typeface="Cambria" panose="02040503050406030204" pitchFamily="18" charset="0"/>
                <a:ea typeface="Cambria" panose="02040503050406030204" pitchFamily="18" charset="0"/>
                <a:cs typeface="Arial" charset="0"/>
              </a:endParaRPr>
            </a:p>
            <a:p>
              <a:pPr marL="139290" indent="-139290">
                <a:buFont typeface="Arial" panose="020B0604020202020204"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PIP dan Bidik Misi </a:t>
              </a:r>
            </a:p>
          </p:txBody>
        </p:sp>
        <p:sp>
          <p:nvSpPr>
            <p:cNvPr id="28" name="Rectangle 27">
              <a:extLst>
                <a:ext uri="{FF2B5EF4-FFF2-40B4-BE49-F238E27FC236}">
                  <a16:creationId xmlns:a16="http://schemas.microsoft.com/office/drawing/2014/main" id="{0E9F7D8A-FE3D-4A47-968F-1471CA213988}"/>
                </a:ext>
              </a:extLst>
            </p:cNvPr>
            <p:cNvSpPr/>
            <p:nvPr/>
          </p:nvSpPr>
          <p:spPr bwMode="auto">
            <a:xfrm>
              <a:off x="2490715" y="3103235"/>
              <a:ext cx="1085730" cy="2599544"/>
            </a:xfrm>
            <a:prstGeom prst="rect">
              <a:avLst/>
            </a:prstGeom>
            <a:solidFill>
              <a:schemeClr val="accent4">
                <a:lumMod val="60000"/>
                <a:lumOff val="40000"/>
              </a:schemeClr>
            </a:solidFill>
            <a:ln w="9525"/>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lstStyle/>
            <a:p>
              <a:pPr marL="76094" indent="-76094">
                <a:buFont typeface="Arial" pitchFamily="34" charset="0"/>
                <a:buChar char="•"/>
                <a:defRPr/>
              </a:pPr>
              <a:r>
                <a:rPr lang="en-US" sz="1400" dirty="0" err="1">
                  <a:solidFill>
                    <a:schemeClr val="tx1"/>
                  </a:solidFill>
                  <a:latin typeface="Cambria" panose="02040503050406030204" pitchFamily="18" charset="0"/>
                  <a:ea typeface="Cambria" panose="02040503050406030204" pitchFamily="18" charset="0"/>
                  <a:cs typeface="Arial" charset="0"/>
                </a:rPr>
                <a:t>Mengatur</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sumber</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daya</a:t>
              </a:r>
              <a:r>
                <a:rPr lang="en-US" sz="1400" dirty="0">
                  <a:solidFill>
                    <a:schemeClr val="tx1"/>
                  </a:solidFill>
                  <a:latin typeface="Cambria" panose="02040503050406030204" pitchFamily="18" charset="0"/>
                  <a:ea typeface="Cambria" panose="02040503050406030204" pitchFamily="18" charset="0"/>
                  <a:cs typeface="Arial" charset="0"/>
                </a:rPr>
                <a:t> yang </a:t>
              </a:r>
              <a:r>
                <a:rPr lang="en-US" sz="1400" dirty="0" err="1">
                  <a:solidFill>
                    <a:schemeClr val="tx1"/>
                  </a:solidFill>
                  <a:latin typeface="Cambria" panose="02040503050406030204" pitchFamily="18" charset="0"/>
                  <a:ea typeface="Cambria" panose="02040503050406030204" pitchFamily="18" charset="0"/>
                  <a:cs typeface="Arial" charset="0"/>
                </a:rPr>
                <a:t>terbatas</a:t>
              </a:r>
              <a:r>
                <a:rPr lang="en-US" sz="1400" dirty="0">
                  <a:solidFill>
                    <a:schemeClr val="tx1"/>
                  </a:solidFill>
                  <a:latin typeface="Cambria" panose="02040503050406030204" pitchFamily="18" charset="0"/>
                  <a:ea typeface="Cambria" panose="02040503050406030204" pitchFamily="18" charset="0"/>
                  <a:cs typeface="Arial" charset="0"/>
                </a:rPr>
                <a:t>  </a:t>
              </a:r>
            </a:p>
            <a:p>
              <a:pPr marL="76094" indent="-76094">
                <a:buFont typeface="Arial" pitchFamily="34" charset="0"/>
                <a:buChar char="•"/>
                <a:defRPr/>
              </a:pPr>
              <a:r>
                <a:rPr lang="en-US" sz="1400" dirty="0" err="1">
                  <a:solidFill>
                    <a:schemeClr val="tx1"/>
                  </a:solidFill>
                  <a:latin typeface="Cambria" panose="02040503050406030204" pitchFamily="18" charset="0"/>
                  <a:ea typeface="Cambria" panose="02040503050406030204" pitchFamily="18" charset="0"/>
                  <a:cs typeface="Arial" charset="0"/>
                </a:rPr>
                <a:t>Strategi</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menabung</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dan</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berhutang</a:t>
              </a:r>
              <a:endParaRPr lang="en-US" sz="1400" dirty="0">
                <a:solidFill>
                  <a:schemeClr val="tx1"/>
                </a:solidFill>
                <a:latin typeface="Cambria" panose="02040503050406030204" pitchFamily="18" charset="0"/>
                <a:ea typeface="Cambria" panose="02040503050406030204" pitchFamily="18" charset="0"/>
                <a:cs typeface="Arial" charset="0"/>
              </a:endParaRPr>
            </a:p>
            <a:p>
              <a:pPr marL="76094" indent="-76094">
                <a:buFont typeface="Arial" pitchFamily="34" charset="0"/>
                <a:buChar char="•"/>
                <a:defRPr/>
              </a:pPr>
              <a:r>
                <a:rPr lang="en-US" sz="1400" dirty="0" err="1">
                  <a:solidFill>
                    <a:schemeClr val="tx1"/>
                  </a:solidFill>
                  <a:latin typeface="Cambria" panose="02040503050406030204" pitchFamily="18" charset="0"/>
                  <a:ea typeface="Cambria" panose="02040503050406030204" pitchFamily="18" charset="0"/>
                  <a:cs typeface="Arial" charset="0"/>
                </a:rPr>
                <a:t>Memulai</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usaha</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sendiri</a:t>
              </a:r>
              <a:endParaRPr lang="id-ID" sz="1400" dirty="0">
                <a:solidFill>
                  <a:prstClr val="black"/>
                </a:solidFill>
                <a:latin typeface="Cambria" panose="02040503050406030204" pitchFamily="18" charset="0"/>
                <a:ea typeface="Cambria" panose="02040503050406030204" pitchFamily="18" charset="0"/>
                <a:cs typeface="Arial" charset="0"/>
              </a:endParaRP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Usaha Mikro. Kecil Menengah</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Kewirausahaan</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Pemasaran</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KUBE Jasa dan produksi</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E-Warong da KUBE PKH</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Pemasaran Online</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BPNT </a:t>
              </a:r>
            </a:p>
            <a:p>
              <a:pPr>
                <a:spcAft>
                  <a:spcPts val="367"/>
                </a:spcAft>
                <a:defRPr/>
              </a:pPr>
              <a:endParaRPr lang="id-ID" sz="1400"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a:defRPr/>
              </a:pPr>
              <a:endParaRPr lang="id-ID" sz="1400"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algn="ctr">
                <a:defRPr/>
              </a:pPr>
              <a:endParaRPr lang="id-ID" sz="1400" dirty="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036E4CED-50CE-DD48-BEEE-2B552EA7EC8A}"/>
                </a:ext>
              </a:extLst>
            </p:cNvPr>
            <p:cNvSpPr/>
            <p:nvPr/>
          </p:nvSpPr>
          <p:spPr bwMode="auto">
            <a:xfrm>
              <a:off x="3600070" y="3096023"/>
              <a:ext cx="1035068" cy="2606755"/>
            </a:xfrm>
            <a:prstGeom prst="rect">
              <a:avLst/>
            </a:prstGeom>
            <a:solidFill>
              <a:schemeClr val="accent5">
                <a:lumMod val="60000"/>
                <a:lumOff val="40000"/>
              </a:schemeClr>
            </a:solidFill>
            <a:ln w="9525"/>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lstStyle/>
            <a:p>
              <a:pPr marL="76094" indent="-76094">
                <a:buFont typeface="Arial" pitchFamily="34" charset="0"/>
                <a:buChar char="•"/>
                <a:defRPr/>
              </a:pPr>
              <a:r>
                <a:rPr lang="en-US" sz="1400" dirty="0" err="1">
                  <a:solidFill>
                    <a:schemeClr val="tx1"/>
                  </a:solidFill>
                  <a:latin typeface="Cambria" panose="02040503050406030204" pitchFamily="18" charset="0"/>
                  <a:ea typeface="Cambria" panose="02040503050406030204" pitchFamily="18" charset="0"/>
                  <a:cs typeface="Arial" charset="0"/>
                </a:rPr>
                <a:t>Pencegahan</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kekerasan</a:t>
              </a:r>
              <a:endParaRPr lang="en-US" sz="1400" dirty="0">
                <a:solidFill>
                  <a:schemeClr val="tx1"/>
                </a:solidFill>
                <a:latin typeface="Cambria" panose="02040503050406030204" pitchFamily="18" charset="0"/>
                <a:ea typeface="Cambria" panose="02040503050406030204" pitchFamily="18" charset="0"/>
                <a:cs typeface="Arial" charset="0"/>
              </a:endParaRPr>
            </a:p>
            <a:p>
              <a:pPr marL="76094" indent="-76094">
                <a:buFont typeface="Arial" pitchFamily="34" charset="0"/>
                <a:buChar char="•"/>
                <a:defRPr/>
              </a:pPr>
              <a:r>
                <a:rPr lang="en-US" sz="1400" dirty="0" err="1">
                  <a:solidFill>
                    <a:schemeClr val="tx1"/>
                  </a:solidFill>
                  <a:latin typeface="Cambria" panose="02040503050406030204" pitchFamily="18" charset="0"/>
                  <a:ea typeface="Cambria" panose="02040503050406030204" pitchFamily="18" charset="0"/>
                  <a:cs typeface="Arial" charset="0"/>
                </a:rPr>
                <a:t>Pencegahan</a:t>
              </a:r>
              <a:r>
                <a:rPr lang="en-US" sz="1400" dirty="0">
                  <a:solidFill>
                    <a:schemeClr val="tx1"/>
                  </a:solidFill>
                  <a:latin typeface="Cambria" panose="02040503050406030204" pitchFamily="18" charset="0"/>
                  <a:ea typeface="Cambria" panose="02040503050406030204" pitchFamily="18" charset="0"/>
                  <a:cs typeface="Arial" charset="0"/>
                </a:rPr>
                <a:t> </a:t>
              </a:r>
              <a:r>
                <a:rPr lang="en-US" sz="1400" dirty="0" err="1">
                  <a:solidFill>
                    <a:schemeClr val="tx1"/>
                  </a:solidFill>
                  <a:latin typeface="Cambria" panose="02040503050406030204" pitchFamily="18" charset="0"/>
                  <a:ea typeface="Cambria" panose="02040503050406030204" pitchFamily="18" charset="0"/>
                  <a:cs typeface="Arial" charset="0"/>
                </a:rPr>
                <a:t>penelantaran</a:t>
              </a:r>
              <a:endParaRPr lang="id-ID" sz="1400" dirty="0">
                <a:solidFill>
                  <a:prstClr val="black"/>
                </a:solidFill>
                <a:latin typeface="Cambria" panose="02040503050406030204" pitchFamily="18" charset="0"/>
                <a:ea typeface="Cambria" panose="02040503050406030204" pitchFamily="18" charset="0"/>
                <a:cs typeface="Arial" charset="0"/>
              </a:endParaRP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termasuk Anak Berkebutuhan Khusus</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Mencegah Kekerasan dalam Rumah Tangga</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charset="0"/>
                </a:rPr>
                <a:t>Perlindungan Ibu</a:t>
              </a:r>
              <a:endParaRPr lang="en-US" sz="1400" dirty="0">
                <a:solidFill>
                  <a:prstClr val="black"/>
                </a:solidFill>
                <a:latin typeface="Cambria" panose="02040503050406030204" pitchFamily="18" charset="0"/>
                <a:ea typeface="Cambria" panose="02040503050406030204" pitchFamily="18" charset="0"/>
                <a:cs typeface="Arial" charset="0"/>
              </a:endParaRPr>
            </a:p>
            <a:p>
              <a:pPr marL="57068" indent="-57068">
                <a:spcAft>
                  <a:spcPts val="367"/>
                </a:spcAft>
                <a:buFont typeface="Arial" pitchFamily="34" charset="0"/>
                <a:buChar char="•"/>
                <a:defRPr/>
              </a:pPr>
              <a:r>
                <a:rPr lang="en-US" sz="1400" dirty="0">
                  <a:solidFill>
                    <a:prstClr val="black"/>
                  </a:solidFill>
                  <a:latin typeface="Cambria" panose="02040503050406030204" pitchFamily="18" charset="0"/>
                  <a:ea typeface="Cambria" panose="02040503050406030204" pitchFamily="18" charset="0"/>
                  <a:cs typeface="Arial" charset="0"/>
                </a:rPr>
                <a:t>PKSA</a:t>
              </a:r>
              <a:endParaRPr lang="id-ID" sz="1400" dirty="0">
                <a:solidFill>
                  <a:prstClr val="black"/>
                </a:solidFill>
                <a:latin typeface="Cambria" panose="02040503050406030204" pitchFamily="18" charset="0"/>
                <a:ea typeface="Cambria" panose="02040503050406030204" pitchFamily="18" charset="0"/>
                <a:cs typeface="Arial" charset="0"/>
              </a:endParaRPr>
            </a:p>
          </p:txBody>
        </p:sp>
        <p:sp>
          <p:nvSpPr>
            <p:cNvPr id="30" name="Rectangle 29">
              <a:extLst>
                <a:ext uri="{FF2B5EF4-FFF2-40B4-BE49-F238E27FC236}">
                  <a16:creationId xmlns:a16="http://schemas.microsoft.com/office/drawing/2014/main" id="{B6A00E04-EEF0-E341-90A5-6B5EE8772244}"/>
                </a:ext>
              </a:extLst>
            </p:cNvPr>
            <p:cNvSpPr/>
            <p:nvPr/>
          </p:nvSpPr>
          <p:spPr bwMode="auto">
            <a:xfrm>
              <a:off x="205196" y="3100679"/>
              <a:ext cx="1134681" cy="2599545"/>
            </a:xfrm>
            <a:prstGeom prst="rect">
              <a:avLst/>
            </a:prstGeom>
            <a:solidFill>
              <a:schemeClr val="accent2">
                <a:lumMod val="60000"/>
                <a:lumOff val="40000"/>
              </a:schemeClr>
            </a:solidFill>
            <a:ln w="9525"/>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lstStyle/>
            <a:p>
              <a:pPr marL="76094" indent="-76094">
                <a:buFont typeface="Arial" pitchFamily="34" charset="0"/>
                <a:buChar char="•"/>
                <a:defRPr/>
              </a:pPr>
              <a:r>
                <a:rPr lang="en-US" sz="1300" dirty="0" err="1">
                  <a:solidFill>
                    <a:schemeClr val="tx1"/>
                  </a:solidFill>
                  <a:latin typeface="Cambria" panose="02040503050406030204" pitchFamily="18" charset="0"/>
                  <a:ea typeface="Cambria" panose="02040503050406030204" pitchFamily="18" charset="0"/>
                  <a:cs typeface="Arial" charset="0"/>
                </a:rPr>
                <a:t>Pentingnya</a:t>
              </a:r>
              <a:r>
                <a:rPr lang="en-US" sz="1300" dirty="0">
                  <a:solidFill>
                    <a:schemeClr val="tx1"/>
                  </a:solidFill>
                  <a:latin typeface="Cambria" panose="02040503050406030204" pitchFamily="18" charset="0"/>
                  <a:ea typeface="Cambria" panose="02040503050406030204" pitchFamily="18" charset="0"/>
                  <a:cs typeface="Arial" charset="0"/>
                </a:rPr>
                <a:t> 1000 </a:t>
              </a:r>
              <a:r>
                <a:rPr lang="en-US" sz="1300" dirty="0" err="1">
                  <a:solidFill>
                    <a:schemeClr val="tx1"/>
                  </a:solidFill>
                  <a:latin typeface="Cambria" panose="02040503050406030204" pitchFamily="18" charset="0"/>
                  <a:ea typeface="Cambria" panose="02040503050406030204" pitchFamily="18" charset="0"/>
                  <a:cs typeface="Arial" charset="0"/>
                </a:rPr>
                <a:t>Hari</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Pertama</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Kehidupan</a:t>
              </a:r>
              <a:r>
                <a:rPr lang="en-US" sz="1300" dirty="0">
                  <a:solidFill>
                    <a:schemeClr val="tx1"/>
                  </a:solidFill>
                  <a:latin typeface="Cambria" panose="02040503050406030204" pitchFamily="18" charset="0"/>
                  <a:ea typeface="Cambria" panose="02040503050406030204" pitchFamily="18" charset="0"/>
                  <a:cs typeface="Arial" charset="0"/>
                </a:rPr>
                <a:t> </a:t>
              </a:r>
              <a:endParaRPr lang="id-ID" sz="1300" dirty="0">
                <a:solidFill>
                  <a:schemeClr val="tx1"/>
                </a:solidFill>
                <a:latin typeface="Cambria" panose="02040503050406030204" pitchFamily="18" charset="0"/>
                <a:ea typeface="Cambria" panose="02040503050406030204" pitchFamily="18" charset="0"/>
                <a:cs typeface="Arial" charset="0"/>
              </a:endParaRPr>
            </a:p>
            <a:p>
              <a:pPr marL="76094" indent="-76094">
                <a:buFont typeface="Arial" pitchFamily="34" charset="0"/>
                <a:buChar char="•"/>
                <a:defRPr/>
              </a:pPr>
              <a:r>
                <a:rPr lang="en-US" sz="1300" dirty="0" err="1">
                  <a:solidFill>
                    <a:schemeClr val="tx1"/>
                  </a:solidFill>
                  <a:latin typeface="Cambria" panose="02040503050406030204" pitchFamily="18" charset="0"/>
                  <a:ea typeface="Cambria" panose="02040503050406030204" pitchFamily="18" charset="0"/>
                  <a:cs typeface="Arial" charset="0"/>
                </a:rPr>
                <a:t>Gizi</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Ibu</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Hamil</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dan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pemeriksaaan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kehamilan</a:t>
              </a:r>
              <a:r>
                <a:rPr lang="en-US" sz="1300" dirty="0">
                  <a:solidFill>
                    <a:schemeClr val="tx1"/>
                  </a:solidFill>
                  <a:latin typeface="Cambria" panose="02040503050406030204" pitchFamily="18" charset="0"/>
                  <a:ea typeface="Cambria" panose="02040503050406030204" pitchFamily="18" charset="0"/>
                  <a:cs typeface="Arial" charset="0"/>
                </a:rPr>
                <a:t>  </a:t>
              </a:r>
              <a:endParaRPr lang="id-ID" sz="1300" dirty="0">
                <a:solidFill>
                  <a:schemeClr val="tx1"/>
                </a:solidFill>
                <a:latin typeface="Cambria" panose="02040503050406030204" pitchFamily="18" charset="0"/>
                <a:ea typeface="Cambria" panose="02040503050406030204" pitchFamily="18" charset="0"/>
                <a:cs typeface="Arial" charset="0"/>
              </a:endParaRPr>
            </a:p>
            <a:p>
              <a:pPr marL="76094" indent="-76094">
                <a:buFont typeface="Arial" pitchFamily="34" charset="0"/>
                <a:buChar char="•"/>
                <a:defRPr/>
              </a:pPr>
              <a:r>
                <a:rPr lang="en-US" sz="1300" dirty="0" err="1">
                  <a:solidFill>
                    <a:schemeClr val="tx1"/>
                  </a:solidFill>
                  <a:latin typeface="Cambria" panose="02040503050406030204" pitchFamily="18" charset="0"/>
                  <a:ea typeface="Cambria" panose="02040503050406030204" pitchFamily="18" charset="0"/>
                  <a:cs typeface="Arial" charset="0"/>
                </a:rPr>
                <a:t>Menyusui</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dan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layanan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kesehatan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setelah</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kehamilan</a:t>
              </a:r>
              <a:endParaRPr lang="id-ID" sz="1300" dirty="0">
                <a:solidFill>
                  <a:schemeClr val="tx1"/>
                </a:solidFill>
                <a:latin typeface="Cambria" panose="02040503050406030204" pitchFamily="18" charset="0"/>
                <a:ea typeface="Cambria" panose="02040503050406030204" pitchFamily="18" charset="0"/>
                <a:cs typeface="Arial" charset="0"/>
              </a:endParaRPr>
            </a:p>
            <a:p>
              <a:pPr marL="76094" indent="-76094">
                <a:buFont typeface="Arial" pitchFamily="34" charset="0"/>
                <a:buChar char="•"/>
                <a:defRPr/>
              </a:pPr>
              <a:r>
                <a:rPr lang="en-US" sz="1300" dirty="0" err="1">
                  <a:solidFill>
                    <a:schemeClr val="tx1"/>
                  </a:solidFill>
                  <a:latin typeface="Cambria" panose="02040503050406030204" pitchFamily="18" charset="0"/>
                  <a:ea typeface="Cambria" panose="02040503050406030204" pitchFamily="18" charset="0"/>
                  <a:cs typeface="Arial" charset="0"/>
                </a:rPr>
                <a:t>Kesakitan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dan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Kesehatan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Lingkungan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cuci</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tangan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jamban</a:t>
              </a:r>
              <a:r>
                <a:rPr lang="en-US" sz="1300" dirty="0">
                  <a:solidFill>
                    <a:schemeClr val="tx1"/>
                  </a:solidFill>
                  <a:latin typeface="Cambria" panose="02040503050406030204" pitchFamily="18" charset="0"/>
                  <a:ea typeface="Cambria" panose="02040503050406030204" pitchFamily="18" charset="0"/>
                  <a:cs typeface="Arial" charset="0"/>
                </a:rPr>
                <a:t> </a:t>
              </a:r>
              <a:r>
                <a:rPr lang="en-US" sz="1300" dirty="0" err="1">
                  <a:solidFill>
                    <a:schemeClr val="tx1"/>
                  </a:solidFill>
                  <a:latin typeface="Cambria" panose="02040503050406030204" pitchFamily="18" charset="0"/>
                  <a:ea typeface="Cambria" panose="02040503050406030204" pitchFamily="18" charset="0"/>
                  <a:cs typeface="Arial" charset="0"/>
                </a:rPr>
                <a:t>etc</a:t>
              </a:r>
              <a:r>
                <a:rPr lang="en-US" sz="1300" dirty="0">
                  <a:solidFill>
                    <a:schemeClr val="tx1"/>
                  </a:solidFill>
                  <a:latin typeface="Cambria" panose="02040503050406030204" pitchFamily="18" charset="0"/>
                  <a:ea typeface="Cambria" panose="02040503050406030204" pitchFamily="18" charset="0"/>
                  <a:cs typeface="Arial" charset="0"/>
                </a:rPr>
                <a:t>)</a:t>
              </a:r>
              <a:endParaRPr lang="id-ID" sz="1300" dirty="0">
                <a:solidFill>
                  <a:schemeClr val="tx1"/>
                </a:solidFill>
                <a:latin typeface="Cambria" panose="02040503050406030204" pitchFamily="18" charset="0"/>
                <a:ea typeface="Cambria" panose="02040503050406030204" pitchFamily="18" charset="0"/>
                <a:cs typeface="Arial" charset="0"/>
              </a:endParaRPr>
            </a:p>
            <a:p>
              <a:pPr marL="76094" indent="-76094">
                <a:buFont typeface="Arial" pitchFamily="34" charset="0"/>
                <a:buChar char="•"/>
                <a:defRPr/>
              </a:pPr>
              <a:r>
                <a:rPr lang="id-ID" sz="1300" dirty="0">
                  <a:solidFill>
                    <a:schemeClr val="tx1"/>
                  </a:solidFill>
                  <a:latin typeface="Cambria" panose="02040503050406030204" pitchFamily="18" charset="0"/>
                  <a:ea typeface="Cambria" panose="02040503050406030204" pitchFamily="18" charset="0"/>
                  <a:cs typeface="Arial" panose="020B0604020202020204" pitchFamily="34" charset="0"/>
                </a:rPr>
                <a:t>K</a:t>
              </a:r>
              <a:r>
                <a:rPr lang="en-GB" sz="1300" dirty="0" err="1">
                  <a:solidFill>
                    <a:schemeClr val="tx1"/>
                  </a:solidFill>
                  <a:latin typeface="Cambria" panose="02040503050406030204" pitchFamily="18" charset="0"/>
                  <a:ea typeface="Cambria" panose="02040503050406030204" pitchFamily="18" charset="0"/>
                  <a:cs typeface="Arial" panose="020B0604020202020204" pitchFamily="34" charset="0"/>
                </a:rPr>
                <a:t>artu</a:t>
              </a:r>
              <a:r>
                <a:rPr lang="en-GB" sz="1300" dirty="0">
                  <a:solidFill>
                    <a:schemeClr val="tx1"/>
                  </a:solidFill>
                  <a:latin typeface="Cambria" panose="02040503050406030204" pitchFamily="18" charset="0"/>
                  <a:ea typeface="Cambria" panose="02040503050406030204" pitchFamily="18" charset="0"/>
                  <a:cs typeface="Arial" panose="020B0604020202020204" pitchFamily="34" charset="0"/>
                </a:rPr>
                <a:t> Indonesia </a:t>
              </a:r>
              <a:r>
                <a:rPr lang="en-GB" sz="1300" dirty="0" err="1">
                  <a:solidFill>
                    <a:schemeClr val="tx1"/>
                  </a:solidFill>
                  <a:latin typeface="Cambria" panose="02040503050406030204" pitchFamily="18" charset="0"/>
                  <a:ea typeface="Cambria" panose="02040503050406030204" pitchFamily="18" charset="0"/>
                  <a:cs typeface="Arial" panose="020B0604020202020204" pitchFamily="34" charset="0"/>
                </a:rPr>
                <a:t>Sehat</a:t>
              </a:r>
              <a:r>
                <a:rPr lang="id-ID" sz="1300" dirty="0">
                  <a:solidFill>
                    <a:schemeClr val="tx1"/>
                  </a:solidFill>
                  <a:latin typeface="Cambria" panose="02040503050406030204" pitchFamily="18" charset="0"/>
                  <a:ea typeface="Cambria" panose="02040503050406030204" pitchFamily="18" charset="0"/>
                  <a:cs typeface="Arial" panose="020B0604020202020204" pitchFamily="34" charset="0"/>
                </a:rPr>
                <a:t> </a:t>
              </a:r>
              <a:endParaRPr lang="en-US" sz="1300"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76094" indent="-76094">
                <a:buFont typeface="Arial" pitchFamily="34" charset="0"/>
                <a:buChar char="•"/>
                <a:defRPr/>
              </a:pPr>
              <a:r>
                <a:rPr lang="id-ID" sz="1300" dirty="0">
                  <a:solidFill>
                    <a:schemeClr val="tx1"/>
                  </a:solidFill>
                  <a:latin typeface="Cambria" panose="02040503050406030204" pitchFamily="18" charset="0"/>
                  <a:ea typeface="Cambria" panose="02040503050406030204" pitchFamily="18" charset="0"/>
                  <a:cs typeface="Arial" panose="020B0604020202020204" pitchFamily="34" charset="0"/>
                </a:rPr>
                <a:t>P</a:t>
              </a:r>
              <a:r>
                <a:rPr lang="en-GB" sz="1300" dirty="0" err="1">
                  <a:solidFill>
                    <a:schemeClr val="tx1"/>
                  </a:solidFill>
                  <a:latin typeface="Cambria" panose="02040503050406030204" pitchFamily="18" charset="0"/>
                  <a:ea typeface="Cambria" panose="02040503050406030204" pitchFamily="18" charset="0"/>
                  <a:cs typeface="Arial" panose="020B0604020202020204" pitchFamily="34" charset="0"/>
                </a:rPr>
                <a:t>emberian</a:t>
              </a:r>
              <a:r>
                <a:rPr lang="en-GB" sz="13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GB" sz="1300" dirty="0" err="1">
                  <a:solidFill>
                    <a:schemeClr val="tx1"/>
                  </a:solidFill>
                  <a:latin typeface="Cambria" panose="02040503050406030204" pitchFamily="18" charset="0"/>
                  <a:ea typeface="Cambria" panose="02040503050406030204" pitchFamily="18" charset="0"/>
                  <a:cs typeface="Arial" panose="020B0604020202020204" pitchFamily="34" charset="0"/>
                </a:rPr>
                <a:t>Makanan</a:t>
              </a:r>
              <a:r>
                <a:rPr lang="en-GB" sz="13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GB" sz="1300" dirty="0" err="1">
                  <a:solidFill>
                    <a:schemeClr val="tx1"/>
                  </a:solidFill>
                  <a:latin typeface="Cambria" panose="02040503050406030204" pitchFamily="18" charset="0"/>
                  <a:ea typeface="Cambria" panose="02040503050406030204" pitchFamily="18" charset="0"/>
                  <a:cs typeface="Arial" panose="020B0604020202020204" pitchFamily="34" charset="0"/>
                </a:rPr>
                <a:t>Tambahan</a:t>
              </a:r>
              <a:endParaRPr lang="id-ID" sz="130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
          <p:nvSpPr>
            <p:cNvPr id="31" name="Isosceles Triangle 11">
              <a:extLst>
                <a:ext uri="{FF2B5EF4-FFF2-40B4-BE49-F238E27FC236}">
                  <a16:creationId xmlns:a16="http://schemas.microsoft.com/office/drawing/2014/main" id="{C336FE3B-FACC-2D47-A75A-47253AEC50EB}"/>
                </a:ext>
              </a:extLst>
            </p:cNvPr>
            <p:cNvSpPr/>
            <p:nvPr/>
          </p:nvSpPr>
          <p:spPr bwMode="auto">
            <a:xfrm>
              <a:off x="205196" y="1903027"/>
              <a:ext cx="5384181" cy="1155385"/>
            </a:xfrm>
            <a:prstGeom prst="triangle">
              <a:avLst>
                <a:gd name="adj" fmla="val 49596"/>
              </a:avLst>
            </a:prstGeom>
            <a:ln w="9525"/>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solidFill>
                    <a:prstClr val="white"/>
                  </a:solidFill>
                  <a:latin typeface="Cambria" panose="02040503050406030204" pitchFamily="18" charset="0"/>
                  <a:ea typeface="Cambria" panose="02040503050406030204" pitchFamily="18" charset="0"/>
                  <a:cs typeface="Arial" panose="020B0604020202020204" pitchFamily="34" charset="0"/>
                </a:rPr>
                <a:t>Peningkatan Kemampuan Keluarga</a:t>
              </a:r>
            </a:p>
          </p:txBody>
        </p:sp>
        <p:sp>
          <p:nvSpPr>
            <p:cNvPr id="32" name="Rectangle 31">
              <a:extLst>
                <a:ext uri="{FF2B5EF4-FFF2-40B4-BE49-F238E27FC236}">
                  <a16:creationId xmlns:a16="http://schemas.microsoft.com/office/drawing/2014/main" id="{E9864C47-5541-C940-8E2C-159F32D39DB7}"/>
                </a:ext>
              </a:extLst>
            </p:cNvPr>
            <p:cNvSpPr>
              <a:spLocks noChangeArrowheads="1"/>
            </p:cNvSpPr>
            <p:nvPr/>
          </p:nvSpPr>
          <p:spPr bwMode="auto">
            <a:xfrm>
              <a:off x="1362162" y="5770544"/>
              <a:ext cx="1095662" cy="331768"/>
            </a:xfrm>
            <a:prstGeom prst="rect">
              <a:avLst/>
            </a:prstGeom>
            <a:solidFill>
              <a:srgbClr val="D9D9D9"/>
            </a:solidFill>
            <a:ln w="9525">
              <a:solidFill>
                <a:srgbClr val="41719C"/>
              </a:solidFill>
              <a:miter lim="800000"/>
              <a:headEnd/>
              <a:tailEnd/>
            </a:ln>
            <a:effectLst>
              <a:outerShdw blurRad="50800" dist="38100" dir="2700000" algn="tl" rotWithShape="0">
                <a:srgbClr val="000000">
                  <a:alpha val="39999"/>
                </a:srgbClr>
              </a:outerShdw>
            </a:effectLst>
          </p:spPr>
          <p:txBody>
            <a:bodyPr anchor="ctr"/>
            <a:lstStyle/>
            <a:p>
              <a:pPr algn="ctr">
                <a:defRPr/>
              </a:pPr>
              <a:r>
                <a:rPr lang="id-ID" sz="1333" dirty="0">
                  <a:solidFill>
                    <a:prstClr val="black"/>
                  </a:solidFill>
                  <a:latin typeface="Cambria" panose="02040503050406030204" pitchFamily="18" charset="0"/>
                  <a:ea typeface="Cambria" panose="02040503050406030204" pitchFamily="18" charset="0"/>
                  <a:cs typeface="Arial" panose="020B0604020202020204" pitchFamily="34" charset="0"/>
                </a:rPr>
                <a:t>Pendidikan</a:t>
              </a:r>
            </a:p>
          </p:txBody>
        </p:sp>
        <p:sp>
          <p:nvSpPr>
            <p:cNvPr id="33" name="Rectangle 32">
              <a:extLst>
                <a:ext uri="{FF2B5EF4-FFF2-40B4-BE49-F238E27FC236}">
                  <a16:creationId xmlns:a16="http://schemas.microsoft.com/office/drawing/2014/main" id="{D080B388-4A97-944A-B0FE-5D9749C7CD26}"/>
                </a:ext>
              </a:extLst>
            </p:cNvPr>
            <p:cNvSpPr>
              <a:spLocks noChangeArrowheads="1"/>
            </p:cNvSpPr>
            <p:nvPr/>
          </p:nvSpPr>
          <p:spPr bwMode="auto">
            <a:xfrm>
              <a:off x="2500045" y="5769127"/>
              <a:ext cx="1071884" cy="331768"/>
            </a:xfrm>
            <a:prstGeom prst="rect">
              <a:avLst/>
            </a:prstGeom>
            <a:solidFill>
              <a:srgbClr val="D9D9D9"/>
            </a:solidFill>
            <a:ln w="9525">
              <a:solidFill>
                <a:srgbClr val="41719C"/>
              </a:solidFill>
              <a:miter lim="800000"/>
              <a:headEnd/>
              <a:tailEnd/>
            </a:ln>
            <a:effectLst>
              <a:outerShdw blurRad="50800" dist="38100" dir="2700000" algn="tl" rotWithShape="0">
                <a:srgbClr val="000000">
                  <a:alpha val="39999"/>
                </a:srgbClr>
              </a:outerShdw>
            </a:effectLst>
          </p:spPr>
          <p:txBody>
            <a:bodyPr anchor="ctr"/>
            <a:lstStyle/>
            <a:p>
              <a:pPr algn="ctr">
                <a:defRPr/>
              </a:pPr>
              <a:r>
                <a:rPr lang="en-GB" sz="1333" dirty="0" err="1">
                  <a:solidFill>
                    <a:prstClr val="black"/>
                  </a:solidFill>
                  <a:latin typeface="Cambria" panose="02040503050406030204" pitchFamily="18" charset="0"/>
                  <a:ea typeface="Cambria" panose="02040503050406030204" pitchFamily="18" charset="0"/>
                  <a:cs typeface="Arial" panose="020B0604020202020204" pitchFamily="34" charset="0"/>
                </a:rPr>
                <a:t>Pengelolaan</a:t>
              </a:r>
              <a:r>
                <a:rPr lang="en-GB" sz="1333"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GB" sz="1333" dirty="0" err="1">
                  <a:solidFill>
                    <a:prstClr val="black"/>
                  </a:solidFill>
                  <a:latin typeface="Cambria" panose="02040503050406030204" pitchFamily="18" charset="0"/>
                  <a:ea typeface="Cambria" panose="02040503050406030204" pitchFamily="18" charset="0"/>
                  <a:cs typeface="Arial" panose="020B0604020202020204" pitchFamily="34" charset="0"/>
                </a:rPr>
                <a:t>Keuangan</a:t>
              </a:r>
              <a:endParaRPr lang="id-ID" sz="1333"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4" name="Rectangle 33">
              <a:extLst>
                <a:ext uri="{FF2B5EF4-FFF2-40B4-BE49-F238E27FC236}">
                  <a16:creationId xmlns:a16="http://schemas.microsoft.com/office/drawing/2014/main" id="{D4BEC2C2-FCD4-794A-A21F-A863ECC78973}"/>
                </a:ext>
              </a:extLst>
            </p:cNvPr>
            <p:cNvSpPr>
              <a:spLocks noChangeArrowheads="1"/>
            </p:cNvSpPr>
            <p:nvPr/>
          </p:nvSpPr>
          <p:spPr bwMode="auto">
            <a:xfrm>
              <a:off x="3599572" y="5760083"/>
              <a:ext cx="1035068" cy="331768"/>
            </a:xfrm>
            <a:prstGeom prst="rect">
              <a:avLst/>
            </a:prstGeom>
            <a:solidFill>
              <a:srgbClr val="D9D9D9"/>
            </a:solidFill>
            <a:ln w="9525">
              <a:solidFill>
                <a:srgbClr val="41719C"/>
              </a:solidFill>
              <a:miter lim="800000"/>
              <a:headEnd/>
              <a:tailEnd/>
            </a:ln>
            <a:effectLst>
              <a:outerShdw blurRad="50800" dist="38100" dir="2700000" algn="tl" rotWithShape="0">
                <a:srgbClr val="000000">
                  <a:alpha val="39999"/>
                </a:srgbClr>
              </a:outerShdw>
            </a:effectLst>
          </p:spPr>
          <p:txBody>
            <a:bodyPr anchor="ctr"/>
            <a:lstStyle/>
            <a:p>
              <a:pPr algn="ctr">
                <a:defRPr/>
              </a:pPr>
              <a:r>
                <a:rPr lang="id-ID" sz="1333" dirty="0">
                  <a:solidFill>
                    <a:prstClr val="black"/>
                  </a:solidFill>
                  <a:latin typeface="Cambria" panose="02040503050406030204" pitchFamily="18" charset="0"/>
                  <a:ea typeface="Cambria" panose="02040503050406030204" pitchFamily="18" charset="0"/>
                  <a:cs typeface="Arial" panose="020B0604020202020204" pitchFamily="34" charset="0"/>
                </a:rPr>
                <a:t>Perlindungan Anak</a:t>
              </a:r>
            </a:p>
          </p:txBody>
        </p:sp>
        <p:sp>
          <p:nvSpPr>
            <p:cNvPr id="35" name="Rectangle 34">
              <a:extLst>
                <a:ext uri="{FF2B5EF4-FFF2-40B4-BE49-F238E27FC236}">
                  <a16:creationId xmlns:a16="http://schemas.microsoft.com/office/drawing/2014/main" id="{A3FF610F-3854-5341-A423-1D459BCEE869}"/>
                </a:ext>
              </a:extLst>
            </p:cNvPr>
            <p:cNvSpPr>
              <a:spLocks noChangeArrowheads="1"/>
            </p:cNvSpPr>
            <p:nvPr/>
          </p:nvSpPr>
          <p:spPr bwMode="auto">
            <a:xfrm>
              <a:off x="205196" y="5767633"/>
              <a:ext cx="1131783" cy="333262"/>
            </a:xfrm>
            <a:prstGeom prst="rect">
              <a:avLst/>
            </a:prstGeom>
            <a:solidFill>
              <a:srgbClr val="D9D9D9"/>
            </a:solidFill>
            <a:ln w="9525">
              <a:solidFill>
                <a:srgbClr val="41719C"/>
              </a:solidFill>
              <a:miter lim="800000"/>
              <a:headEnd/>
              <a:tailEnd/>
            </a:ln>
            <a:effectLst>
              <a:outerShdw blurRad="50800" dist="38100" dir="8100000" algn="tr" rotWithShape="0">
                <a:srgbClr val="000000">
                  <a:alpha val="39999"/>
                </a:srgbClr>
              </a:outerShdw>
            </a:effectLst>
          </p:spPr>
          <p:txBody>
            <a:bodyPr anchor="ctr"/>
            <a:lstStyle/>
            <a:p>
              <a:pPr algn="ctr"/>
              <a:r>
                <a:rPr lang="id-ID" altLang="en-US" sz="1333">
                  <a:latin typeface="Cambria" panose="02040503050406030204" pitchFamily="18" charset="0"/>
                  <a:ea typeface="Cambria" panose="02040503050406030204" pitchFamily="18" charset="0"/>
                  <a:cs typeface="Arial" charset="0"/>
                </a:rPr>
                <a:t>Kesehatan</a:t>
              </a:r>
              <a:r>
                <a:rPr lang="en-US" altLang="en-US" sz="1333">
                  <a:latin typeface="Cambria" panose="02040503050406030204" pitchFamily="18" charset="0"/>
                  <a:ea typeface="Cambria" panose="02040503050406030204" pitchFamily="18" charset="0"/>
                  <a:cs typeface="Arial" charset="0"/>
                </a:rPr>
                <a:t> dan Gizi</a:t>
              </a:r>
              <a:endParaRPr lang="id-ID" altLang="en-US" sz="1333">
                <a:latin typeface="Cambria" panose="02040503050406030204" pitchFamily="18" charset="0"/>
                <a:ea typeface="Cambria" panose="02040503050406030204" pitchFamily="18" charset="0"/>
                <a:cs typeface="Arial" charset="0"/>
              </a:endParaRPr>
            </a:p>
          </p:txBody>
        </p:sp>
        <p:sp>
          <p:nvSpPr>
            <p:cNvPr id="36" name="Rectangle 35">
              <a:extLst>
                <a:ext uri="{FF2B5EF4-FFF2-40B4-BE49-F238E27FC236}">
                  <a16:creationId xmlns:a16="http://schemas.microsoft.com/office/drawing/2014/main" id="{B7B2D0E9-8364-EA47-AF7D-2F3205D48859}"/>
                </a:ext>
              </a:extLst>
            </p:cNvPr>
            <p:cNvSpPr/>
            <p:nvPr/>
          </p:nvSpPr>
          <p:spPr bwMode="auto">
            <a:xfrm>
              <a:off x="4658764" y="3100678"/>
              <a:ext cx="968326" cy="2617201"/>
            </a:xfrm>
            <a:prstGeom prst="rect">
              <a:avLst/>
            </a:prstGeom>
            <a:solidFill>
              <a:schemeClr val="accent6">
                <a:lumMod val="40000"/>
                <a:lumOff val="60000"/>
              </a:schemeClr>
            </a:solidFill>
            <a:ln w="9525"/>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lstStyle/>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panose="020B0604020202020204" pitchFamily="34" charset="0"/>
                </a:rPr>
                <a:t>Perawatan kesehatan lansia dan PDB.</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panose="020B0604020202020204" pitchFamily="34" charset="0"/>
                </a:rPr>
                <a:t>Pemenuhan kebutuhan dasar Lansia dan PDB.</a:t>
              </a:r>
            </a:p>
            <a:p>
              <a:pPr marL="57068" indent="-57068">
                <a:spcAft>
                  <a:spcPts val="367"/>
                </a:spcAft>
                <a:buFont typeface="Arial" pitchFamily="34" charset="0"/>
                <a:buChar char="•"/>
                <a:defRPr/>
              </a:pPr>
              <a:r>
                <a:rPr lang="id-ID" sz="1400" dirty="0">
                  <a:solidFill>
                    <a:prstClr val="black"/>
                  </a:solidFill>
                  <a:latin typeface="Cambria" panose="02040503050406030204" pitchFamily="18" charset="0"/>
                  <a:ea typeface="Cambria" panose="02040503050406030204" pitchFamily="18" charset="0"/>
                  <a:cs typeface="Arial" panose="020B0604020202020204" pitchFamily="34" charset="0"/>
                </a:rPr>
                <a:t>Home Care Services</a:t>
              </a:r>
            </a:p>
          </p:txBody>
        </p:sp>
        <p:sp>
          <p:nvSpPr>
            <p:cNvPr id="37" name="Rectangle 36">
              <a:extLst>
                <a:ext uri="{FF2B5EF4-FFF2-40B4-BE49-F238E27FC236}">
                  <a16:creationId xmlns:a16="http://schemas.microsoft.com/office/drawing/2014/main" id="{DBD4C9C6-F9F5-2943-9C19-A0A8AA90403D}"/>
                </a:ext>
              </a:extLst>
            </p:cNvPr>
            <p:cNvSpPr>
              <a:spLocks noChangeArrowheads="1"/>
            </p:cNvSpPr>
            <p:nvPr/>
          </p:nvSpPr>
          <p:spPr bwMode="auto">
            <a:xfrm>
              <a:off x="4669755" y="5752596"/>
              <a:ext cx="957335" cy="333262"/>
            </a:xfrm>
            <a:prstGeom prst="rect">
              <a:avLst/>
            </a:prstGeom>
            <a:solidFill>
              <a:srgbClr val="D9D9D9"/>
            </a:solidFill>
            <a:ln w="9525">
              <a:solidFill>
                <a:srgbClr val="41719C"/>
              </a:solidFill>
              <a:miter lim="800000"/>
              <a:headEnd/>
              <a:tailEnd/>
            </a:ln>
            <a:effectLst>
              <a:outerShdw blurRad="50800" dist="38100" dir="2700000" algn="tl" rotWithShape="0">
                <a:srgbClr val="000000">
                  <a:alpha val="39999"/>
                </a:srgbClr>
              </a:outerShdw>
            </a:effectLst>
          </p:spPr>
          <p:txBody>
            <a:bodyPr anchor="ctr"/>
            <a:lstStyle/>
            <a:p>
              <a:pPr algn="ctr">
                <a:defRPr/>
              </a:pPr>
              <a:r>
                <a:rPr lang="id-ID" sz="1400" dirty="0">
                  <a:solidFill>
                    <a:prstClr val="black"/>
                  </a:solidFill>
                  <a:latin typeface="Cambria" panose="02040503050406030204" pitchFamily="18" charset="0"/>
                  <a:ea typeface="Cambria" panose="02040503050406030204" pitchFamily="18" charset="0"/>
                  <a:cs typeface="Arial" panose="020B0604020202020204" pitchFamily="34" charset="0"/>
                </a:rPr>
                <a:t>Kesejahteraan Sosial </a:t>
              </a:r>
            </a:p>
          </p:txBody>
        </p:sp>
      </p:grpSp>
    </p:spTree>
    <p:extLst>
      <p:ext uri="{BB962C8B-B14F-4D97-AF65-F5344CB8AC3E}">
        <p14:creationId xmlns:p14="http://schemas.microsoft.com/office/powerpoint/2010/main" val="134110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6916"/>
                                        </p:tgtEl>
                                        <p:attrNameLst>
                                          <p:attrName>style.visibility</p:attrName>
                                        </p:attrNameLst>
                                      </p:cBhvr>
                                      <p:to>
                                        <p:strVal val="visible"/>
                                      </p:to>
                                    </p:set>
                                    <p:animEffect transition="in" filter="fade">
                                      <p:cBhvr>
                                        <p:cTn id="17" dur="1000"/>
                                        <p:tgtEl>
                                          <p:spTgt spid="166916"/>
                                        </p:tgtEl>
                                      </p:cBhvr>
                                    </p:animEffect>
                                    <p:anim calcmode="lin" valueType="num">
                                      <p:cBhvr>
                                        <p:cTn id="18" dur="1000" fill="hold"/>
                                        <p:tgtEl>
                                          <p:spTgt spid="166916"/>
                                        </p:tgtEl>
                                        <p:attrNameLst>
                                          <p:attrName>ppt_x</p:attrName>
                                        </p:attrNameLst>
                                      </p:cBhvr>
                                      <p:tavLst>
                                        <p:tav tm="0">
                                          <p:val>
                                            <p:strVal val="#ppt_x"/>
                                          </p:val>
                                        </p:tav>
                                        <p:tav tm="100000">
                                          <p:val>
                                            <p:strVal val="#ppt_x"/>
                                          </p:val>
                                        </p:tav>
                                      </p:tavLst>
                                    </p:anim>
                                    <p:anim calcmode="lin" valueType="num">
                                      <p:cBhvr>
                                        <p:cTn id="19" dur="1000" fill="hold"/>
                                        <p:tgtEl>
                                          <p:spTgt spid="1669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6917"/>
                                        </p:tgtEl>
                                        <p:attrNameLst>
                                          <p:attrName>style.visibility</p:attrName>
                                        </p:attrNameLst>
                                      </p:cBhvr>
                                      <p:to>
                                        <p:strVal val="visible"/>
                                      </p:to>
                                    </p:set>
                                    <p:animEffect transition="in" filter="fade">
                                      <p:cBhvr>
                                        <p:cTn id="22" dur="1000"/>
                                        <p:tgtEl>
                                          <p:spTgt spid="166917"/>
                                        </p:tgtEl>
                                      </p:cBhvr>
                                    </p:animEffect>
                                    <p:anim calcmode="lin" valueType="num">
                                      <p:cBhvr>
                                        <p:cTn id="23" dur="1000" fill="hold"/>
                                        <p:tgtEl>
                                          <p:spTgt spid="166917"/>
                                        </p:tgtEl>
                                        <p:attrNameLst>
                                          <p:attrName>ppt_x</p:attrName>
                                        </p:attrNameLst>
                                      </p:cBhvr>
                                      <p:tavLst>
                                        <p:tav tm="0">
                                          <p:val>
                                            <p:strVal val="#ppt_x"/>
                                          </p:val>
                                        </p:tav>
                                        <p:tav tm="100000">
                                          <p:val>
                                            <p:strVal val="#ppt_x"/>
                                          </p:val>
                                        </p:tav>
                                      </p:tavLst>
                                    </p:anim>
                                    <p:anim calcmode="lin" valueType="num">
                                      <p:cBhvr>
                                        <p:cTn id="24" dur="1000" fill="hold"/>
                                        <p:tgtEl>
                                          <p:spTgt spid="1669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6918"/>
                                        </p:tgtEl>
                                        <p:attrNameLst>
                                          <p:attrName>style.visibility</p:attrName>
                                        </p:attrNameLst>
                                      </p:cBhvr>
                                      <p:to>
                                        <p:strVal val="visible"/>
                                      </p:to>
                                    </p:set>
                                    <p:animEffect transition="in" filter="fade">
                                      <p:cBhvr>
                                        <p:cTn id="27" dur="1000"/>
                                        <p:tgtEl>
                                          <p:spTgt spid="166918"/>
                                        </p:tgtEl>
                                      </p:cBhvr>
                                    </p:animEffect>
                                    <p:anim calcmode="lin" valueType="num">
                                      <p:cBhvr>
                                        <p:cTn id="28" dur="1000" fill="hold"/>
                                        <p:tgtEl>
                                          <p:spTgt spid="166918"/>
                                        </p:tgtEl>
                                        <p:attrNameLst>
                                          <p:attrName>ppt_x</p:attrName>
                                        </p:attrNameLst>
                                      </p:cBhvr>
                                      <p:tavLst>
                                        <p:tav tm="0">
                                          <p:val>
                                            <p:strVal val="#ppt_x"/>
                                          </p:val>
                                        </p:tav>
                                        <p:tav tm="100000">
                                          <p:val>
                                            <p:strVal val="#ppt_x"/>
                                          </p:val>
                                        </p:tav>
                                      </p:tavLst>
                                    </p:anim>
                                    <p:anim calcmode="lin" valueType="num">
                                      <p:cBhvr>
                                        <p:cTn id="29" dur="1000" fill="hold"/>
                                        <p:tgtEl>
                                          <p:spTgt spid="1669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6921"/>
                                        </p:tgtEl>
                                        <p:attrNameLst>
                                          <p:attrName>style.visibility</p:attrName>
                                        </p:attrNameLst>
                                      </p:cBhvr>
                                      <p:to>
                                        <p:strVal val="visible"/>
                                      </p:to>
                                    </p:set>
                                    <p:animEffect transition="in" filter="fade">
                                      <p:cBhvr>
                                        <p:cTn id="32" dur="1000"/>
                                        <p:tgtEl>
                                          <p:spTgt spid="166921"/>
                                        </p:tgtEl>
                                      </p:cBhvr>
                                    </p:animEffect>
                                    <p:anim calcmode="lin" valueType="num">
                                      <p:cBhvr>
                                        <p:cTn id="33" dur="1000" fill="hold"/>
                                        <p:tgtEl>
                                          <p:spTgt spid="166921"/>
                                        </p:tgtEl>
                                        <p:attrNameLst>
                                          <p:attrName>ppt_x</p:attrName>
                                        </p:attrNameLst>
                                      </p:cBhvr>
                                      <p:tavLst>
                                        <p:tav tm="0">
                                          <p:val>
                                            <p:strVal val="#ppt_x"/>
                                          </p:val>
                                        </p:tav>
                                        <p:tav tm="100000">
                                          <p:val>
                                            <p:strVal val="#ppt_x"/>
                                          </p:val>
                                        </p:tav>
                                      </p:tavLst>
                                    </p:anim>
                                    <p:anim calcmode="lin" valueType="num">
                                      <p:cBhvr>
                                        <p:cTn id="34" dur="1000" fill="hold"/>
                                        <p:tgtEl>
                                          <p:spTgt spid="1669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1636185" y="182034"/>
            <a:ext cx="8502649" cy="869951"/>
          </a:xfrm>
          <a:prstGeom prst="rect">
            <a:avLst/>
          </a:prstGeom>
          <a:solidFill>
            <a:schemeClr val="accent5"/>
          </a:solidFill>
        </p:spPr>
        <p:txBody>
          <a:bodyPr lIns="91436" tIns="45719" rIns="91436" bIns="45719" anchor="ctr"/>
          <a:lstStyle/>
          <a:p>
            <a:pPr algn="ctr" defTabSz="914205">
              <a:defRPr/>
            </a:pPr>
            <a:r>
              <a:rPr lang="id-ID" sz="2400" b="1" dirty="0">
                <a:solidFill>
                  <a:schemeClr val="bg1"/>
                </a:solidFill>
                <a:latin typeface="Cambria" charset="0"/>
                <a:ea typeface="Cambria" charset="0"/>
                <a:cs typeface="Cambria" charset="0"/>
              </a:rPr>
              <a:t>Strategi </a:t>
            </a:r>
            <a:r>
              <a:rPr lang="id-ID" sz="2400" b="1" dirty="0" err="1">
                <a:solidFill>
                  <a:schemeClr val="bg1"/>
                </a:solidFill>
                <a:latin typeface="Cambria" charset="0"/>
                <a:ea typeface="Cambria" charset="0"/>
                <a:cs typeface="Cambria" charset="0"/>
              </a:rPr>
              <a:t>Graduasi</a:t>
            </a:r>
            <a:r>
              <a:rPr lang="id-ID" sz="2400" b="1" dirty="0">
                <a:solidFill>
                  <a:schemeClr val="bg1"/>
                </a:solidFill>
                <a:latin typeface="Cambria" charset="0"/>
                <a:ea typeface="Cambria" charset="0"/>
                <a:cs typeface="Cambria" charset="0"/>
              </a:rPr>
              <a:t> </a:t>
            </a:r>
            <a:r>
              <a:rPr lang="en-US" sz="2400" b="1" dirty="0">
                <a:solidFill>
                  <a:schemeClr val="bg1"/>
                </a:solidFill>
                <a:latin typeface="Cambria" charset="0"/>
                <a:ea typeface="Cambria" charset="0"/>
                <a:cs typeface="Cambria" charset="0"/>
              </a:rPr>
              <a:t>Sejahtera </a:t>
            </a:r>
            <a:r>
              <a:rPr lang="id-ID" sz="2400" b="1" dirty="0">
                <a:solidFill>
                  <a:schemeClr val="bg1"/>
                </a:solidFill>
                <a:latin typeface="Cambria" charset="0"/>
                <a:ea typeface="Cambria" charset="0"/>
                <a:cs typeface="Cambria" charset="0"/>
              </a:rPr>
              <a:t>Mandiri KPM PKH </a:t>
            </a:r>
            <a:endParaRPr lang="en-US" sz="2400" b="1" dirty="0">
              <a:solidFill>
                <a:schemeClr val="bg1"/>
              </a:solidFill>
              <a:latin typeface="Cambria" charset="0"/>
              <a:ea typeface="Cambria" charset="0"/>
              <a:cs typeface="Cambria" charset="0"/>
            </a:endParaRPr>
          </a:p>
          <a:p>
            <a:pPr algn="ctr" defTabSz="914205">
              <a:defRPr/>
            </a:pPr>
            <a:r>
              <a:rPr lang="id-ID" sz="2400" b="1" dirty="0">
                <a:solidFill>
                  <a:schemeClr val="bg1"/>
                </a:solidFill>
                <a:latin typeface="Cambria" charset="0"/>
                <a:ea typeface="Cambria" charset="0"/>
                <a:cs typeface="Cambria" charset="0"/>
              </a:rPr>
              <a:t>untuk mendukung Penghidupan Berkelanjutan</a:t>
            </a:r>
            <a:endParaRPr lang="en-US" sz="2400" b="1" dirty="0">
              <a:solidFill>
                <a:schemeClr val="bg1"/>
              </a:solidFill>
              <a:latin typeface="Cambria" charset="0"/>
              <a:ea typeface="Cambria" charset="0"/>
              <a:cs typeface="Cambria" charset="0"/>
            </a:endParaRPr>
          </a:p>
        </p:txBody>
      </p:sp>
      <p:grpSp>
        <p:nvGrpSpPr>
          <p:cNvPr id="49154" name="Group 1"/>
          <p:cNvGrpSpPr>
            <a:grpSpLocks/>
          </p:cNvGrpSpPr>
          <p:nvPr/>
        </p:nvGrpSpPr>
        <p:grpSpPr bwMode="auto">
          <a:xfrm>
            <a:off x="1651000" y="1447800"/>
            <a:ext cx="10289117" cy="4980517"/>
            <a:chOff x="865188" y="1085850"/>
            <a:chExt cx="7716837" cy="3735388"/>
          </a:xfrm>
        </p:grpSpPr>
        <p:sp>
          <p:nvSpPr>
            <p:cNvPr id="7" name="Rectangle 6"/>
            <p:cNvSpPr/>
            <p:nvPr/>
          </p:nvSpPr>
          <p:spPr>
            <a:xfrm>
              <a:off x="1322388" y="1733550"/>
              <a:ext cx="5830887" cy="561975"/>
            </a:xfrm>
            <a:prstGeom prst="rect">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lIns="91436" tIns="45719" rIns="91436" bIns="45719" anchor="ctr"/>
            <a:lstStyle/>
            <a:p>
              <a:pPr defTabSz="914205">
                <a:defRPr/>
              </a:pPr>
              <a:endParaRPr lang="en-US" sz="1200" dirty="0">
                <a:solidFill>
                  <a:schemeClr val="bg1"/>
                </a:solidFill>
                <a:latin typeface="Cambria" panose="02040503050406030204" pitchFamily="18" charset="0"/>
              </a:endParaRPr>
            </a:p>
          </p:txBody>
        </p:sp>
        <p:sp>
          <p:nvSpPr>
            <p:cNvPr id="18" name="Rectangle 17"/>
            <p:cNvSpPr/>
            <p:nvPr/>
          </p:nvSpPr>
          <p:spPr>
            <a:xfrm flipV="1">
              <a:off x="1800226" y="2287499"/>
              <a:ext cx="5800724" cy="539750"/>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lIns="91436" tIns="45719" rIns="91436" bIns="45719" anchor="ctr"/>
            <a:lstStyle/>
            <a:p>
              <a:pPr defTabSz="914205">
                <a:defRPr/>
              </a:pPr>
              <a:endParaRPr lang="en-US" sz="1067" dirty="0">
                <a:solidFill>
                  <a:schemeClr val="bg1"/>
                </a:solidFill>
                <a:latin typeface="Cambria" panose="02040503050406030204" pitchFamily="18" charset="0"/>
              </a:endParaRPr>
            </a:p>
          </p:txBody>
        </p:sp>
        <p:sp>
          <p:nvSpPr>
            <p:cNvPr id="24" name="Rectangle 23"/>
            <p:cNvSpPr/>
            <p:nvPr/>
          </p:nvSpPr>
          <p:spPr>
            <a:xfrm>
              <a:off x="865188" y="1085850"/>
              <a:ext cx="5821362" cy="668338"/>
            </a:xfrm>
            <a:prstGeom prst="rect">
              <a:avLst/>
            </a:prstGeom>
            <a:solidFill>
              <a:schemeClr val="accent6"/>
            </a:solid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lIns="91436" tIns="45719" rIns="91436" bIns="45719" anchor="ctr"/>
            <a:lstStyle/>
            <a:p>
              <a:pPr defTabSz="914205">
                <a:defRPr/>
              </a:pPr>
              <a:r>
                <a:rPr lang="id-ID" sz="2400" b="1" dirty="0">
                  <a:solidFill>
                    <a:schemeClr val="bg1"/>
                  </a:solidFill>
                  <a:latin typeface="Arial" panose="020B0604020202020204" pitchFamily="34" charset="0"/>
                  <a:cs typeface="Arial" panose="020B0604020202020204" pitchFamily="34" charset="0"/>
                </a:rPr>
                <a:t>BANTUAN SOSIAL PKH</a:t>
              </a:r>
              <a:endParaRPr lang="en-US" sz="2400" b="1" dirty="0">
                <a:solidFill>
                  <a:schemeClr val="bg1"/>
                </a:solidFill>
                <a:latin typeface="Arial" panose="020B0604020202020204" pitchFamily="34" charset="0"/>
                <a:cs typeface="Arial" panose="020B0604020202020204" pitchFamily="34" charset="0"/>
              </a:endParaRPr>
            </a:p>
          </p:txBody>
        </p:sp>
        <p:sp>
          <p:nvSpPr>
            <p:cNvPr id="49159" name="TextBox 1"/>
            <p:cNvSpPr txBox="1">
              <a:spLocks noChangeArrowheads="1"/>
            </p:cNvSpPr>
            <p:nvPr/>
          </p:nvSpPr>
          <p:spPr bwMode="auto">
            <a:xfrm>
              <a:off x="2171700" y="2322055"/>
              <a:ext cx="5172075" cy="5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sz="1400">
                  <a:solidFill>
                    <a:schemeClr val="tx1"/>
                  </a:solidFill>
                  <a:latin typeface="Calibri" charset="0"/>
                  <a:ea typeface="ＭＳ Ｐゴシック" charset="-128"/>
                </a:defRPr>
              </a:lvl1pPr>
              <a:lvl2pPr marL="742950" indent="-285750">
                <a:defRPr sz="1400">
                  <a:solidFill>
                    <a:schemeClr val="tx1"/>
                  </a:solidFill>
                  <a:latin typeface="Calibri" charset="0"/>
                  <a:ea typeface="ＭＳ Ｐゴシック" charset="-128"/>
                </a:defRPr>
              </a:lvl2pPr>
              <a:lvl3pPr marL="1143000" indent="-228600">
                <a:defRPr sz="1400">
                  <a:solidFill>
                    <a:schemeClr val="tx1"/>
                  </a:solidFill>
                  <a:latin typeface="Calibri" charset="0"/>
                  <a:ea typeface="ＭＳ Ｐゴシック" charset="-128"/>
                </a:defRPr>
              </a:lvl3pPr>
              <a:lvl4pPr marL="1600200" indent="-228600">
                <a:defRPr sz="1400">
                  <a:solidFill>
                    <a:schemeClr val="tx1"/>
                  </a:solidFill>
                  <a:latin typeface="Calibri" charset="0"/>
                  <a:ea typeface="ＭＳ Ｐゴシック" charset="-128"/>
                </a:defRPr>
              </a:lvl4pPr>
              <a:lvl5pPr marL="2057400" indent="-228600">
                <a:defRPr sz="1400">
                  <a:solidFill>
                    <a:schemeClr val="tx1"/>
                  </a:solidFill>
                  <a:latin typeface="Calibri" charset="0"/>
                  <a:ea typeface="ＭＳ Ｐゴシック" charset="-128"/>
                </a:defRPr>
              </a:lvl5pPr>
              <a:lvl6pPr marL="2514600" indent="-228600" defTabSz="684213" eaLnBrk="0" fontAlgn="base" hangingPunct="0">
                <a:spcBef>
                  <a:spcPct val="0"/>
                </a:spcBef>
                <a:spcAft>
                  <a:spcPct val="0"/>
                </a:spcAft>
                <a:defRPr sz="1400">
                  <a:solidFill>
                    <a:schemeClr val="tx1"/>
                  </a:solidFill>
                  <a:latin typeface="Calibri" charset="0"/>
                  <a:ea typeface="ＭＳ Ｐゴシック" charset="-128"/>
                </a:defRPr>
              </a:lvl6pPr>
              <a:lvl7pPr marL="2971800" indent="-228600" defTabSz="684213" eaLnBrk="0" fontAlgn="base" hangingPunct="0">
                <a:spcBef>
                  <a:spcPct val="0"/>
                </a:spcBef>
                <a:spcAft>
                  <a:spcPct val="0"/>
                </a:spcAft>
                <a:defRPr sz="1400">
                  <a:solidFill>
                    <a:schemeClr val="tx1"/>
                  </a:solidFill>
                  <a:latin typeface="Calibri" charset="0"/>
                  <a:ea typeface="ＭＳ Ｐゴシック" charset="-128"/>
                </a:defRPr>
              </a:lvl7pPr>
              <a:lvl8pPr marL="3429000" indent="-228600" defTabSz="684213" eaLnBrk="0" fontAlgn="base" hangingPunct="0">
                <a:spcBef>
                  <a:spcPct val="0"/>
                </a:spcBef>
                <a:spcAft>
                  <a:spcPct val="0"/>
                </a:spcAft>
                <a:defRPr sz="1400">
                  <a:solidFill>
                    <a:schemeClr val="tx1"/>
                  </a:solidFill>
                  <a:latin typeface="Calibri" charset="0"/>
                  <a:ea typeface="ＭＳ Ｐゴシック" charset="-128"/>
                </a:defRPr>
              </a:lvl8pPr>
              <a:lvl9pPr marL="3886200" indent="-228600" defTabSz="684213" eaLnBrk="0" fontAlgn="base" hangingPunct="0">
                <a:spcBef>
                  <a:spcPct val="0"/>
                </a:spcBef>
                <a:spcAft>
                  <a:spcPct val="0"/>
                </a:spcAft>
                <a:defRPr sz="1400">
                  <a:solidFill>
                    <a:schemeClr val="tx1"/>
                  </a:solidFill>
                  <a:latin typeface="Calibri" charset="0"/>
                  <a:ea typeface="ＭＳ Ｐゴシック" charset="-128"/>
                </a:defRPr>
              </a:lvl9pPr>
            </a:lstStyle>
            <a:p>
              <a:pPr eaLnBrk="1" hangingPunct="1">
                <a:buFont typeface="Arial" charset="0"/>
                <a:buNone/>
              </a:pPr>
              <a:r>
                <a:rPr lang="en-US" altLang="en-US" sz="1867" b="1" dirty="0">
                  <a:solidFill>
                    <a:schemeClr val="bg1"/>
                  </a:solidFill>
                  <a:latin typeface="Arial" charset="0"/>
                  <a:ea typeface="MS PGothic" charset="-128"/>
                </a:rPr>
                <a:t>FAMIL</a:t>
              </a:r>
              <a:r>
                <a:rPr lang="id-ID" altLang="en-US" sz="1867" b="1" dirty="0">
                  <a:solidFill>
                    <a:schemeClr val="bg1"/>
                  </a:solidFill>
                  <a:latin typeface="Arial" charset="0"/>
                  <a:ea typeface="MS PGothic" charset="-128"/>
                </a:rPr>
                <a:t>Y DEVELOPMENT SESSION </a:t>
              </a:r>
              <a:endParaRPr lang="en-US" altLang="en-US" sz="1867" b="1" dirty="0">
                <a:solidFill>
                  <a:schemeClr val="bg1"/>
                </a:solidFill>
                <a:latin typeface="Arial" charset="0"/>
                <a:ea typeface="MS PGothic" charset="-128"/>
              </a:endParaRPr>
            </a:p>
            <a:p>
              <a:pPr eaLnBrk="1" hangingPunct="1">
                <a:buFont typeface="Arial" charset="0"/>
                <a:buNone/>
              </a:pPr>
              <a:r>
                <a:rPr lang="id-ID" altLang="en-US" sz="1867" b="1" dirty="0">
                  <a:solidFill>
                    <a:schemeClr val="bg1"/>
                  </a:solidFill>
                  <a:latin typeface="Arial" charset="0"/>
                  <a:ea typeface="MS PGothic" charset="-128"/>
                </a:rPr>
                <a:t> </a:t>
              </a:r>
              <a:r>
                <a:rPr lang="id-ID" altLang="en-US" sz="1867" dirty="0">
                  <a:solidFill>
                    <a:schemeClr val="bg1"/>
                  </a:solidFill>
                  <a:latin typeface="Arial" charset="0"/>
                  <a:ea typeface="MS PGothic" charset="-128"/>
                </a:rPr>
                <a:t>(Modul Pengelolaan Keuangan Dan Perencanaan Usaha)</a:t>
              </a:r>
              <a:endParaRPr lang="en-US" altLang="en-US" sz="1867" i="1" dirty="0">
                <a:solidFill>
                  <a:schemeClr val="bg1"/>
                </a:solidFill>
                <a:latin typeface="Arial" charset="0"/>
                <a:ea typeface="MS PGothic" charset="-128"/>
              </a:endParaRPr>
            </a:p>
          </p:txBody>
        </p:sp>
        <p:sp>
          <p:nvSpPr>
            <p:cNvPr id="32" name="Rectangle 31"/>
            <p:cNvSpPr/>
            <p:nvPr/>
          </p:nvSpPr>
          <p:spPr>
            <a:xfrm>
              <a:off x="2509838" y="3473450"/>
              <a:ext cx="5776912" cy="669925"/>
            </a:xfrm>
            <a:prstGeom prst="rect">
              <a:avLst/>
            </a:prstGeom>
            <a:solidFill>
              <a:srgbClr val="FF9900"/>
            </a:solidFill>
            <a:ln>
              <a:noFill/>
            </a:ln>
          </p:spPr>
          <p:style>
            <a:lnRef idx="2">
              <a:schemeClr val="accent6"/>
            </a:lnRef>
            <a:fillRef idx="1">
              <a:schemeClr val="lt1"/>
            </a:fillRef>
            <a:effectRef idx="0">
              <a:schemeClr val="accent6"/>
            </a:effectRef>
            <a:fontRef idx="minor">
              <a:schemeClr val="dk1"/>
            </a:fontRef>
          </p:style>
          <p:txBody>
            <a:bodyPr lIns="91436" tIns="45719" rIns="91436" bIns="45719" anchor="ctr"/>
            <a:lstStyle/>
            <a:p>
              <a:pPr defTabSz="914205">
                <a:defRPr/>
              </a:pPr>
              <a:r>
                <a:rPr lang="id-ID" sz="2400" b="1" dirty="0">
                  <a:solidFill>
                    <a:schemeClr val="bg1"/>
                  </a:solidFill>
                  <a:latin typeface="Arial" panose="020B0604020202020204" pitchFamily="34" charset="0"/>
                  <a:cs typeface="Arial" panose="020B0604020202020204" pitchFamily="34" charset="0"/>
                </a:rPr>
                <a:t>PENINGKATAN KETERAMPILAN USAHA</a:t>
              </a:r>
              <a:endParaRPr lang="en-US" sz="2400" b="1" dirty="0">
                <a:solidFill>
                  <a:schemeClr val="bg1"/>
                </a:solidFill>
                <a:latin typeface="Arial" panose="020B0604020202020204" pitchFamily="34" charset="0"/>
                <a:cs typeface="Arial" panose="020B0604020202020204" pitchFamily="34" charset="0"/>
              </a:endParaRPr>
            </a:p>
            <a:p>
              <a:pPr defTabSz="914205">
                <a:defRPr/>
              </a:pPr>
              <a:r>
                <a:rPr lang="id-ID" sz="1200" b="1" i="1" dirty="0">
                  <a:solidFill>
                    <a:schemeClr val="bg1"/>
                  </a:solidFill>
                  <a:latin typeface="Arial" panose="020B0604020202020204" pitchFamily="34" charset="0"/>
                  <a:cs typeface="Arial" panose="020B0604020202020204" pitchFamily="34" charset="0"/>
                </a:rPr>
                <a:t> </a:t>
              </a:r>
              <a:r>
                <a:rPr lang="id-ID" sz="1600" dirty="0">
                  <a:solidFill>
                    <a:schemeClr val="bg1"/>
                  </a:solidFill>
                  <a:latin typeface="Arial" panose="020B0604020202020204" pitchFamily="34" charset="0"/>
                  <a:cs typeface="Arial" panose="020B0604020202020204" pitchFamily="34" charset="0"/>
                </a:rPr>
                <a:t>(Kerjasama Dengan Kementerian Perindustrian, Pelaku Usaha Dan LSM)</a:t>
              </a:r>
              <a:endParaRPr lang="en-US" sz="1600" dirty="0">
                <a:solidFill>
                  <a:schemeClr val="bg1"/>
                </a:solidFill>
                <a:latin typeface="Arial" panose="020B0604020202020204" pitchFamily="34" charset="0"/>
                <a:cs typeface="Arial" panose="020B0604020202020204" pitchFamily="34" charset="0"/>
              </a:endParaRPr>
            </a:p>
          </p:txBody>
        </p:sp>
        <p:sp>
          <p:nvSpPr>
            <p:cNvPr id="49161" name="TextBox 1"/>
            <p:cNvSpPr txBox="1">
              <a:spLocks noChangeArrowheads="1"/>
            </p:cNvSpPr>
            <p:nvPr/>
          </p:nvSpPr>
          <p:spPr bwMode="auto">
            <a:xfrm>
              <a:off x="1328738" y="1858963"/>
              <a:ext cx="4995862" cy="2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sz="1400">
                  <a:solidFill>
                    <a:schemeClr val="tx1"/>
                  </a:solidFill>
                  <a:latin typeface="Calibri" charset="0"/>
                  <a:ea typeface="ＭＳ Ｐゴシック" charset="-128"/>
                </a:defRPr>
              </a:lvl1pPr>
              <a:lvl2pPr marL="742950" indent="-285750">
                <a:defRPr sz="1400">
                  <a:solidFill>
                    <a:schemeClr val="tx1"/>
                  </a:solidFill>
                  <a:latin typeface="Calibri" charset="0"/>
                  <a:ea typeface="ＭＳ Ｐゴシック" charset="-128"/>
                </a:defRPr>
              </a:lvl2pPr>
              <a:lvl3pPr marL="1143000" indent="-228600">
                <a:defRPr sz="1400">
                  <a:solidFill>
                    <a:schemeClr val="tx1"/>
                  </a:solidFill>
                  <a:latin typeface="Calibri" charset="0"/>
                  <a:ea typeface="ＭＳ Ｐゴシック" charset="-128"/>
                </a:defRPr>
              </a:lvl3pPr>
              <a:lvl4pPr marL="1600200" indent="-228600">
                <a:defRPr sz="1400">
                  <a:solidFill>
                    <a:schemeClr val="tx1"/>
                  </a:solidFill>
                  <a:latin typeface="Calibri" charset="0"/>
                  <a:ea typeface="ＭＳ Ｐゴシック" charset="-128"/>
                </a:defRPr>
              </a:lvl4pPr>
              <a:lvl5pPr marL="2057400" indent="-228600">
                <a:defRPr sz="1400">
                  <a:solidFill>
                    <a:schemeClr val="tx1"/>
                  </a:solidFill>
                  <a:latin typeface="Calibri" charset="0"/>
                  <a:ea typeface="ＭＳ Ｐゴシック" charset="-128"/>
                </a:defRPr>
              </a:lvl5pPr>
              <a:lvl6pPr marL="2514600" indent="-228600" defTabSz="684213" eaLnBrk="0" fontAlgn="base" hangingPunct="0">
                <a:spcBef>
                  <a:spcPct val="0"/>
                </a:spcBef>
                <a:spcAft>
                  <a:spcPct val="0"/>
                </a:spcAft>
                <a:defRPr sz="1400">
                  <a:solidFill>
                    <a:schemeClr val="tx1"/>
                  </a:solidFill>
                  <a:latin typeface="Calibri" charset="0"/>
                  <a:ea typeface="ＭＳ Ｐゴシック" charset="-128"/>
                </a:defRPr>
              </a:lvl6pPr>
              <a:lvl7pPr marL="2971800" indent="-228600" defTabSz="684213" eaLnBrk="0" fontAlgn="base" hangingPunct="0">
                <a:spcBef>
                  <a:spcPct val="0"/>
                </a:spcBef>
                <a:spcAft>
                  <a:spcPct val="0"/>
                </a:spcAft>
                <a:defRPr sz="1400">
                  <a:solidFill>
                    <a:schemeClr val="tx1"/>
                  </a:solidFill>
                  <a:latin typeface="Calibri" charset="0"/>
                  <a:ea typeface="ＭＳ Ｐゴシック" charset="-128"/>
                </a:defRPr>
              </a:lvl7pPr>
              <a:lvl8pPr marL="3429000" indent="-228600" defTabSz="684213" eaLnBrk="0" fontAlgn="base" hangingPunct="0">
                <a:spcBef>
                  <a:spcPct val="0"/>
                </a:spcBef>
                <a:spcAft>
                  <a:spcPct val="0"/>
                </a:spcAft>
                <a:defRPr sz="1400">
                  <a:solidFill>
                    <a:schemeClr val="tx1"/>
                  </a:solidFill>
                  <a:latin typeface="Calibri" charset="0"/>
                  <a:ea typeface="ＭＳ Ｐゴシック" charset="-128"/>
                </a:defRPr>
              </a:lvl8pPr>
              <a:lvl9pPr marL="3886200" indent="-228600" defTabSz="684213" eaLnBrk="0" fontAlgn="base" hangingPunct="0">
                <a:spcBef>
                  <a:spcPct val="0"/>
                </a:spcBef>
                <a:spcAft>
                  <a:spcPct val="0"/>
                </a:spcAft>
                <a:defRPr sz="1400">
                  <a:solidFill>
                    <a:schemeClr val="tx1"/>
                  </a:solidFill>
                  <a:latin typeface="Calibri" charset="0"/>
                  <a:ea typeface="ＭＳ Ｐゴシック" charset="-128"/>
                </a:defRPr>
              </a:lvl9pPr>
            </a:lstStyle>
            <a:p>
              <a:pPr eaLnBrk="1" hangingPunct="1"/>
              <a:r>
                <a:rPr lang="id-ID" altLang="en-US" sz="1867" b="1">
                  <a:solidFill>
                    <a:schemeClr val="bg1"/>
                  </a:solidFill>
                  <a:latin typeface="Arial" charset="0"/>
                  <a:ea typeface="MS PGothic" charset="-128"/>
                </a:rPr>
                <a:t>MASA KEPESERTAAN PROGRAM KELUARGA</a:t>
              </a:r>
              <a:r>
                <a:rPr lang="en-US" altLang="en-US" sz="1867" b="1">
                  <a:solidFill>
                    <a:schemeClr val="bg1"/>
                  </a:solidFill>
                  <a:latin typeface="Arial" charset="0"/>
                  <a:ea typeface="MS PGothic" charset="-128"/>
                </a:rPr>
                <a:t> </a:t>
              </a:r>
              <a:r>
                <a:rPr lang="id-ID" altLang="en-US" sz="1867" b="1">
                  <a:solidFill>
                    <a:schemeClr val="bg1"/>
                  </a:solidFill>
                  <a:latin typeface="Arial" charset="0"/>
                  <a:ea typeface="MS PGothic" charset="-128"/>
                </a:rPr>
                <a:t>HARAPAN</a:t>
              </a:r>
              <a:endParaRPr lang="en-US" altLang="en-US" sz="1867" b="1">
                <a:solidFill>
                  <a:schemeClr val="bg1"/>
                </a:solidFill>
                <a:latin typeface="Arial" charset="0"/>
                <a:ea typeface="MS PGothic" charset="-128"/>
              </a:endParaRPr>
            </a:p>
          </p:txBody>
        </p:sp>
        <p:sp>
          <p:nvSpPr>
            <p:cNvPr id="38" name="Rectangle 37"/>
            <p:cNvSpPr/>
            <p:nvPr/>
          </p:nvSpPr>
          <p:spPr>
            <a:xfrm>
              <a:off x="2200276" y="2836863"/>
              <a:ext cx="5781674" cy="620712"/>
            </a:xfrm>
            <a:prstGeom prst="rect">
              <a:avLst/>
            </a:prstGeom>
            <a:solidFill>
              <a:srgbClr val="7030A0"/>
            </a:solidFill>
            <a:ln>
              <a:noFill/>
            </a:ln>
          </p:spPr>
          <p:style>
            <a:lnRef idx="2">
              <a:schemeClr val="accent6"/>
            </a:lnRef>
            <a:fillRef idx="1">
              <a:schemeClr val="lt1"/>
            </a:fillRef>
            <a:effectRef idx="0">
              <a:schemeClr val="accent6"/>
            </a:effectRef>
            <a:fontRef idx="minor">
              <a:schemeClr val="dk1"/>
            </a:fontRef>
          </p:style>
          <p:txBody>
            <a:bodyPr lIns="91436" tIns="45719" rIns="91436" bIns="45719" anchor="ctr"/>
            <a:lstStyle/>
            <a:p>
              <a:pPr defTabSz="914205">
                <a:defRPr/>
              </a:pPr>
              <a:endParaRPr lang="en-US" sz="1067" dirty="0">
                <a:solidFill>
                  <a:schemeClr val="bg1"/>
                </a:solidFill>
                <a:latin typeface="Cambria" panose="02040503050406030204" pitchFamily="18" charset="0"/>
              </a:endParaRPr>
            </a:p>
          </p:txBody>
        </p:sp>
        <p:sp>
          <p:nvSpPr>
            <p:cNvPr id="49163" name="TextBox 1"/>
            <p:cNvSpPr txBox="1">
              <a:spLocks noChangeArrowheads="1"/>
            </p:cNvSpPr>
            <p:nvPr/>
          </p:nvSpPr>
          <p:spPr bwMode="auto">
            <a:xfrm>
              <a:off x="2268370" y="2882900"/>
              <a:ext cx="5800214" cy="4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sz="1400">
                  <a:solidFill>
                    <a:schemeClr val="tx1"/>
                  </a:solidFill>
                  <a:latin typeface="Calibri" charset="0"/>
                  <a:ea typeface="ＭＳ Ｐゴシック" charset="-128"/>
                </a:defRPr>
              </a:lvl1pPr>
              <a:lvl2pPr marL="742950" indent="-285750">
                <a:defRPr sz="1400">
                  <a:solidFill>
                    <a:schemeClr val="tx1"/>
                  </a:solidFill>
                  <a:latin typeface="Calibri" charset="0"/>
                  <a:ea typeface="ＭＳ Ｐゴシック" charset="-128"/>
                </a:defRPr>
              </a:lvl2pPr>
              <a:lvl3pPr marL="1143000" indent="-228600">
                <a:defRPr sz="1400">
                  <a:solidFill>
                    <a:schemeClr val="tx1"/>
                  </a:solidFill>
                  <a:latin typeface="Calibri" charset="0"/>
                  <a:ea typeface="ＭＳ Ｐゴシック" charset="-128"/>
                </a:defRPr>
              </a:lvl3pPr>
              <a:lvl4pPr marL="1600200" indent="-228600">
                <a:defRPr sz="1400">
                  <a:solidFill>
                    <a:schemeClr val="tx1"/>
                  </a:solidFill>
                  <a:latin typeface="Calibri" charset="0"/>
                  <a:ea typeface="ＭＳ Ｐゴシック" charset="-128"/>
                </a:defRPr>
              </a:lvl4pPr>
              <a:lvl5pPr marL="2057400" indent="-228600">
                <a:defRPr sz="1400">
                  <a:solidFill>
                    <a:schemeClr val="tx1"/>
                  </a:solidFill>
                  <a:latin typeface="Calibri" charset="0"/>
                  <a:ea typeface="ＭＳ Ｐゴシック" charset="-128"/>
                </a:defRPr>
              </a:lvl5pPr>
              <a:lvl6pPr marL="2514600" indent="-228600" defTabSz="684213" eaLnBrk="0" fontAlgn="base" hangingPunct="0">
                <a:spcBef>
                  <a:spcPct val="0"/>
                </a:spcBef>
                <a:spcAft>
                  <a:spcPct val="0"/>
                </a:spcAft>
                <a:defRPr sz="1400">
                  <a:solidFill>
                    <a:schemeClr val="tx1"/>
                  </a:solidFill>
                  <a:latin typeface="Calibri" charset="0"/>
                  <a:ea typeface="ＭＳ Ｐゴシック" charset="-128"/>
                </a:defRPr>
              </a:lvl6pPr>
              <a:lvl7pPr marL="2971800" indent="-228600" defTabSz="684213" eaLnBrk="0" fontAlgn="base" hangingPunct="0">
                <a:spcBef>
                  <a:spcPct val="0"/>
                </a:spcBef>
                <a:spcAft>
                  <a:spcPct val="0"/>
                </a:spcAft>
                <a:defRPr sz="1400">
                  <a:solidFill>
                    <a:schemeClr val="tx1"/>
                  </a:solidFill>
                  <a:latin typeface="Calibri" charset="0"/>
                  <a:ea typeface="ＭＳ Ｐゴシック" charset="-128"/>
                </a:defRPr>
              </a:lvl7pPr>
              <a:lvl8pPr marL="3429000" indent="-228600" defTabSz="684213" eaLnBrk="0" fontAlgn="base" hangingPunct="0">
                <a:spcBef>
                  <a:spcPct val="0"/>
                </a:spcBef>
                <a:spcAft>
                  <a:spcPct val="0"/>
                </a:spcAft>
                <a:defRPr sz="1400">
                  <a:solidFill>
                    <a:schemeClr val="tx1"/>
                  </a:solidFill>
                  <a:latin typeface="Calibri" charset="0"/>
                  <a:ea typeface="ＭＳ Ｐゴシック" charset="-128"/>
                </a:defRPr>
              </a:lvl8pPr>
              <a:lvl9pPr marL="3886200" indent="-228600" defTabSz="684213" eaLnBrk="0" fontAlgn="base" hangingPunct="0">
                <a:spcBef>
                  <a:spcPct val="0"/>
                </a:spcBef>
                <a:spcAft>
                  <a:spcPct val="0"/>
                </a:spcAft>
                <a:defRPr sz="1400">
                  <a:solidFill>
                    <a:schemeClr val="tx1"/>
                  </a:solidFill>
                  <a:latin typeface="Calibri" charset="0"/>
                  <a:ea typeface="ＭＳ Ｐゴシック" charset="-128"/>
                </a:defRPr>
              </a:lvl9pPr>
            </a:lstStyle>
            <a:p>
              <a:pPr eaLnBrk="1" hangingPunct="1"/>
              <a:r>
                <a:rPr lang="id-ID" altLang="en-US" sz="1867" b="1" dirty="0">
                  <a:solidFill>
                    <a:schemeClr val="bg1"/>
                  </a:solidFill>
                  <a:latin typeface="Arial" charset="0"/>
                  <a:ea typeface="MS PGothic" charset="-128"/>
                </a:rPr>
                <a:t>PENGUATAN EKONOMI KELUARGA </a:t>
              </a:r>
            </a:p>
            <a:p>
              <a:pPr eaLnBrk="1" hangingPunct="1"/>
              <a:r>
                <a:rPr lang="id-ID" altLang="en-US" sz="1600" dirty="0">
                  <a:solidFill>
                    <a:schemeClr val="bg1"/>
                  </a:solidFill>
                  <a:latin typeface="Arial" charset="0"/>
                  <a:ea typeface="MS PGothic" charset="-128"/>
                </a:rPr>
                <a:t>(Kelompok Usaha Bersama/KUBE*, Usaha Ekonomi</a:t>
              </a:r>
              <a:r>
                <a:rPr lang="en-US" altLang="en-US" sz="1600" dirty="0">
                  <a:solidFill>
                    <a:schemeClr val="bg1"/>
                  </a:solidFill>
                  <a:latin typeface="Arial" charset="0"/>
                  <a:ea typeface="MS PGothic" charset="-128"/>
                </a:rPr>
                <a:t> </a:t>
              </a:r>
              <a:r>
                <a:rPr lang="id-ID" altLang="en-US" sz="1600" dirty="0">
                  <a:solidFill>
                    <a:schemeClr val="bg1"/>
                  </a:solidFill>
                  <a:latin typeface="Arial" charset="0"/>
                  <a:ea typeface="MS PGothic" charset="-128"/>
                </a:rPr>
                <a:t>Produktif,</a:t>
              </a:r>
              <a:r>
                <a:rPr lang="en-GB" altLang="en-US" sz="1600" dirty="0">
                  <a:solidFill>
                    <a:schemeClr val="bg1"/>
                  </a:solidFill>
                  <a:latin typeface="Arial" charset="0"/>
                  <a:ea typeface="MS PGothic" charset="-128"/>
                </a:rPr>
                <a:t> </a:t>
              </a:r>
              <a:r>
                <a:rPr lang="en-US" altLang="en-US" sz="1600" dirty="0" err="1">
                  <a:solidFill>
                    <a:schemeClr val="bg1"/>
                  </a:solidFill>
                  <a:latin typeface="Arial" charset="0"/>
                  <a:ea typeface="MS PGothic" charset="-128"/>
                </a:rPr>
                <a:t>Wirausaha</a:t>
              </a:r>
              <a:r>
                <a:rPr lang="en-US" altLang="en-US" sz="1600" dirty="0">
                  <a:solidFill>
                    <a:schemeClr val="bg1"/>
                  </a:solidFill>
                  <a:latin typeface="Arial" charset="0"/>
                  <a:ea typeface="MS PGothic" charset="-128"/>
                </a:rPr>
                <a:t> </a:t>
              </a:r>
              <a:r>
                <a:rPr lang="en-US" altLang="en-US" sz="1600" dirty="0" err="1">
                  <a:solidFill>
                    <a:schemeClr val="bg1"/>
                  </a:solidFill>
                  <a:latin typeface="Arial" charset="0"/>
                  <a:ea typeface="MS PGothic" charset="-128"/>
                </a:rPr>
                <a:t>Mandiri</a:t>
              </a:r>
              <a:r>
                <a:rPr lang="id-ID" altLang="en-US" sz="1600" dirty="0">
                  <a:solidFill>
                    <a:schemeClr val="bg1"/>
                  </a:solidFill>
                  <a:latin typeface="Arial" charset="0"/>
                  <a:ea typeface="MS PGothic" charset="-128"/>
                </a:rPr>
                <a:t>)</a:t>
              </a:r>
              <a:endParaRPr lang="en-US" altLang="en-US" sz="1600" dirty="0">
                <a:solidFill>
                  <a:schemeClr val="bg1"/>
                </a:solidFill>
                <a:latin typeface="Arial" charset="0"/>
                <a:ea typeface="MS PGothic" charset="-128"/>
              </a:endParaRPr>
            </a:p>
          </p:txBody>
        </p:sp>
        <p:sp>
          <p:nvSpPr>
            <p:cNvPr id="17" name="Rectangle 16"/>
            <p:cNvSpPr/>
            <p:nvPr/>
          </p:nvSpPr>
          <p:spPr>
            <a:xfrm>
              <a:off x="2827338" y="4152900"/>
              <a:ext cx="5754687" cy="668338"/>
            </a:xfrm>
            <a:prstGeom prst="rect">
              <a:avLst/>
            </a:prstGeom>
            <a:ln/>
          </p:spPr>
          <p:style>
            <a:lnRef idx="1">
              <a:schemeClr val="dk1"/>
            </a:lnRef>
            <a:fillRef idx="2">
              <a:schemeClr val="dk1"/>
            </a:fillRef>
            <a:effectRef idx="1">
              <a:schemeClr val="dk1"/>
            </a:effectRef>
            <a:fontRef idx="minor">
              <a:schemeClr val="dk1"/>
            </a:fontRef>
          </p:style>
          <p:txBody>
            <a:bodyPr lIns="91436" tIns="45719" rIns="91436" bIns="45719" anchor="ctr"/>
            <a:lstStyle/>
            <a:p>
              <a:pPr defTabSz="914205">
                <a:defRPr/>
              </a:pPr>
              <a:r>
                <a:rPr lang="en-US" sz="2400" b="1" dirty="0">
                  <a:solidFill>
                    <a:schemeClr val="bg1"/>
                  </a:solidFill>
                  <a:latin typeface="Arial" panose="020B0604020202020204" pitchFamily="34" charset="0"/>
                  <a:cs typeface="Arial" panose="020B0604020202020204" pitchFamily="34" charset="0"/>
                </a:rPr>
                <a:t> </a:t>
              </a:r>
            </a:p>
            <a:p>
              <a:pPr marL="152396" indent="-152396" defTabSz="914205">
                <a:defRPr/>
              </a:pPr>
              <a:r>
                <a:rPr lang="en-US" sz="2400" b="1" dirty="0">
                  <a:solidFill>
                    <a:schemeClr val="bg1"/>
                  </a:solidFill>
                  <a:latin typeface="Arial" panose="020B0604020202020204" pitchFamily="34" charset="0"/>
                  <a:cs typeface="Arial" panose="020B0604020202020204" pitchFamily="34" charset="0"/>
                </a:rPr>
                <a:t> GRADUASI         </a:t>
              </a:r>
              <a:r>
                <a:rPr lang="id-ID" sz="1600" b="1" dirty="0">
                  <a:solidFill>
                    <a:schemeClr val="bg1"/>
                  </a:solidFill>
                  <a:latin typeface="Arial" panose="020B0604020202020204" pitchFamily="34" charset="0"/>
                  <a:cs typeface="Arial" panose="020B0604020202020204" pitchFamily="34" charset="0"/>
                </a:rPr>
                <a:t>Referal Pada Program Pemberdayaan </a:t>
              </a:r>
              <a:r>
                <a:rPr lang="en-US" sz="1600" b="1" dirty="0">
                  <a:solidFill>
                    <a:schemeClr val="bg1"/>
                  </a:solidFill>
                  <a:latin typeface="Arial" panose="020B0604020202020204" pitchFamily="34" charset="0"/>
                  <a:cs typeface="Arial" panose="020B0604020202020204" pitchFamily="34" charset="0"/>
                </a:rPr>
                <a:t>  </a:t>
              </a:r>
              <a:r>
                <a:rPr lang="id-ID" sz="1600" b="1" dirty="0">
                  <a:solidFill>
                    <a:schemeClr val="bg1"/>
                  </a:solidFill>
                  <a:latin typeface="Arial" panose="020B0604020202020204" pitchFamily="34" charset="0"/>
                  <a:cs typeface="Arial" panose="020B0604020202020204" pitchFamily="34" charset="0"/>
                </a:rPr>
                <a:t>Pusat/</a:t>
              </a:r>
              <a:r>
                <a:rPr lang="en-US" sz="1600" b="1" dirty="0">
                  <a:solidFill>
                    <a:schemeClr val="bg1"/>
                  </a:solidFill>
                  <a:latin typeface="Arial" panose="020B0604020202020204" pitchFamily="34" charset="0"/>
                  <a:cs typeface="Arial" panose="020B0604020202020204" pitchFamily="34" charset="0"/>
                </a:rPr>
                <a:t>  </a:t>
              </a:r>
              <a:r>
                <a:rPr lang="id-ID" sz="1600" b="1" dirty="0">
                  <a:solidFill>
                    <a:schemeClr val="bg1"/>
                  </a:solidFill>
                  <a:latin typeface="Arial" panose="020B0604020202020204" pitchFamily="34" charset="0"/>
                  <a:cs typeface="Arial" panose="020B0604020202020204" pitchFamily="34" charset="0"/>
                </a:rPr>
                <a:t>Daerah, </a:t>
              </a:r>
              <a:r>
                <a:rPr lang="en-US" sz="1600" b="1" dirty="0">
                  <a:solidFill>
                    <a:schemeClr val="bg1"/>
                  </a:solidFill>
                  <a:latin typeface="Arial" panose="020B0604020202020204" pitchFamily="34" charset="0"/>
                  <a:cs typeface="Arial" panose="020B0604020202020204" pitchFamily="34" charset="0"/>
                </a:rPr>
                <a:t> </a:t>
              </a:r>
              <a:r>
                <a:rPr lang="id-ID" sz="1600" b="1" dirty="0">
                  <a:solidFill>
                    <a:schemeClr val="bg1"/>
                  </a:solidFill>
                  <a:latin typeface="Arial" panose="020B0604020202020204" pitchFamily="34" charset="0"/>
                  <a:cs typeface="Arial" panose="020B0604020202020204" pitchFamily="34" charset="0"/>
                </a:rPr>
                <a:t>Lembaga Keuangan Formal</a:t>
              </a:r>
            </a:p>
            <a:p>
              <a:pPr defTabSz="914205">
                <a:defRPr/>
              </a:pPr>
              <a:endParaRPr lang="en-US" sz="2400" b="1" dirty="0">
                <a:solidFill>
                  <a:schemeClr val="bg1"/>
                </a:solidFill>
                <a:latin typeface="Arial" panose="020B0604020202020204" pitchFamily="34" charset="0"/>
                <a:cs typeface="Arial" panose="020B0604020202020204" pitchFamily="34" charset="0"/>
              </a:endParaRPr>
            </a:p>
          </p:txBody>
        </p:sp>
        <p:sp>
          <p:nvSpPr>
            <p:cNvPr id="19" name="Right Arrow 18"/>
            <p:cNvSpPr/>
            <p:nvPr/>
          </p:nvSpPr>
          <p:spPr>
            <a:xfrm>
              <a:off x="4229101" y="4257675"/>
              <a:ext cx="447675" cy="2857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5">
                <a:defRPr/>
              </a:pPr>
              <a:endParaRPr lang="en-US" sz="2400"/>
            </a:p>
          </p:txBody>
        </p:sp>
      </p:grpSp>
      <p:sp>
        <p:nvSpPr>
          <p:cNvPr id="49155" name="TextBox 1"/>
          <p:cNvSpPr txBox="1">
            <a:spLocks noChangeArrowheads="1"/>
          </p:cNvSpPr>
          <p:nvPr/>
        </p:nvSpPr>
        <p:spPr bwMode="auto">
          <a:xfrm>
            <a:off x="228601" y="4620685"/>
            <a:ext cx="3297767" cy="1077216"/>
          </a:xfrm>
          <a:prstGeom prst="rect">
            <a:avLst/>
          </a:prstGeom>
          <a:solidFill>
            <a:srgbClr val="FFFF00"/>
          </a:solidFill>
          <a:ln>
            <a:noFill/>
          </a:ln>
        </p:spPr>
        <p:txBody>
          <a:bodyPr lIns="91436" tIns="45719" rIns="91436" bIns="45719">
            <a:spAutoFit/>
          </a:bodyPr>
          <a:lstStyle>
            <a:lvl1pPr>
              <a:defRPr sz="1400">
                <a:solidFill>
                  <a:schemeClr val="tx1"/>
                </a:solidFill>
                <a:latin typeface="Calibri" charset="0"/>
                <a:ea typeface="ＭＳ Ｐゴシック" charset="-128"/>
              </a:defRPr>
            </a:lvl1pPr>
            <a:lvl2pPr marL="742950" indent="-285750">
              <a:defRPr sz="1400">
                <a:solidFill>
                  <a:schemeClr val="tx1"/>
                </a:solidFill>
                <a:latin typeface="Calibri" charset="0"/>
                <a:ea typeface="ＭＳ Ｐゴシック" charset="-128"/>
              </a:defRPr>
            </a:lvl2pPr>
            <a:lvl3pPr marL="1143000" indent="-228600">
              <a:defRPr sz="1400">
                <a:solidFill>
                  <a:schemeClr val="tx1"/>
                </a:solidFill>
                <a:latin typeface="Calibri" charset="0"/>
                <a:ea typeface="ＭＳ Ｐゴシック" charset="-128"/>
              </a:defRPr>
            </a:lvl3pPr>
            <a:lvl4pPr marL="1600200" indent="-228600">
              <a:defRPr sz="1400">
                <a:solidFill>
                  <a:schemeClr val="tx1"/>
                </a:solidFill>
                <a:latin typeface="Calibri" charset="0"/>
                <a:ea typeface="ＭＳ Ｐゴシック" charset="-128"/>
              </a:defRPr>
            </a:lvl4pPr>
            <a:lvl5pPr marL="2057400" indent="-228600">
              <a:defRPr sz="1400">
                <a:solidFill>
                  <a:schemeClr val="tx1"/>
                </a:solidFill>
                <a:latin typeface="Calibri" charset="0"/>
                <a:ea typeface="ＭＳ Ｐゴシック" charset="-128"/>
              </a:defRPr>
            </a:lvl5pPr>
            <a:lvl6pPr marL="2514600" indent="-228600" defTabSz="684213" eaLnBrk="0" fontAlgn="base" hangingPunct="0">
              <a:spcBef>
                <a:spcPct val="0"/>
              </a:spcBef>
              <a:spcAft>
                <a:spcPct val="0"/>
              </a:spcAft>
              <a:defRPr sz="1400">
                <a:solidFill>
                  <a:schemeClr val="tx1"/>
                </a:solidFill>
                <a:latin typeface="Calibri" charset="0"/>
                <a:ea typeface="ＭＳ Ｐゴシック" charset="-128"/>
              </a:defRPr>
            </a:lvl6pPr>
            <a:lvl7pPr marL="2971800" indent="-228600" defTabSz="684213" eaLnBrk="0" fontAlgn="base" hangingPunct="0">
              <a:spcBef>
                <a:spcPct val="0"/>
              </a:spcBef>
              <a:spcAft>
                <a:spcPct val="0"/>
              </a:spcAft>
              <a:defRPr sz="1400">
                <a:solidFill>
                  <a:schemeClr val="tx1"/>
                </a:solidFill>
                <a:latin typeface="Calibri" charset="0"/>
                <a:ea typeface="ＭＳ Ｐゴシック" charset="-128"/>
              </a:defRPr>
            </a:lvl7pPr>
            <a:lvl8pPr marL="3429000" indent="-228600" defTabSz="684213" eaLnBrk="0" fontAlgn="base" hangingPunct="0">
              <a:spcBef>
                <a:spcPct val="0"/>
              </a:spcBef>
              <a:spcAft>
                <a:spcPct val="0"/>
              </a:spcAft>
              <a:defRPr sz="1400">
                <a:solidFill>
                  <a:schemeClr val="tx1"/>
                </a:solidFill>
                <a:latin typeface="Calibri" charset="0"/>
                <a:ea typeface="ＭＳ Ｐゴシック" charset="-128"/>
              </a:defRPr>
            </a:lvl8pPr>
            <a:lvl9pPr marL="3886200" indent="-228600" defTabSz="684213" eaLnBrk="0" fontAlgn="base" hangingPunct="0">
              <a:spcBef>
                <a:spcPct val="0"/>
              </a:spcBef>
              <a:spcAft>
                <a:spcPct val="0"/>
              </a:spcAft>
              <a:defRPr sz="1400">
                <a:solidFill>
                  <a:schemeClr val="tx1"/>
                </a:solidFill>
                <a:latin typeface="Calibri" charset="0"/>
                <a:ea typeface="ＭＳ Ｐゴシック" charset="-128"/>
              </a:defRPr>
            </a:lvl9pPr>
          </a:lstStyle>
          <a:p>
            <a:pPr eaLnBrk="1" hangingPunct="1"/>
            <a:r>
              <a:rPr lang="en-US" altLang="en-US" sz="1600" dirty="0">
                <a:latin typeface="Arial" charset="0"/>
                <a:ea typeface="MS PGothic" charset="-128"/>
              </a:rPr>
              <a:t>* ) KPM PKH </a:t>
            </a:r>
            <a:r>
              <a:rPr lang="en-US" altLang="en-US" sz="1600" dirty="0" err="1">
                <a:latin typeface="Arial" charset="0"/>
                <a:ea typeface="MS PGothic" charset="-128"/>
              </a:rPr>
              <a:t>bisa</a:t>
            </a:r>
            <a:r>
              <a:rPr lang="en-US" altLang="en-US" sz="1600" dirty="0">
                <a:latin typeface="Arial" charset="0"/>
                <a:ea typeface="MS PGothic" charset="-128"/>
              </a:rPr>
              <a:t> </a:t>
            </a:r>
            <a:r>
              <a:rPr lang="en-US" altLang="en-US" sz="1600" dirty="0" err="1">
                <a:latin typeface="Arial" charset="0"/>
                <a:ea typeface="MS PGothic" charset="-128"/>
              </a:rPr>
              <a:t>mendapatkan</a:t>
            </a:r>
            <a:r>
              <a:rPr lang="en-US" altLang="en-US" sz="1600" dirty="0">
                <a:latin typeface="Arial" charset="0"/>
                <a:ea typeface="MS PGothic" charset="-128"/>
              </a:rPr>
              <a:t> </a:t>
            </a:r>
            <a:r>
              <a:rPr lang="en-US" altLang="en-US" sz="1600" dirty="0" err="1">
                <a:latin typeface="Arial" charset="0"/>
                <a:ea typeface="MS PGothic" charset="-128"/>
              </a:rPr>
              <a:t>bantuan</a:t>
            </a:r>
            <a:r>
              <a:rPr lang="en-US" altLang="en-US" sz="1600" dirty="0">
                <a:latin typeface="Arial" charset="0"/>
                <a:ea typeface="MS PGothic" charset="-128"/>
              </a:rPr>
              <a:t> </a:t>
            </a:r>
            <a:r>
              <a:rPr lang="en-US" altLang="en-US" sz="1600" dirty="0" err="1">
                <a:latin typeface="Arial" charset="0"/>
                <a:ea typeface="MS PGothic" charset="-128"/>
              </a:rPr>
              <a:t>sosial</a:t>
            </a:r>
            <a:r>
              <a:rPr lang="en-US" altLang="en-US" sz="1600" dirty="0">
                <a:latin typeface="Arial" charset="0"/>
                <a:ea typeface="MS PGothic" charset="-128"/>
              </a:rPr>
              <a:t> KUBE </a:t>
            </a:r>
            <a:r>
              <a:rPr lang="en-US" altLang="en-US" sz="1600" dirty="0" err="1">
                <a:latin typeface="Arial" charset="0"/>
                <a:ea typeface="MS PGothic" charset="-128"/>
              </a:rPr>
              <a:t>seperti</a:t>
            </a:r>
            <a:r>
              <a:rPr lang="en-US" altLang="en-US" sz="1600" dirty="0">
                <a:latin typeface="Arial" charset="0"/>
                <a:ea typeface="MS PGothic" charset="-128"/>
              </a:rPr>
              <a:t> e-</a:t>
            </a:r>
            <a:r>
              <a:rPr lang="en-US" altLang="en-US" sz="1600" dirty="0" err="1">
                <a:latin typeface="Arial" charset="0"/>
                <a:ea typeface="MS PGothic" charset="-128"/>
              </a:rPr>
              <a:t>warong</a:t>
            </a:r>
            <a:r>
              <a:rPr lang="en-US" altLang="en-US" sz="1600" dirty="0">
                <a:latin typeface="Arial" charset="0"/>
                <a:ea typeface="MS PGothic" charset="-128"/>
              </a:rPr>
              <a:t> KUBE PKH yang </a:t>
            </a:r>
            <a:r>
              <a:rPr lang="en-US" altLang="en-US" sz="1600" dirty="0" err="1">
                <a:latin typeface="Arial" charset="0"/>
                <a:ea typeface="MS PGothic" charset="-128"/>
              </a:rPr>
              <a:t>dibentuk</a:t>
            </a:r>
            <a:r>
              <a:rPr lang="en-US" altLang="en-US" sz="1600" dirty="0">
                <a:latin typeface="Arial" charset="0"/>
                <a:ea typeface="MS PGothic" charset="-128"/>
              </a:rPr>
              <a:t> </a:t>
            </a:r>
            <a:r>
              <a:rPr lang="en-US" altLang="en-US" sz="1600" dirty="0" err="1">
                <a:latin typeface="Arial" charset="0"/>
                <a:ea typeface="MS PGothic" charset="-128"/>
              </a:rPr>
              <a:t>untuk</a:t>
            </a:r>
            <a:r>
              <a:rPr lang="en-US" altLang="en-US" sz="1600" dirty="0">
                <a:latin typeface="Arial" charset="0"/>
                <a:ea typeface="MS PGothic" charset="-128"/>
              </a:rPr>
              <a:t> </a:t>
            </a:r>
            <a:r>
              <a:rPr lang="en-US" altLang="en-US" sz="1600" dirty="0" err="1">
                <a:latin typeface="Arial" charset="0"/>
                <a:ea typeface="MS PGothic" charset="-128"/>
              </a:rPr>
              <a:t>melayani</a:t>
            </a:r>
            <a:r>
              <a:rPr lang="en-US" altLang="en-US" sz="1600" dirty="0">
                <a:latin typeface="Arial" charset="0"/>
                <a:ea typeface="MS PGothic" charset="-128"/>
              </a:rPr>
              <a:t> KPM BPNT</a:t>
            </a:r>
            <a:endParaRPr lang="en-US" altLang="en-US" sz="1467" dirty="0">
              <a:latin typeface="Arial" charset="0"/>
              <a:ea typeface="MS PGothic" charset="-128"/>
            </a:endParaRPr>
          </a:p>
        </p:txBody>
      </p:sp>
    </p:spTree>
    <p:extLst>
      <p:ext uri="{BB962C8B-B14F-4D97-AF65-F5344CB8AC3E}">
        <p14:creationId xmlns:p14="http://schemas.microsoft.com/office/powerpoint/2010/main" val="3263047492"/>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88856710-25AE-4578-A2EF-FF8E21462395}"/>
              </a:ext>
            </a:extLst>
          </p:cNvPr>
          <p:cNvSpPr txBox="1">
            <a:spLocks noChangeArrowheads="1"/>
          </p:cNvSpPr>
          <p:nvPr/>
        </p:nvSpPr>
        <p:spPr bwMode="auto">
          <a:xfrm>
            <a:off x="269030" y="6517597"/>
            <a:ext cx="83896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400">
                <a:solidFill>
                  <a:schemeClr val="tx1"/>
                </a:solidFill>
                <a:latin typeface="Calibri" panose="020F0502020204030204" pitchFamily="34" charset="0"/>
              </a:defRPr>
            </a:lvl9pPr>
          </a:lstStyle>
          <a:p>
            <a:r>
              <a:rPr lang="en-US" altLang="en-US" sz="1600" b="1" i="1" dirty="0" err="1"/>
              <a:t>Keterangan</a:t>
            </a:r>
            <a:r>
              <a:rPr lang="en-US" altLang="en-US" sz="1600" b="1" i="1" dirty="0"/>
              <a:t> :  </a:t>
            </a:r>
            <a:r>
              <a:rPr lang="en-US" altLang="en-US" sz="1600" b="1" i="1" dirty="0" err="1"/>
              <a:t>Sumber</a:t>
            </a:r>
            <a:r>
              <a:rPr lang="en-US" altLang="en-US" sz="1600" b="1" i="1" dirty="0"/>
              <a:t> e-PKH</a:t>
            </a:r>
          </a:p>
          <a:p>
            <a:r>
              <a:rPr lang="en-US" altLang="en-US" sz="1600" b="1" i="1" dirty="0"/>
              <a:t>	</a:t>
            </a:r>
          </a:p>
        </p:txBody>
      </p:sp>
      <p:sp>
        <p:nvSpPr>
          <p:cNvPr id="7" name="Text Placeholder 13">
            <a:extLst>
              <a:ext uri="{FF2B5EF4-FFF2-40B4-BE49-F238E27FC236}">
                <a16:creationId xmlns:a16="http://schemas.microsoft.com/office/drawing/2014/main" id="{9BFF9A45-BC50-4DAB-872F-46B8B45C6B88}"/>
              </a:ext>
            </a:extLst>
          </p:cNvPr>
          <p:cNvSpPr txBox="1">
            <a:spLocks noChangeArrowheads="1"/>
          </p:cNvSpPr>
          <p:nvPr/>
        </p:nvSpPr>
        <p:spPr bwMode="auto">
          <a:xfrm>
            <a:off x="0" y="-17000"/>
            <a:ext cx="12192000" cy="584775"/>
          </a:xfrm>
          <a:prstGeom prst="rect">
            <a:avLst/>
          </a:prstGeom>
          <a:solidFill>
            <a:srgbClr val="0070C0"/>
          </a:solidFill>
          <a:ln>
            <a:noFill/>
          </a:ln>
        </p:spPr>
        <p:txBody>
          <a:bodyPr lIns="109670" tIns="54836" rIns="109670" bIns="54836" anchor="ctr"/>
          <a:lstStyle>
            <a:lvl1pPr marL="168275" indent="-168275" defTabSz="682625">
              <a:defRPr sz="1400">
                <a:solidFill>
                  <a:schemeClr val="tx1"/>
                </a:solidFill>
                <a:latin typeface="Calibri" panose="020F0502020204030204" pitchFamily="34" charset="0"/>
              </a:defRPr>
            </a:lvl1pPr>
            <a:lvl2pPr marL="742950" indent="-285750" defTabSz="682625">
              <a:defRPr sz="1400">
                <a:solidFill>
                  <a:schemeClr val="tx1"/>
                </a:solidFill>
                <a:latin typeface="Calibri" panose="020F0502020204030204" pitchFamily="34" charset="0"/>
              </a:defRPr>
            </a:lvl2pPr>
            <a:lvl3pPr marL="1143000" indent="-228600" defTabSz="682625">
              <a:defRPr sz="1400">
                <a:solidFill>
                  <a:schemeClr val="tx1"/>
                </a:solidFill>
                <a:latin typeface="Calibri" panose="020F0502020204030204" pitchFamily="34" charset="0"/>
              </a:defRPr>
            </a:lvl3pPr>
            <a:lvl4pPr marL="1600200" indent="-228600" defTabSz="682625">
              <a:defRPr sz="1400">
                <a:solidFill>
                  <a:schemeClr val="tx1"/>
                </a:solidFill>
                <a:latin typeface="Calibri" panose="020F0502020204030204" pitchFamily="34" charset="0"/>
              </a:defRPr>
            </a:lvl4pPr>
            <a:lvl5pPr marL="2057400" indent="-228600" defTabSz="682625">
              <a:defRPr sz="1400">
                <a:solidFill>
                  <a:schemeClr val="tx1"/>
                </a:solidFill>
                <a:latin typeface="Calibri" panose="020F0502020204030204" pitchFamily="34" charset="0"/>
              </a:defRPr>
            </a:lvl5pPr>
            <a:lvl6pPr marL="2514600" indent="-228600" defTabSz="682625"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682625"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682625"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682625"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90000"/>
              </a:lnSpc>
              <a:spcBef>
                <a:spcPts val="1000"/>
              </a:spcBef>
            </a:pPr>
            <a:r>
              <a:rPr lang="en-US" altLang="id-ID" sz="2800" b="1" dirty="0">
                <a:solidFill>
                  <a:srgbClr val="FFFFFF"/>
                </a:solidFill>
                <a:latin typeface="+mn-lt"/>
                <a:cs typeface="Arial" panose="020B0604020202020204" pitchFamily="34" charset="0"/>
              </a:rPr>
              <a:t>REKAP DATA KPM PKH KOMPLEMENTARITAS (BPNT, RASTRA, KIS, KIP)</a:t>
            </a:r>
          </a:p>
        </p:txBody>
      </p:sp>
      <p:pic>
        <p:nvPicPr>
          <p:cNvPr id="8" name="Picture 7" descr="logo kemensos.png">
            <a:extLst>
              <a:ext uri="{FF2B5EF4-FFF2-40B4-BE49-F238E27FC236}">
                <a16:creationId xmlns:a16="http://schemas.microsoft.com/office/drawing/2014/main" id="{378E01F0-FC5C-43B5-BAA3-B96738F3F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44" y="19053"/>
            <a:ext cx="984474" cy="553222"/>
          </a:xfrm>
          <a:prstGeom prst="rect">
            <a:avLst/>
          </a:prstGeom>
        </p:spPr>
      </p:pic>
      <p:pic>
        <p:nvPicPr>
          <p:cNvPr id="9" name="Picture 8" descr="wpid-pkh2.png">
            <a:extLst>
              <a:ext uri="{FF2B5EF4-FFF2-40B4-BE49-F238E27FC236}">
                <a16:creationId xmlns:a16="http://schemas.microsoft.com/office/drawing/2014/main" id="{890CA209-8C93-49D0-8D08-20F986677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5543" y="5062"/>
            <a:ext cx="690922" cy="521767"/>
          </a:xfrm>
          <a:prstGeom prst="rect">
            <a:avLst/>
          </a:prstGeom>
        </p:spPr>
      </p:pic>
      <p:graphicFrame>
        <p:nvGraphicFramePr>
          <p:cNvPr id="3" name="Table 2">
            <a:extLst>
              <a:ext uri="{FF2B5EF4-FFF2-40B4-BE49-F238E27FC236}">
                <a16:creationId xmlns:a16="http://schemas.microsoft.com/office/drawing/2014/main" id="{93373FC4-C251-43C8-A584-64B4753B3D09}"/>
              </a:ext>
            </a:extLst>
          </p:cNvPr>
          <p:cNvGraphicFramePr>
            <a:graphicFrameLocks noGrp="1"/>
          </p:cNvGraphicFramePr>
          <p:nvPr/>
        </p:nvGraphicFramePr>
        <p:xfrm>
          <a:off x="140111" y="663677"/>
          <a:ext cx="11887199" cy="5888592"/>
        </p:xfrm>
        <a:graphic>
          <a:graphicData uri="http://schemas.openxmlformats.org/drawingml/2006/table">
            <a:tbl>
              <a:tblPr>
                <a:tableStyleId>{5C22544A-7EE6-4342-B048-85BDC9FD1C3A}</a:tableStyleId>
              </a:tblPr>
              <a:tblGrid>
                <a:gridCol w="449344">
                  <a:extLst>
                    <a:ext uri="{9D8B030D-6E8A-4147-A177-3AD203B41FA5}">
                      <a16:colId xmlns:a16="http://schemas.microsoft.com/office/drawing/2014/main" val="1522209329"/>
                    </a:ext>
                  </a:extLst>
                </a:gridCol>
                <a:gridCol w="1742910">
                  <a:extLst>
                    <a:ext uri="{9D8B030D-6E8A-4147-A177-3AD203B41FA5}">
                      <a16:colId xmlns:a16="http://schemas.microsoft.com/office/drawing/2014/main" val="2460993680"/>
                    </a:ext>
                  </a:extLst>
                </a:gridCol>
                <a:gridCol w="966772">
                  <a:extLst>
                    <a:ext uri="{9D8B030D-6E8A-4147-A177-3AD203B41FA5}">
                      <a16:colId xmlns:a16="http://schemas.microsoft.com/office/drawing/2014/main" val="2234990596"/>
                    </a:ext>
                  </a:extLst>
                </a:gridCol>
                <a:gridCol w="1102936">
                  <a:extLst>
                    <a:ext uri="{9D8B030D-6E8A-4147-A177-3AD203B41FA5}">
                      <a16:colId xmlns:a16="http://schemas.microsoft.com/office/drawing/2014/main" val="534106071"/>
                    </a:ext>
                  </a:extLst>
                </a:gridCol>
                <a:gridCol w="966772">
                  <a:extLst>
                    <a:ext uri="{9D8B030D-6E8A-4147-A177-3AD203B41FA5}">
                      <a16:colId xmlns:a16="http://schemas.microsoft.com/office/drawing/2014/main" val="3592738409"/>
                    </a:ext>
                  </a:extLst>
                </a:gridCol>
                <a:gridCol w="1048469">
                  <a:extLst>
                    <a:ext uri="{9D8B030D-6E8A-4147-A177-3AD203B41FA5}">
                      <a16:colId xmlns:a16="http://schemas.microsoft.com/office/drawing/2014/main" val="1933124011"/>
                    </a:ext>
                  </a:extLst>
                </a:gridCol>
                <a:gridCol w="939538">
                  <a:extLst>
                    <a:ext uri="{9D8B030D-6E8A-4147-A177-3AD203B41FA5}">
                      <a16:colId xmlns:a16="http://schemas.microsoft.com/office/drawing/2014/main" val="2823240618"/>
                    </a:ext>
                  </a:extLst>
                </a:gridCol>
                <a:gridCol w="816989">
                  <a:extLst>
                    <a:ext uri="{9D8B030D-6E8A-4147-A177-3AD203B41FA5}">
                      <a16:colId xmlns:a16="http://schemas.microsoft.com/office/drawing/2014/main" val="3244801892"/>
                    </a:ext>
                  </a:extLst>
                </a:gridCol>
                <a:gridCol w="1021237">
                  <a:extLst>
                    <a:ext uri="{9D8B030D-6E8A-4147-A177-3AD203B41FA5}">
                      <a16:colId xmlns:a16="http://schemas.microsoft.com/office/drawing/2014/main" val="1192580079"/>
                    </a:ext>
                  </a:extLst>
                </a:gridCol>
                <a:gridCol w="898689">
                  <a:extLst>
                    <a:ext uri="{9D8B030D-6E8A-4147-A177-3AD203B41FA5}">
                      <a16:colId xmlns:a16="http://schemas.microsoft.com/office/drawing/2014/main" val="2349478841"/>
                    </a:ext>
                  </a:extLst>
                </a:gridCol>
                <a:gridCol w="1034854">
                  <a:extLst>
                    <a:ext uri="{9D8B030D-6E8A-4147-A177-3AD203B41FA5}">
                      <a16:colId xmlns:a16="http://schemas.microsoft.com/office/drawing/2014/main" val="2130203402"/>
                    </a:ext>
                  </a:extLst>
                </a:gridCol>
                <a:gridCol w="898689">
                  <a:extLst>
                    <a:ext uri="{9D8B030D-6E8A-4147-A177-3AD203B41FA5}">
                      <a16:colId xmlns:a16="http://schemas.microsoft.com/office/drawing/2014/main" val="3137372918"/>
                    </a:ext>
                  </a:extLst>
                </a:gridCol>
              </a:tblGrid>
              <a:tr h="156294">
                <a:tc>
                  <a:txBody>
                    <a:bodyPr/>
                    <a:lstStyle/>
                    <a:p>
                      <a:pPr algn="ctr" fontAlgn="b"/>
                      <a:r>
                        <a:rPr lang="en-ID" sz="1050" u="none" strike="noStrike">
                          <a:effectLst/>
                        </a:rPr>
                        <a:t>NO</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PROPINSI</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JMLKPM</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JMLAK</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BPNT</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JMLKIS</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JMLANAKSD</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JMLKIPSD</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JMLANAKSMP</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JMLKIPSMP</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JMLANAKSMA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50" u="none" strike="noStrike">
                          <a:effectLst/>
                        </a:rPr>
                        <a:t>JMLKIPSMA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1650012"/>
                  </a:ext>
                </a:extLst>
              </a:tr>
              <a:tr h="156294">
                <a:tc>
                  <a:txBody>
                    <a:bodyPr/>
                    <a:lstStyle/>
                    <a:p>
                      <a:pPr algn="ctr" fontAlgn="b"/>
                      <a:r>
                        <a:rPr lang="en-ID" sz="1050" u="none" strike="noStrike">
                          <a:effectLst/>
                        </a:rPr>
                        <a:t>1</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ACEH</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290.290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1.492.396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288.750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1.472.305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296.486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88.921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148.077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46.116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119.034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35.543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806092"/>
                  </a:ext>
                </a:extLst>
              </a:tr>
              <a:tr h="156294">
                <a:tc>
                  <a:txBody>
                    <a:bodyPr/>
                    <a:lstStyle/>
                    <a:p>
                      <a:pPr algn="ctr" fontAlgn="b"/>
                      <a:r>
                        <a:rPr lang="en-ID" sz="1050" u="none" strike="noStrike">
                          <a:effectLst/>
                        </a:rPr>
                        <a:t>2</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BALI</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81.100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419.066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80.373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410.474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68.176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21.539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39.433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13.985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33.388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11.782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829343"/>
                  </a:ext>
                </a:extLst>
              </a:tr>
              <a:tr h="156294">
                <a:tc>
                  <a:txBody>
                    <a:bodyPr/>
                    <a:lstStyle/>
                    <a:p>
                      <a:pPr algn="ctr" fontAlgn="b"/>
                      <a:r>
                        <a:rPr lang="en-ID" sz="1050" u="none" strike="noStrike">
                          <a:effectLst/>
                        </a:rPr>
                        <a:t>3</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BANTEN</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257.577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947.884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256.632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921.848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169.328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40.024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74.063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19.158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54.318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13.579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4098958"/>
                  </a:ext>
                </a:extLst>
              </a:tr>
              <a:tr h="156294">
                <a:tc>
                  <a:txBody>
                    <a:bodyPr/>
                    <a:lstStyle/>
                    <a:p>
                      <a:pPr algn="ctr" fontAlgn="b"/>
                      <a:r>
                        <a:rPr lang="en-ID" sz="1050" u="none" strike="noStrike">
                          <a:effectLst/>
                        </a:rPr>
                        <a:t>4</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BENGKULU</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88.007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366.325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86.989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334.640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70.783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25.418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41.220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16.732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29.657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11.407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027620"/>
                  </a:ext>
                </a:extLst>
              </a:tr>
              <a:tr h="156294">
                <a:tc>
                  <a:txBody>
                    <a:bodyPr/>
                    <a:lstStyle/>
                    <a:p>
                      <a:pPr algn="ctr" fontAlgn="b"/>
                      <a:r>
                        <a:rPr lang="en-ID" sz="1050" u="none" strike="noStrike">
                          <a:effectLst/>
                        </a:rPr>
                        <a:t>5</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DI YOGYAKARTA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218.011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927.571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217.309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921.057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109.769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30.499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72.266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21.985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73.447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21.379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819846"/>
                  </a:ext>
                </a:extLst>
              </a:tr>
              <a:tr h="156294">
                <a:tc>
                  <a:txBody>
                    <a:bodyPr/>
                    <a:lstStyle/>
                    <a:p>
                      <a:pPr algn="ctr" fontAlgn="b"/>
                      <a:r>
                        <a:rPr lang="en-ID" sz="1050" u="none" strike="noStrike">
                          <a:effectLst/>
                        </a:rPr>
                        <a:t>6</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DKI JAKARTA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49.293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260.526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49.128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259.978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54.464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10.898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18.696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4.641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17.259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4.236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7081619"/>
                  </a:ext>
                </a:extLst>
              </a:tr>
              <a:tr h="156294">
                <a:tc>
                  <a:txBody>
                    <a:bodyPr/>
                    <a:lstStyle/>
                    <a:p>
                      <a:pPr algn="ctr" fontAlgn="b"/>
                      <a:r>
                        <a:rPr lang="en-ID" sz="1050" u="none" strike="noStrike">
                          <a:effectLst/>
                        </a:rPr>
                        <a:t>7</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GORONTALO</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60.042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280.033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59.802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272.571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54.375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18.294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31.499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12.117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22.633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8.467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1793955"/>
                  </a:ext>
                </a:extLst>
              </a:tr>
              <a:tr h="156294">
                <a:tc>
                  <a:txBody>
                    <a:bodyPr/>
                    <a:lstStyle/>
                    <a:p>
                      <a:pPr algn="ctr" fontAlgn="b"/>
                      <a:r>
                        <a:rPr lang="en-ID" sz="1050" u="none" strike="noStrike">
                          <a:effectLst/>
                        </a:rPr>
                        <a:t>8</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JAMBI</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101.974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439.753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100.919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404.872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86.103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30.053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42.822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16.101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33.583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12.027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896701"/>
                  </a:ext>
                </a:extLst>
              </a:tr>
              <a:tr h="156294">
                <a:tc>
                  <a:txBody>
                    <a:bodyPr/>
                    <a:lstStyle/>
                    <a:p>
                      <a:pPr algn="ctr" fontAlgn="b"/>
                      <a:r>
                        <a:rPr lang="en-ID" sz="1050" u="none" strike="noStrike">
                          <a:effectLst/>
                        </a:rPr>
                        <a:t>9</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JAWA BARAT</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1.683.256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7.480.298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1.675.290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7.199.974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1.320.863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441.759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672.727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244.688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481.780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169.299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748181"/>
                  </a:ext>
                </a:extLst>
              </a:tr>
              <a:tr h="156294">
                <a:tc>
                  <a:txBody>
                    <a:bodyPr/>
                    <a:lstStyle/>
                    <a:p>
                      <a:pPr algn="ctr" fontAlgn="b"/>
                      <a:r>
                        <a:rPr lang="en-ID" sz="1050" u="none" strike="noStrike">
                          <a:effectLst/>
                        </a:rPr>
                        <a:t>10</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JAWA TENGAH</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1.492.599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7.384.815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1.489.460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7.205.915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1.136.886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382.441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647.701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237.987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494.707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177.371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7901919"/>
                  </a:ext>
                </a:extLst>
              </a:tr>
              <a:tr h="156294">
                <a:tc>
                  <a:txBody>
                    <a:bodyPr/>
                    <a:lstStyle/>
                    <a:p>
                      <a:pPr algn="ctr" fontAlgn="b"/>
                      <a:r>
                        <a:rPr lang="en-ID" sz="1050" u="none" strike="noStrike">
                          <a:effectLst/>
                        </a:rPr>
                        <a:t>11</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JAWA TIMUR</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1.711.132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6.653.189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1.704.745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6.347.686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964.949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316.430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517.577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174.177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421.845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136.034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353122"/>
                  </a:ext>
                </a:extLst>
              </a:tr>
              <a:tr h="156294">
                <a:tc>
                  <a:txBody>
                    <a:bodyPr/>
                    <a:lstStyle/>
                    <a:p>
                      <a:pPr algn="ctr" fontAlgn="b"/>
                      <a:r>
                        <a:rPr lang="en-ID" sz="1050" u="none" strike="noStrike">
                          <a:effectLst/>
                        </a:rPr>
                        <a:t>12</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KALIMANTAN BARAT</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151.107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636.077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150.695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604.414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138.524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45.559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65.443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22.867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45.137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15.036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6644888"/>
                  </a:ext>
                </a:extLst>
              </a:tr>
              <a:tr h="156294">
                <a:tc>
                  <a:txBody>
                    <a:bodyPr/>
                    <a:lstStyle/>
                    <a:p>
                      <a:pPr algn="ctr" fontAlgn="b"/>
                      <a:r>
                        <a:rPr lang="en-ID" sz="1050" u="none" strike="noStrike">
                          <a:effectLst/>
                        </a:rPr>
                        <a:t>13</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KALIMANTAN SELATAN</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100.857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402.121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99.476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385.419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71.414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22.810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40.420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13.082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29.613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9.047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309517"/>
                  </a:ext>
                </a:extLst>
              </a:tr>
              <a:tr h="156294">
                <a:tc>
                  <a:txBody>
                    <a:bodyPr/>
                    <a:lstStyle/>
                    <a:p>
                      <a:pPr algn="ctr" fontAlgn="b"/>
                      <a:r>
                        <a:rPr lang="en-ID" sz="1050" u="none" strike="noStrike">
                          <a:effectLst/>
                        </a:rPr>
                        <a:t>14</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KALIMANTAN TENGAH</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45.367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208.676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45.228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198.864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40.260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12.352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20.129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6.349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13.941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4.273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41233"/>
                  </a:ext>
                </a:extLst>
              </a:tr>
              <a:tr h="156294">
                <a:tc>
                  <a:txBody>
                    <a:bodyPr/>
                    <a:lstStyle/>
                    <a:p>
                      <a:pPr algn="ctr" fontAlgn="b"/>
                      <a:r>
                        <a:rPr lang="en-ID" sz="1050" u="none" strike="noStrike">
                          <a:effectLst/>
                        </a:rPr>
                        <a:t>15</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KALIMANTAN TIMUR</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67.636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296.568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67.292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286.073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61.291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18.281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28.112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9.492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23.378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7.623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487995"/>
                  </a:ext>
                </a:extLst>
              </a:tr>
              <a:tr h="156294">
                <a:tc>
                  <a:txBody>
                    <a:bodyPr/>
                    <a:lstStyle/>
                    <a:p>
                      <a:pPr algn="ctr" fontAlgn="b"/>
                      <a:r>
                        <a:rPr lang="en-ID" sz="1050" u="none" strike="noStrike">
                          <a:effectLst/>
                        </a:rPr>
                        <a:t>16</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KALIMANTAN UTARA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12.790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63.837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12.754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62.394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13.299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3.479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6.383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1.906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5.008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1.431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02824"/>
                  </a:ext>
                </a:extLst>
              </a:tr>
              <a:tr h="156294">
                <a:tc>
                  <a:txBody>
                    <a:bodyPr/>
                    <a:lstStyle/>
                    <a:p>
                      <a:pPr algn="ctr" fontAlgn="b"/>
                      <a:r>
                        <a:rPr lang="en-ID" sz="1050" u="none" strike="noStrike">
                          <a:effectLst/>
                        </a:rPr>
                        <a:t>17</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KEP. BANGKA BELITUNG</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21.468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107.985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21.294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103.081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20.721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6.353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8.660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3.097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6.662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2.330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251593"/>
                  </a:ext>
                </a:extLst>
              </a:tr>
              <a:tr h="156294">
                <a:tc>
                  <a:txBody>
                    <a:bodyPr/>
                    <a:lstStyle/>
                    <a:p>
                      <a:pPr algn="ctr" fontAlgn="b"/>
                      <a:r>
                        <a:rPr lang="en-ID" sz="1050" u="none" strike="noStrike">
                          <a:effectLst/>
                        </a:rPr>
                        <a:t>18</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KEP. RIAU</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39.265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192.081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38.964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183.480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43.864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15.328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20.743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7.363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15.491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5.363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486020"/>
                  </a:ext>
                </a:extLst>
              </a:tr>
              <a:tr h="156294">
                <a:tc>
                  <a:txBody>
                    <a:bodyPr/>
                    <a:lstStyle/>
                    <a:p>
                      <a:pPr algn="ctr" fontAlgn="b"/>
                      <a:r>
                        <a:rPr lang="en-ID" sz="1050" u="none" strike="noStrike">
                          <a:effectLst/>
                        </a:rPr>
                        <a:t>19</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LAMPUNG</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453.782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1.854.415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450.859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1.709.033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366.858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134.024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154.643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56.856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108.678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38.073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446146"/>
                  </a:ext>
                </a:extLst>
              </a:tr>
              <a:tr h="156294">
                <a:tc>
                  <a:txBody>
                    <a:bodyPr/>
                    <a:lstStyle/>
                    <a:p>
                      <a:pPr algn="ctr" fontAlgn="b"/>
                      <a:r>
                        <a:rPr lang="en-ID" sz="1050" u="none" strike="noStrike">
                          <a:effectLst/>
                        </a:rPr>
                        <a:t>20</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MALUKU</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98.761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471.186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97.661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438.041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91.064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25.369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47.747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14.622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43.672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13.110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633862"/>
                  </a:ext>
                </a:extLst>
              </a:tr>
              <a:tr h="156294">
                <a:tc>
                  <a:txBody>
                    <a:bodyPr/>
                    <a:lstStyle/>
                    <a:p>
                      <a:pPr algn="ctr" fontAlgn="b"/>
                      <a:r>
                        <a:rPr lang="en-ID" sz="1050" u="none" strike="noStrike">
                          <a:effectLst/>
                        </a:rPr>
                        <a:t>21</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MALUKU UTARA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34.026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150.927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33.811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138.289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28.269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8.079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15.950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4.875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12.870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3.683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54009"/>
                  </a:ext>
                </a:extLst>
              </a:tr>
              <a:tr h="156294">
                <a:tc>
                  <a:txBody>
                    <a:bodyPr/>
                    <a:lstStyle/>
                    <a:p>
                      <a:pPr algn="ctr" fontAlgn="b"/>
                      <a:r>
                        <a:rPr lang="en-ID" sz="1050" u="none" strike="noStrike">
                          <a:effectLst/>
                        </a:rPr>
                        <a:t>22</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NUSA TENGGARA BARAT</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336.475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1.098.382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335.771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1.032.173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202.383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66.860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100.947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34.835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72.387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23.362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492633"/>
                  </a:ext>
                </a:extLst>
              </a:tr>
              <a:tr h="156294">
                <a:tc>
                  <a:txBody>
                    <a:bodyPr/>
                    <a:lstStyle/>
                    <a:p>
                      <a:pPr algn="ctr" fontAlgn="b"/>
                      <a:r>
                        <a:rPr lang="en-ID" sz="1050" u="none" strike="noStrike">
                          <a:effectLst/>
                        </a:rPr>
                        <a:t>23</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NUSA TENGGARA TIMUR</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371.970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1.737.522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364.398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1.601.479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381.699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125.625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217.982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79.187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149.493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51.264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407868"/>
                  </a:ext>
                </a:extLst>
              </a:tr>
              <a:tr h="156294">
                <a:tc>
                  <a:txBody>
                    <a:bodyPr/>
                    <a:lstStyle/>
                    <a:p>
                      <a:pPr algn="ctr" fontAlgn="b"/>
                      <a:r>
                        <a:rPr lang="en-ID" sz="1050" u="none" strike="noStrike">
                          <a:effectLst/>
                        </a:rPr>
                        <a:t>24</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PAPUA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35.404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107.074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34.935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96.263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21.924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6.381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10.045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2.807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8.414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2.273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3023961"/>
                  </a:ext>
                </a:extLst>
              </a:tr>
              <a:tr h="156294">
                <a:tc>
                  <a:txBody>
                    <a:bodyPr/>
                    <a:lstStyle/>
                    <a:p>
                      <a:pPr algn="ctr" fontAlgn="b"/>
                      <a:r>
                        <a:rPr lang="en-ID" sz="1050" u="none" strike="noStrike">
                          <a:effectLst/>
                        </a:rPr>
                        <a:t>25</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PAPUA BARAT</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28.370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99.343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27.349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89.564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19.111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5.212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10.244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3.365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8.657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2.668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77744"/>
                  </a:ext>
                </a:extLst>
              </a:tr>
              <a:tr h="156294">
                <a:tc>
                  <a:txBody>
                    <a:bodyPr/>
                    <a:lstStyle/>
                    <a:p>
                      <a:pPr algn="ctr" fontAlgn="b"/>
                      <a:r>
                        <a:rPr lang="en-ID" sz="1050" u="none" strike="noStrike">
                          <a:effectLst/>
                        </a:rPr>
                        <a:t>26</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RIAU</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153.974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763.284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153.908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729.156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161.316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56.408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80.708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29.747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63.952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22.388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622523"/>
                  </a:ext>
                </a:extLst>
              </a:tr>
              <a:tr h="156294">
                <a:tc>
                  <a:txBody>
                    <a:bodyPr/>
                    <a:lstStyle/>
                    <a:p>
                      <a:pPr algn="ctr" fontAlgn="b"/>
                      <a:r>
                        <a:rPr lang="en-ID" sz="1050" u="none" strike="noStrike">
                          <a:effectLst/>
                        </a:rPr>
                        <a:t>27</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SULAWESI BARAT</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61.448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343.234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60.977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331.618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72.452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22.060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37.958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14.305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27.348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9.915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366005"/>
                  </a:ext>
                </a:extLst>
              </a:tr>
              <a:tr h="156294">
                <a:tc>
                  <a:txBody>
                    <a:bodyPr/>
                    <a:lstStyle/>
                    <a:p>
                      <a:pPr algn="ctr" fontAlgn="b"/>
                      <a:r>
                        <a:rPr lang="en-ID" sz="1050" u="none" strike="noStrike">
                          <a:effectLst/>
                        </a:rPr>
                        <a:t>28</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SULAWESI SELATAN</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299.506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1.707.283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296.190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1.626.621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318.510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110.260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167.667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64.474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121.951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45.705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174750"/>
                  </a:ext>
                </a:extLst>
              </a:tr>
              <a:tr h="156294">
                <a:tc>
                  <a:txBody>
                    <a:bodyPr/>
                    <a:lstStyle/>
                    <a:p>
                      <a:pPr algn="ctr" fontAlgn="b"/>
                      <a:r>
                        <a:rPr lang="en-ID" sz="1050" u="none" strike="noStrike">
                          <a:effectLst/>
                        </a:rPr>
                        <a:t>29</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SULAWESI TENGAH</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145.447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647.962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144.870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606.934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141.397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45.832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66.718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24.362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46.032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15.815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7181792"/>
                  </a:ext>
                </a:extLst>
              </a:tr>
              <a:tr h="156294">
                <a:tc>
                  <a:txBody>
                    <a:bodyPr/>
                    <a:lstStyle/>
                    <a:p>
                      <a:pPr algn="ctr" fontAlgn="b"/>
                      <a:r>
                        <a:rPr lang="en-ID" sz="1050" u="none" strike="noStrike">
                          <a:effectLst/>
                        </a:rPr>
                        <a:t>30</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SULAWESI TENGGARA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118.955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576.512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117.692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535.595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117.806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36.667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62.577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21.755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48.896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16.190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29424"/>
                  </a:ext>
                </a:extLst>
              </a:tr>
              <a:tr h="156294">
                <a:tc>
                  <a:txBody>
                    <a:bodyPr/>
                    <a:lstStyle/>
                    <a:p>
                      <a:pPr algn="ctr" fontAlgn="b"/>
                      <a:r>
                        <a:rPr lang="en-ID" sz="1050" u="none" strike="noStrike">
                          <a:effectLst/>
                        </a:rPr>
                        <a:t>31</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SULAWESI UTARA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95.711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397.230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95.369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383.647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71.405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20.354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41.218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13.564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34.660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10.908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2143639"/>
                  </a:ext>
                </a:extLst>
              </a:tr>
              <a:tr h="156294">
                <a:tc>
                  <a:txBody>
                    <a:bodyPr/>
                    <a:lstStyle/>
                    <a:p>
                      <a:pPr algn="ctr" fontAlgn="b"/>
                      <a:r>
                        <a:rPr lang="en-ID" sz="1050" u="none" strike="noStrike">
                          <a:effectLst/>
                        </a:rPr>
                        <a:t>32</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SUMATERA BARAT</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182.477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872.871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182.237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848.846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189.178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56.305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95.221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29.721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75.224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22.920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6034759"/>
                  </a:ext>
                </a:extLst>
              </a:tr>
              <a:tr h="156294">
                <a:tc>
                  <a:txBody>
                    <a:bodyPr/>
                    <a:lstStyle/>
                    <a:p>
                      <a:pPr algn="ctr" fontAlgn="b"/>
                      <a:r>
                        <a:rPr lang="en-ID" sz="1050" u="none" strike="noStrike">
                          <a:effectLst/>
                        </a:rPr>
                        <a:t>33</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SUMATERA SELATAN</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299.820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1.351.554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298.866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1.260.009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272.584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96.503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133.335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49.178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102.526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36.231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479341"/>
                  </a:ext>
                </a:extLst>
              </a:tr>
              <a:tr h="156294">
                <a:tc>
                  <a:txBody>
                    <a:bodyPr/>
                    <a:lstStyle/>
                    <a:p>
                      <a:pPr algn="ctr" fontAlgn="b"/>
                      <a:r>
                        <a:rPr lang="en-ID" sz="1050" u="none" strike="noStrike">
                          <a:effectLst/>
                        </a:rPr>
                        <a:t>34</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SUMATERA UTARA</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431.731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2.332.581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429.934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2.235.711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490.700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143.910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271.443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86.185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212.759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64.377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0350046"/>
                  </a:ext>
                </a:extLst>
              </a:tr>
              <a:tr h="161198">
                <a:tc>
                  <a:txBody>
                    <a:bodyPr/>
                    <a:lstStyle/>
                    <a:p>
                      <a:pPr algn="ctr" fontAlgn="b"/>
                      <a:r>
                        <a:rPr lang="en-ID" sz="1050" u="none" strike="noStrike">
                          <a:effectLst/>
                        </a:rPr>
                        <a:t> </a:t>
                      </a:r>
                      <a:endParaRPr lang="en-ID" sz="1050" b="0"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Grand Total</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9.619.628 </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43.070.561 </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9.569.927 </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41.238.024 </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7.668.211 </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2.490.287 </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4.010.374 </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1.401.681 </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a:effectLst/>
                        </a:rPr>
                        <a:t>        3.058.400 </a:t>
                      </a:r>
                      <a:endParaRPr lang="en-ID" sz="1050" b="1" i="0" u="none" strike="noStrike">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1050" u="none" strike="noStrike" dirty="0">
                          <a:effectLst/>
                        </a:rPr>
                        <a:t>    1.025.109 </a:t>
                      </a:r>
                      <a:endParaRPr lang="en-ID" sz="1050" b="1" i="0" u="none" strike="noStrike" dirty="0">
                        <a:solidFill>
                          <a:srgbClr val="000000"/>
                        </a:solidFill>
                        <a:effectLst/>
                        <a:latin typeface="Arial" panose="020B0604020202020204" pitchFamily="34" charset="0"/>
                      </a:endParaRPr>
                    </a:p>
                  </a:txBody>
                  <a:tcPr marL="3552" marR="3552" marT="355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799206"/>
                  </a:ext>
                </a:extLst>
              </a:tr>
            </a:tbl>
          </a:graphicData>
        </a:graphic>
      </p:graphicFrame>
    </p:spTree>
    <p:extLst>
      <p:ext uri="{BB962C8B-B14F-4D97-AF65-F5344CB8AC3E}">
        <p14:creationId xmlns:p14="http://schemas.microsoft.com/office/powerpoint/2010/main" val="298203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64423" y="1464656"/>
            <a:ext cx="3647291" cy="3647292"/>
          </a:xfrm>
          <a:prstGeom prst="ellipse">
            <a:avLst/>
          </a:prstGeom>
          <a:solidFill>
            <a:schemeClr val="accent1">
              <a:lumMod val="40000"/>
              <a:lumOff val="60000"/>
              <a:alpha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solidFill>
                <a:srgbClr val="000000"/>
              </a:solidFill>
            </a:endParaRPr>
          </a:p>
          <a:p>
            <a:pPr algn="ctr"/>
            <a:r>
              <a:rPr lang="en-US" sz="3200" dirty="0">
                <a:solidFill>
                  <a:srgbClr val="000000"/>
                </a:solidFill>
              </a:rPr>
              <a:t>PKH</a:t>
            </a:r>
          </a:p>
          <a:p>
            <a:pPr algn="ctr"/>
            <a:r>
              <a:rPr lang="en-US" sz="3200" dirty="0">
                <a:solidFill>
                  <a:srgbClr val="000000"/>
                </a:solidFill>
              </a:rPr>
              <a:t>9.6 </a:t>
            </a:r>
            <a:r>
              <a:rPr lang="en-US" sz="3200" dirty="0" err="1">
                <a:solidFill>
                  <a:srgbClr val="000000"/>
                </a:solidFill>
              </a:rPr>
              <a:t>jt</a:t>
            </a:r>
            <a:r>
              <a:rPr lang="en-US" sz="3200" dirty="0">
                <a:solidFill>
                  <a:srgbClr val="000000"/>
                </a:solidFill>
              </a:rPr>
              <a:t> KPM</a:t>
            </a:r>
          </a:p>
          <a:p>
            <a:pPr algn="ctr"/>
            <a:r>
              <a:rPr lang="is-IS" sz="2000" b="1" dirty="0">
                <a:solidFill>
                  <a:srgbClr val="000000"/>
                </a:solidFill>
              </a:rPr>
              <a:t>43.070.561 </a:t>
            </a:r>
            <a:r>
              <a:rPr lang="is-IS" sz="2000" dirty="0">
                <a:solidFill>
                  <a:srgbClr val="000000"/>
                </a:solidFill>
              </a:rPr>
              <a:t>JIWA</a:t>
            </a:r>
            <a:endParaRPr lang="en-US" sz="2000" dirty="0">
              <a:solidFill>
                <a:srgbClr val="000000"/>
              </a:solidFill>
            </a:endParaRPr>
          </a:p>
          <a:p>
            <a:pPr algn="ctr"/>
            <a:endParaRPr lang="en-US" sz="3200" dirty="0">
              <a:solidFill>
                <a:srgbClr val="000000"/>
              </a:solidFill>
            </a:endParaRPr>
          </a:p>
        </p:txBody>
      </p:sp>
      <p:sp>
        <p:nvSpPr>
          <p:cNvPr id="11" name="Oval 10"/>
          <p:cNvSpPr/>
          <p:nvPr/>
        </p:nvSpPr>
        <p:spPr>
          <a:xfrm>
            <a:off x="5296292" y="4256329"/>
            <a:ext cx="1308789" cy="1227212"/>
          </a:xfrm>
          <a:prstGeom prst="ellipse">
            <a:avLst/>
          </a:prstGeom>
          <a:solidFill>
            <a:schemeClr val="accent2">
              <a:lumMod val="60000"/>
              <a:lumOff val="40000"/>
              <a:alpha val="3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sz="1200" dirty="0">
                <a:solidFill>
                  <a:srgbClr val="000000"/>
                </a:solidFill>
              </a:rPr>
              <a:t>AK</a:t>
            </a:r>
            <a:br>
              <a:rPr lang="en-US" sz="1200" dirty="0">
                <a:solidFill>
                  <a:srgbClr val="000000"/>
                </a:solidFill>
              </a:rPr>
            </a:br>
            <a:r>
              <a:rPr lang="en-US" sz="1200" dirty="0">
                <a:solidFill>
                  <a:srgbClr val="000000"/>
                </a:solidFill>
              </a:rPr>
              <a:t>KIP-SMP</a:t>
            </a:r>
          </a:p>
          <a:p>
            <a:pPr algn="ctr"/>
            <a:r>
              <a:rPr lang="en-ID" sz="1200" dirty="0">
                <a:solidFill>
                  <a:schemeClr val="tx1"/>
                </a:solidFill>
              </a:rPr>
              <a:t>1.401.681</a:t>
            </a:r>
            <a:br>
              <a:rPr lang="is-IS" sz="1200" dirty="0">
                <a:solidFill>
                  <a:srgbClr val="000000"/>
                </a:solidFill>
              </a:rPr>
            </a:br>
            <a:r>
              <a:rPr lang="is-IS" sz="1200" dirty="0">
                <a:solidFill>
                  <a:srgbClr val="000000"/>
                </a:solidFill>
              </a:rPr>
              <a:t>Jiwa</a:t>
            </a:r>
          </a:p>
          <a:p>
            <a:pPr algn="ctr"/>
            <a:r>
              <a:rPr lang="is-IS" sz="1200" dirty="0">
                <a:solidFill>
                  <a:srgbClr val="000000"/>
                </a:solidFill>
              </a:rPr>
              <a:t>(34.95%)</a:t>
            </a:r>
            <a:endParaRPr lang="en-US" sz="1200" dirty="0">
              <a:solidFill>
                <a:srgbClr val="000000"/>
              </a:solidFill>
            </a:endParaRPr>
          </a:p>
        </p:txBody>
      </p:sp>
      <p:sp>
        <p:nvSpPr>
          <p:cNvPr id="12" name="Oval 11"/>
          <p:cNvSpPr/>
          <p:nvPr/>
        </p:nvSpPr>
        <p:spPr>
          <a:xfrm>
            <a:off x="6512239" y="4610727"/>
            <a:ext cx="1406512" cy="1193357"/>
          </a:xfrm>
          <a:prstGeom prst="ellipse">
            <a:avLst/>
          </a:prstGeom>
          <a:solidFill>
            <a:schemeClr val="tx2">
              <a:lumMod val="60000"/>
              <a:lumOff val="40000"/>
              <a:alpha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sz="1200" dirty="0">
                <a:solidFill>
                  <a:srgbClr val="000000"/>
                </a:solidFill>
              </a:rPr>
              <a:t>AK</a:t>
            </a:r>
            <a:br>
              <a:rPr lang="en-US" sz="1200" dirty="0">
                <a:solidFill>
                  <a:srgbClr val="000000"/>
                </a:solidFill>
              </a:rPr>
            </a:br>
            <a:r>
              <a:rPr lang="en-US" sz="1200" dirty="0">
                <a:solidFill>
                  <a:srgbClr val="000000"/>
                </a:solidFill>
              </a:rPr>
              <a:t>KIP-SMA</a:t>
            </a:r>
          </a:p>
          <a:p>
            <a:pPr algn="ctr"/>
            <a:r>
              <a:rPr lang="en-ID" sz="1200" dirty="0">
                <a:solidFill>
                  <a:schemeClr val="tx1"/>
                </a:solidFill>
              </a:rPr>
              <a:t>1.025.109</a:t>
            </a:r>
            <a:br>
              <a:rPr lang="is-IS" sz="1200" dirty="0">
                <a:solidFill>
                  <a:srgbClr val="000000"/>
                </a:solidFill>
              </a:rPr>
            </a:br>
            <a:r>
              <a:rPr lang="is-IS" sz="1200" dirty="0">
                <a:solidFill>
                  <a:srgbClr val="000000"/>
                </a:solidFill>
              </a:rPr>
              <a:t>Jiwa</a:t>
            </a:r>
          </a:p>
          <a:p>
            <a:pPr algn="ctr"/>
            <a:r>
              <a:rPr lang="is-IS" sz="1200" dirty="0">
                <a:solidFill>
                  <a:srgbClr val="000000"/>
                </a:solidFill>
              </a:rPr>
              <a:t>(33.52%)</a:t>
            </a:r>
            <a:endParaRPr lang="en-US" sz="1200" dirty="0">
              <a:solidFill>
                <a:srgbClr val="000000"/>
              </a:solidFill>
            </a:endParaRPr>
          </a:p>
        </p:txBody>
      </p:sp>
      <p:sp>
        <p:nvSpPr>
          <p:cNvPr id="13" name="Oval 12"/>
          <p:cNvSpPr/>
          <p:nvPr/>
        </p:nvSpPr>
        <p:spPr>
          <a:xfrm>
            <a:off x="7753266" y="3900246"/>
            <a:ext cx="1709589" cy="1697883"/>
          </a:xfrm>
          <a:prstGeom prst="ellipse">
            <a:avLst/>
          </a:prstGeom>
          <a:solidFill>
            <a:schemeClr val="accent6">
              <a:lumMod val="60000"/>
              <a:lumOff val="40000"/>
              <a:alpha val="2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sz="1200" b="1" dirty="0">
                <a:solidFill>
                  <a:srgbClr val="000000"/>
                </a:solidFill>
              </a:rPr>
              <a:t>AK KIS</a:t>
            </a:r>
            <a:r>
              <a:rPr lang="hr-HR" sz="1200" b="1" dirty="0">
                <a:solidFill>
                  <a:srgbClr val="000000"/>
                </a:solidFill>
              </a:rPr>
              <a:t> </a:t>
            </a:r>
            <a:r>
              <a:rPr lang="en-US" sz="1200" b="1" dirty="0">
                <a:solidFill>
                  <a:srgbClr val="000000"/>
                </a:solidFill>
              </a:rPr>
              <a:t>41.238.024</a:t>
            </a:r>
            <a:br>
              <a:rPr lang="is-IS" sz="1200" b="1" dirty="0">
                <a:solidFill>
                  <a:srgbClr val="000000"/>
                </a:solidFill>
              </a:rPr>
            </a:br>
            <a:r>
              <a:rPr lang="is-IS" sz="1200" b="1" dirty="0">
                <a:solidFill>
                  <a:srgbClr val="000000"/>
                </a:solidFill>
              </a:rPr>
              <a:t>Jiwa</a:t>
            </a:r>
          </a:p>
          <a:p>
            <a:pPr algn="ctr"/>
            <a:r>
              <a:rPr lang="is-IS" sz="1200" b="1" dirty="0">
                <a:solidFill>
                  <a:srgbClr val="000000"/>
                </a:solidFill>
              </a:rPr>
              <a:t>(95.75%)</a:t>
            </a:r>
            <a:endParaRPr lang="en-US" sz="1200" b="1" dirty="0">
              <a:solidFill>
                <a:srgbClr val="000000"/>
              </a:solidFill>
            </a:endParaRPr>
          </a:p>
        </p:txBody>
      </p:sp>
      <p:sp>
        <p:nvSpPr>
          <p:cNvPr id="16" name="Oval 15"/>
          <p:cNvSpPr/>
          <p:nvPr/>
        </p:nvSpPr>
        <p:spPr>
          <a:xfrm>
            <a:off x="4436153" y="3502920"/>
            <a:ext cx="1344165" cy="1114715"/>
          </a:xfrm>
          <a:prstGeom prst="ellipse">
            <a:avLst/>
          </a:prstGeom>
          <a:solidFill>
            <a:srgbClr val="FFFF00">
              <a:alpha val="20000"/>
            </a:srgb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sz="1200" dirty="0">
                <a:solidFill>
                  <a:srgbClr val="000000"/>
                </a:solidFill>
              </a:rPr>
              <a:t>AK</a:t>
            </a:r>
            <a:br>
              <a:rPr lang="en-US" sz="1200" dirty="0">
                <a:solidFill>
                  <a:srgbClr val="000000"/>
                </a:solidFill>
              </a:rPr>
            </a:br>
            <a:r>
              <a:rPr lang="en-US" sz="1200" dirty="0">
                <a:solidFill>
                  <a:srgbClr val="000000"/>
                </a:solidFill>
              </a:rPr>
              <a:t>KIP-SD</a:t>
            </a:r>
          </a:p>
          <a:p>
            <a:pPr algn="ctr"/>
            <a:r>
              <a:rPr lang="en-ID" sz="1200" dirty="0">
                <a:solidFill>
                  <a:schemeClr val="tx1"/>
                </a:solidFill>
              </a:rPr>
              <a:t>2.490.287</a:t>
            </a:r>
            <a:r>
              <a:rPr lang="is-IS" sz="1200" dirty="0">
                <a:solidFill>
                  <a:srgbClr val="000000"/>
                </a:solidFill>
              </a:rPr>
              <a:t> </a:t>
            </a:r>
            <a:br>
              <a:rPr lang="is-IS" sz="1200" dirty="0">
                <a:solidFill>
                  <a:srgbClr val="000000"/>
                </a:solidFill>
              </a:rPr>
            </a:br>
            <a:r>
              <a:rPr lang="is-IS" sz="1200" dirty="0">
                <a:solidFill>
                  <a:srgbClr val="000000"/>
                </a:solidFill>
              </a:rPr>
              <a:t>Jiwa</a:t>
            </a:r>
          </a:p>
          <a:p>
            <a:pPr algn="ctr"/>
            <a:r>
              <a:rPr lang="is-IS" sz="1200" dirty="0">
                <a:solidFill>
                  <a:srgbClr val="000000"/>
                </a:solidFill>
              </a:rPr>
              <a:t>(32.48%)</a:t>
            </a:r>
            <a:endParaRPr lang="en-US" sz="1200" dirty="0">
              <a:solidFill>
                <a:srgbClr val="000000"/>
              </a:solidFill>
            </a:endParaRPr>
          </a:p>
        </p:txBody>
      </p:sp>
      <p:sp>
        <p:nvSpPr>
          <p:cNvPr id="17" name="Oval 16"/>
          <p:cNvSpPr/>
          <p:nvPr/>
        </p:nvSpPr>
        <p:spPr>
          <a:xfrm>
            <a:off x="4278024" y="2360232"/>
            <a:ext cx="1421698" cy="1169227"/>
          </a:xfrm>
          <a:prstGeom prst="ellipse">
            <a:avLst/>
          </a:prstGeom>
          <a:solidFill>
            <a:schemeClr val="accent3">
              <a:lumMod val="60000"/>
              <a:lumOff val="40000"/>
              <a:alpha val="3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a:solidFill>
                  <a:srgbClr val="000000"/>
                </a:solidFill>
              </a:rPr>
              <a:t>AK BIDIKMISI</a:t>
            </a:r>
          </a:p>
          <a:p>
            <a:pPr algn="ctr"/>
            <a:r>
              <a:rPr lang="is-IS" sz="1200" b="1" dirty="0">
                <a:solidFill>
                  <a:srgbClr val="000000"/>
                </a:solidFill>
              </a:rPr>
              <a:t>3.428</a:t>
            </a:r>
            <a:r>
              <a:rPr lang="is-IS" sz="1200" dirty="0">
                <a:solidFill>
                  <a:srgbClr val="000000"/>
                </a:solidFill>
              </a:rPr>
              <a:t> </a:t>
            </a:r>
            <a:br>
              <a:rPr lang="is-IS" sz="1200" dirty="0">
                <a:solidFill>
                  <a:srgbClr val="000000"/>
                </a:solidFill>
              </a:rPr>
            </a:br>
            <a:r>
              <a:rPr lang="is-IS" sz="1200" dirty="0">
                <a:solidFill>
                  <a:srgbClr val="000000"/>
                </a:solidFill>
              </a:rPr>
              <a:t>Jiwa</a:t>
            </a:r>
          </a:p>
          <a:p>
            <a:pPr algn="ctr"/>
            <a:r>
              <a:rPr lang="is-IS" sz="1200" dirty="0">
                <a:solidFill>
                  <a:srgbClr val="000000"/>
                </a:solidFill>
              </a:rPr>
              <a:t>(0.15%)</a:t>
            </a:r>
            <a:endParaRPr lang="en-US" sz="1200" dirty="0">
              <a:solidFill>
                <a:srgbClr val="000000"/>
              </a:solidFill>
            </a:endParaRPr>
          </a:p>
        </p:txBody>
      </p:sp>
      <p:sp>
        <p:nvSpPr>
          <p:cNvPr id="56" name="Oval 55"/>
          <p:cNvSpPr/>
          <p:nvPr/>
        </p:nvSpPr>
        <p:spPr>
          <a:xfrm>
            <a:off x="5950687" y="731944"/>
            <a:ext cx="1777642" cy="1612906"/>
          </a:xfrm>
          <a:prstGeom prst="ellipse">
            <a:avLst/>
          </a:prstGeom>
          <a:solidFill>
            <a:srgbClr val="E6B6D5">
              <a:alpha val="40000"/>
            </a:srgb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hemeClr val="accent2"/>
          </a:lnRef>
          <a:fillRef idx="3">
            <a:schemeClr val="accent2"/>
          </a:fillRef>
          <a:effectRef idx="3">
            <a:schemeClr val="accent2"/>
          </a:effectRef>
          <a:fontRef idx="minor">
            <a:schemeClr val="lt1"/>
          </a:fontRef>
        </p:style>
        <p:txBody>
          <a:bodyPr lIns="0" tIns="46800" rIns="0" rtlCol="0" anchor="ctr"/>
          <a:lstStyle/>
          <a:p>
            <a:pPr algn="ctr"/>
            <a:r>
              <a:rPr lang="en-US" sz="1200" b="1" dirty="0">
                <a:solidFill>
                  <a:srgbClr val="000000"/>
                </a:solidFill>
              </a:rPr>
              <a:t>KPM BPNT  9.569.927 </a:t>
            </a:r>
            <a:r>
              <a:rPr lang="en-US" sz="1200" b="1" dirty="0" err="1">
                <a:solidFill>
                  <a:srgbClr val="000000"/>
                </a:solidFill>
              </a:rPr>
              <a:t>jt</a:t>
            </a:r>
            <a:endParaRPr lang="en-US" sz="1200" b="1" dirty="0">
              <a:solidFill>
                <a:srgbClr val="000000"/>
              </a:solidFill>
            </a:endParaRPr>
          </a:p>
          <a:p>
            <a:pPr algn="ctr"/>
            <a:r>
              <a:rPr lang="is-IS" sz="1200" b="1" dirty="0">
                <a:solidFill>
                  <a:srgbClr val="000000"/>
                </a:solidFill>
              </a:rPr>
              <a:t>Keluarga</a:t>
            </a:r>
          </a:p>
          <a:p>
            <a:pPr algn="ctr"/>
            <a:r>
              <a:rPr lang="is-IS" sz="1200" b="1" dirty="0">
                <a:solidFill>
                  <a:srgbClr val="000000"/>
                </a:solidFill>
              </a:rPr>
              <a:t>(99.48%)</a:t>
            </a:r>
            <a:endParaRPr lang="en-US" sz="1200" b="1" dirty="0">
              <a:solidFill>
                <a:srgbClr val="000000"/>
              </a:solidFill>
            </a:endParaRPr>
          </a:p>
        </p:txBody>
      </p:sp>
      <p:sp>
        <p:nvSpPr>
          <p:cNvPr id="33" name="Title 1">
            <a:extLst>
              <a:ext uri="{FF2B5EF4-FFF2-40B4-BE49-F238E27FC236}">
                <a16:creationId xmlns:a16="http://schemas.microsoft.com/office/drawing/2014/main" id="{9A090E3D-4A7A-47DD-B7F9-E4F874D86D7C}"/>
              </a:ext>
            </a:extLst>
          </p:cNvPr>
          <p:cNvSpPr txBox="1">
            <a:spLocks/>
          </p:cNvSpPr>
          <p:nvPr/>
        </p:nvSpPr>
        <p:spPr bwMode="auto">
          <a:xfrm>
            <a:off x="0" y="8405"/>
            <a:ext cx="12192000" cy="5370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b" anchorCtr="0" compatLnSpc="1">
            <a:prstTxWarp prst="textNoShape">
              <a:avLst/>
            </a:prstTxWarp>
            <a:normAutofit/>
          </a:bodyPr>
          <a:lstStyle>
            <a:lvl1pPr algn="ctr" defTabSz="685671"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671"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671"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671"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671"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112" algn="l" defTabSz="685671" rtl="0" fontAlgn="base">
              <a:lnSpc>
                <a:spcPct val="90000"/>
              </a:lnSpc>
              <a:spcBef>
                <a:spcPct val="0"/>
              </a:spcBef>
              <a:spcAft>
                <a:spcPct val="0"/>
              </a:spcAft>
              <a:defRPr sz="3300">
                <a:solidFill>
                  <a:schemeClr val="tx1"/>
                </a:solidFill>
                <a:latin typeface="Calibri Light" panose="020F0302020204030204" pitchFamily="34" charset="0"/>
              </a:defRPr>
            </a:lvl6pPr>
            <a:lvl7pPr marL="914228" algn="l" defTabSz="685671" rtl="0" fontAlgn="base">
              <a:lnSpc>
                <a:spcPct val="90000"/>
              </a:lnSpc>
              <a:spcBef>
                <a:spcPct val="0"/>
              </a:spcBef>
              <a:spcAft>
                <a:spcPct val="0"/>
              </a:spcAft>
              <a:defRPr sz="3300">
                <a:solidFill>
                  <a:schemeClr val="tx1"/>
                </a:solidFill>
                <a:latin typeface="Calibri Light" panose="020F0302020204030204" pitchFamily="34" charset="0"/>
              </a:defRPr>
            </a:lvl7pPr>
            <a:lvl8pPr marL="1371342" algn="l" defTabSz="685671" rtl="0" fontAlgn="base">
              <a:lnSpc>
                <a:spcPct val="90000"/>
              </a:lnSpc>
              <a:spcBef>
                <a:spcPct val="0"/>
              </a:spcBef>
              <a:spcAft>
                <a:spcPct val="0"/>
              </a:spcAft>
              <a:defRPr sz="3300">
                <a:solidFill>
                  <a:schemeClr val="tx1"/>
                </a:solidFill>
                <a:latin typeface="Calibri Light" panose="020F0302020204030204" pitchFamily="34" charset="0"/>
              </a:defRPr>
            </a:lvl8pPr>
            <a:lvl9pPr marL="1828457" algn="l" defTabSz="685671"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id-ID" altLang="en-US" sz="2400" b="1" dirty="0">
                <a:solidFill>
                  <a:schemeClr val="bg1"/>
                </a:solidFill>
                <a:latin typeface="+mn-lt"/>
                <a:ea typeface="Arial" charset="0"/>
                <a:cs typeface="Arial" charset="0"/>
              </a:rPr>
              <a:t>KOMPLEMENT</a:t>
            </a:r>
            <a:r>
              <a:rPr lang="en-US" altLang="en-US" sz="2400" b="1" dirty="0">
                <a:solidFill>
                  <a:schemeClr val="bg1"/>
                </a:solidFill>
                <a:latin typeface="+mn-lt"/>
                <a:ea typeface="Arial" charset="0"/>
                <a:cs typeface="Arial" charset="0"/>
              </a:rPr>
              <a:t>ARITAS</a:t>
            </a:r>
            <a:r>
              <a:rPr lang="id-ID" altLang="en-US" sz="2400" b="1" dirty="0">
                <a:solidFill>
                  <a:schemeClr val="bg1"/>
                </a:solidFill>
                <a:latin typeface="+mn-lt"/>
                <a:ea typeface="Arial" charset="0"/>
                <a:cs typeface="Arial" charset="0"/>
              </a:rPr>
              <a:t> PKH</a:t>
            </a:r>
            <a:r>
              <a:rPr lang="en-US" altLang="en-US" sz="2400" b="1" dirty="0">
                <a:solidFill>
                  <a:schemeClr val="bg1"/>
                </a:solidFill>
                <a:latin typeface="+mn-lt"/>
                <a:ea typeface="Arial" charset="0"/>
                <a:cs typeface="Arial" charset="0"/>
              </a:rPr>
              <a:t> TAHUN 2019</a:t>
            </a:r>
          </a:p>
        </p:txBody>
      </p:sp>
      <p:sp>
        <p:nvSpPr>
          <p:cNvPr id="35" name="Oval 34">
            <a:extLst>
              <a:ext uri="{FF2B5EF4-FFF2-40B4-BE49-F238E27FC236}">
                <a16:creationId xmlns:a16="http://schemas.microsoft.com/office/drawing/2014/main" id="{2143F405-41FB-4A3B-8E74-3D378ABB3138}"/>
              </a:ext>
            </a:extLst>
          </p:cNvPr>
          <p:cNvSpPr/>
          <p:nvPr/>
        </p:nvSpPr>
        <p:spPr>
          <a:xfrm>
            <a:off x="8094397" y="2523934"/>
            <a:ext cx="1434633" cy="1520474"/>
          </a:xfrm>
          <a:prstGeom prst="ellipse">
            <a:avLst/>
          </a:prstGeom>
          <a:solidFill>
            <a:srgbClr val="FFC000">
              <a:alpha val="20000"/>
            </a:srgb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solidFill>
                  <a:schemeClr val="tx1"/>
                </a:solidFill>
              </a:rPr>
              <a:t>KPM DB</a:t>
            </a:r>
          </a:p>
          <a:p>
            <a:pPr algn="ctr"/>
            <a:r>
              <a:rPr lang="en-ID" sz="1200" b="1" dirty="0">
                <a:solidFill>
                  <a:schemeClr val="tx1"/>
                </a:solidFill>
              </a:rPr>
              <a:t>105,152 </a:t>
            </a:r>
            <a:r>
              <a:rPr lang="en-ID" sz="1200" b="1" dirty="0" err="1">
                <a:solidFill>
                  <a:schemeClr val="tx1"/>
                </a:solidFill>
              </a:rPr>
              <a:t>jiwa</a:t>
            </a:r>
            <a:endParaRPr lang="en-US" sz="1200" b="1" dirty="0">
              <a:solidFill>
                <a:schemeClr val="tx1"/>
              </a:solidFill>
            </a:endParaRPr>
          </a:p>
        </p:txBody>
      </p:sp>
      <p:sp>
        <p:nvSpPr>
          <p:cNvPr id="37" name="Oval 36">
            <a:extLst>
              <a:ext uri="{FF2B5EF4-FFF2-40B4-BE49-F238E27FC236}">
                <a16:creationId xmlns:a16="http://schemas.microsoft.com/office/drawing/2014/main" id="{15D43DDF-1434-4B06-B218-47DEB1DB2285}"/>
              </a:ext>
            </a:extLst>
          </p:cNvPr>
          <p:cNvSpPr/>
          <p:nvPr/>
        </p:nvSpPr>
        <p:spPr>
          <a:xfrm>
            <a:off x="7626892" y="1216839"/>
            <a:ext cx="1553780" cy="1450728"/>
          </a:xfrm>
          <a:prstGeom prst="ellipse">
            <a:avLst/>
          </a:prstGeom>
          <a:solidFill>
            <a:srgbClr val="C39BE1">
              <a:alpha val="20000"/>
            </a:srgb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solidFill>
                  <a:schemeClr val="tx1"/>
                </a:solidFill>
              </a:rPr>
              <a:t>KPM LU 2.737.056 </a:t>
            </a:r>
            <a:r>
              <a:rPr lang="is-IS" sz="1200" b="1" dirty="0">
                <a:solidFill>
                  <a:schemeClr val="tx1"/>
                </a:solidFill>
              </a:rPr>
              <a:t>jiwa</a:t>
            </a:r>
            <a:endParaRPr lang="en-US" sz="1200" b="1" dirty="0">
              <a:solidFill>
                <a:schemeClr val="tx1"/>
              </a:solidFill>
            </a:endParaRPr>
          </a:p>
        </p:txBody>
      </p:sp>
      <p:sp>
        <p:nvSpPr>
          <p:cNvPr id="15" name="Slide Number Placeholder 1"/>
          <p:cNvSpPr>
            <a:spLocks noGrp="1"/>
          </p:cNvSpPr>
          <p:nvPr>
            <p:ph type="sldNum" sz="quarter" idx="12"/>
          </p:nvPr>
        </p:nvSpPr>
        <p:spPr>
          <a:xfrm>
            <a:off x="8610600" y="6356350"/>
            <a:ext cx="2743200" cy="365125"/>
          </a:xfrm>
        </p:spPr>
        <p:txBody>
          <a:bodyPr/>
          <a:lstStyle/>
          <a:p>
            <a:fld id="{FC0FC0F8-C388-44C0-B684-409CF8C059C2}" type="slidenum">
              <a:rPr lang="id-ID" smtClean="0"/>
              <a:t>25</a:t>
            </a:fld>
            <a:endParaRPr lang="id-ID" dirty="0"/>
          </a:p>
        </p:txBody>
      </p:sp>
      <p:sp>
        <p:nvSpPr>
          <p:cNvPr id="2" name="TextBox 1"/>
          <p:cNvSpPr txBox="1"/>
          <p:nvPr/>
        </p:nvSpPr>
        <p:spPr>
          <a:xfrm>
            <a:off x="3088830" y="2789571"/>
            <a:ext cx="945810" cy="307777"/>
          </a:xfrm>
          <a:prstGeom prst="rect">
            <a:avLst/>
          </a:prstGeom>
          <a:solidFill>
            <a:schemeClr val="accent1">
              <a:lumMod val="60000"/>
              <a:lumOff val="40000"/>
            </a:schemeClr>
          </a:solidFill>
        </p:spPr>
        <p:txBody>
          <a:bodyPr wrap="square" rtlCol="0">
            <a:spAutoFit/>
          </a:bodyPr>
          <a:lstStyle/>
          <a:p>
            <a:r>
              <a:rPr lang="en-US" sz="1400" dirty="0"/>
              <a:t>2.221.994</a:t>
            </a:r>
          </a:p>
        </p:txBody>
      </p:sp>
      <p:sp>
        <p:nvSpPr>
          <p:cNvPr id="18" name="TextBox 17"/>
          <p:cNvSpPr txBox="1"/>
          <p:nvPr/>
        </p:nvSpPr>
        <p:spPr>
          <a:xfrm>
            <a:off x="3194978" y="3945782"/>
            <a:ext cx="971249" cy="307777"/>
          </a:xfrm>
          <a:prstGeom prst="rect">
            <a:avLst/>
          </a:prstGeom>
          <a:solidFill>
            <a:schemeClr val="accent1">
              <a:lumMod val="60000"/>
              <a:lumOff val="40000"/>
            </a:schemeClr>
          </a:solidFill>
        </p:spPr>
        <p:txBody>
          <a:bodyPr wrap="square" rtlCol="0">
            <a:spAutoFit/>
          </a:bodyPr>
          <a:lstStyle/>
          <a:p>
            <a:r>
              <a:rPr lang="en-US" sz="1400" dirty="0"/>
              <a:t>7.668.211 </a:t>
            </a:r>
          </a:p>
        </p:txBody>
      </p:sp>
      <p:sp>
        <p:nvSpPr>
          <p:cNvPr id="20" name="TextBox 19"/>
          <p:cNvSpPr txBox="1"/>
          <p:nvPr/>
        </p:nvSpPr>
        <p:spPr>
          <a:xfrm>
            <a:off x="6808541" y="6106994"/>
            <a:ext cx="944725" cy="307777"/>
          </a:xfrm>
          <a:prstGeom prst="rect">
            <a:avLst/>
          </a:prstGeom>
          <a:solidFill>
            <a:schemeClr val="accent1">
              <a:lumMod val="60000"/>
              <a:lumOff val="40000"/>
            </a:schemeClr>
          </a:solidFill>
        </p:spPr>
        <p:txBody>
          <a:bodyPr wrap="square" rtlCol="0">
            <a:spAutoFit/>
          </a:bodyPr>
          <a:lstStyle/>
          <a:p>
            <a:r>
              <a:rPr lang="en-US" sz="1400" dirty="0"/>
              <a:t>3.058.400</a:t>
            </a:r>
          </a:p>
        </p:txBody>
      </p:sp>
      <p:sp>
        <p:nvSpPr>
          <p:cNvPr id="21" name="TextBox 20"/>
          <p:cNvSpPr txBox="1"/>
          <p:nvPr/>
        </p:nvSpPr>
        <p:spPr>
          <a:xfrm>
            <a:off x="4166227" y="4956674"/>
            <a:ext cx="924530" cy="307777"/>
          </a:xfrm>
          <a:prstGeom prst="rect">
            <a:avLst/>
          </a:prstGeom>
          <a:solidFill>
            <a:schemeClr val="accent1">
              <a:lumMod val="60000"/>
              <a:lumOff val="40000"/>
            </a:schemeClr>
          </a:solidFill>
        </p:spPr>
        <p:txBody>
          <a:bodyPr wrap="square" rtlCol="0">
            <a:spAutoFit/>
          </a:bodyPr>
          <a:lstStyle/>
          <a:p>
            <a:r>
              <a:rPr lang="en-US" sz="1400" dirty="0"/>
              <a:t>4.010.374</a:t>
            </a:r>
          </a:p>
        </p:txBody>
      </p:sp>
      <p:sp>
        <p:nvSpPr>
          <p:cNvPr id="22" name="Oval 21"/>
          <p:cNvSpPr/>
          <p:nvPr/>
        </p:nvSpPr>
        <p:spPr>
          <a:xfrm>
            <a:off x="4745385" y="1200010"/>
            <a:ext cx="1427881" cy="1313358"/>
          </a:xfrm>
          <a:prstGeom prst="ellipse">
            <a:avLst/>
          </a:prstGeom>
          <a:solidFill>
            <a:srgbClr val="EE4112">
              <a:alpha val="20000"/>
            </a:srgb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sz="1200" dirty="0">
                <a:solidFill>
                  <a:srgbClr val="000000"/>
                </a:solidFill>
              </a:rPr>
              <a:t>AK KULIAH</a:t>
            </a:r>
          </a:p>
          <a:p>
            <a:pPr algn="ctr"/>
            <a:r>
              <a:rPr lang="is-IS" sz="1200" dirty="0">
                <a:solidFill>
                  <a:srgbClr val="000000"/>
                </a:solidFill>
              </a:rPr>
              <a:t>10.489</a:t>
            </a:r>
            <a:br>
              <a:rPr lang="is-IS" sz="1200" dirty="0">
                <a:solidFill>
                  <a:srgbClr val="000000"/>
                </a:solidFill>
              </a:rPr>
            </a:br>
            <a:r>
              <a:rPr lang="is-IS" sz="1200" dirty="0">
                <a:solidFill>
                  <a:srgbClr val="000000"/>
                </a:solidFill>
              </a:rPr>
              <a:t>Jiwa</a:t>
            </a:r>
          </a:p>
          <a:p>
            <a:pPr algn="ctr"/>
            <a:r>
              <a:rPr lang="is-IS" sz="1200" dirty="0">
                <a:solidFill>
                  <a:srgbClr val="000000"/>
                </a:solidFill>
              </a:rPr>
              <a:t>(0.47%)</a:t>
            </a:r>
            <a:endParaRPr lang="en-US" sz="1200" dirty="0">
              <a:solidFill>
                <a:srgbClr val="000000"/>
              </a:solidFill>
            </a:endParaRPr>
          </a:p>
        </p:txBody>
      </p:sp>
      <p:sp>
        <p:nvSpPr>
          <p:cNvPr id="3" name="Rectangle 2"/>
          <p:cNvSpPr/>
          <p:nvPr/>
        </p:nvSpPr>
        <p:spPr>
          <a:xfrm>
            <a:off x="436010" y="5926973"/>
            <a:ext cx="482138" cy="134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07175" y="5851279"/>
            <a:ext cx="2719998" cy="276999"/>
          </a:xfrm>
          <a:prstGeom prst="rect">
            <a:avLst/>
          </a:prstGeom>
          <a:noFill/>
        </p:spPr>
        <p:txBody>
          <a:bodyPr wrap="square" rtlCol="0">
            <a:spAutoFit/>
          </a:bodyPr>
          <a:lstStyle/>
          <a:p>
            <a:r>
              <a:rPr lang="en-US" sz="1200" dirty="0"/>
              <a:t>: </a:t>
            </a:r>
            <a:r>
              <a:rPr lang="en-US" sz="1200" dirty="0" err="1"/>
              <a:t>Anggota</a:t>
            </a:r>
            <a:r>
              <a:rPr lang="en-US" sz="1200" dirty="0"/>
              <a:t> KPM PKH</a:t>
            </a:r>
          </a:p>
        </p:txBody>
      </p:sp>
      <p:sp>
        <p:nvSpPr>
          <p:cNvPr id="6" name="TextBox 5"/>
          <p:cNvSpPr txBox="1"/>
          <p:nvPr/>
        </p:nvSpPr>
        <p:spPr>
          <a:xfrm>
            <a:off x="343914" y="6088559"/>
            <a:ext cx="4713316" cy="276999"/>
          </a:xfrm>
          <a:prstGeom prst="rect">
            <a:avLst/>
          </a:prstGeom>
          <a:noFill/>
        </p:spPr>
        <p:txBody>
          <a:bodyPr wrap="square" rtlCol="0">
            <a:spAutoFit/>
          </a:bodyPr>
          <a:lstStyle/>
          <a:p>
            <a:r>
              <a:rPr lang="en-US" sz="1200" dirty="0" err="1"/>
              <a:t>Bidik</a:t>
            </a:r>
            <a:r>
              <a:rPr lang="en-US" sz="1200" dirty="0"/>
              <a:t> </a:t>
            </a:r>
            <a:r>
              <a:rPr lang="en-US" sz="1200" dirty="0" err="1"/>
              <a:t>Misi</a:t>
            </a:r>
            <a:r>
              <a:rPr lang="en-US" sz="1200" dirty="0"/>
              <a:t> : 3.428 </a:t>
            </a:r>
            <a:r>
              <a:rPr lang="en-US" sz="1200" dirty="0" err="1"/>
              <a:t>Jiwa</a:t>
            </a:r>
            <a:r>
              <a:rPr lang="en-US" sz="1200" dirty="0"/>
              <a:t> (32.7%) </a:t>
            </a:r>
            <a:r>
              <a:rPr lang="en-US" sz="1200" dirty="0" err="1"/>
              <a:t>dari</a:t>
            </a:r>
            <a:r>
              <a:rPr lang="en-US" sz="1200" dirty="0"/>
              <a:t> </a:t>
            </a:r>
            <a:r>
              <a:rPr lang="en-US" sz="1200" dirty="0" err="1"/>
              <a:t>anak</a:t>
            </a:r>
            <a:r>
              <a:rPr lang="en-US" sz="1200" dirty="0"/>
              <a:t> </a:t>
            </a:r>
            <a:r>
              <a:rPr lang="en-US" sz="1200" dirty="0" err="1"/>
              <a:t>kuliah</a:t>
            </a:r>
            <a:endParaRPr lang="en-US" sz="1200" dirty="0"/>
          </a:p>
        </p:txBody>
      </p:sp>
      <p:sp>
        <p:nvSpPr>
          <p:cNvPr id="23" name="TextBox 22"/>
          <p:cNvSpPr txBox="1"/>
          <p:nvPr/>
        </p:nvSpPr>
        <p:spPr>
          <a:xfrm>
            <a:off x="3498898" y="1788314"/>
            <a:ext cx="984616" cy="307777"/>
          </a:xfrm>
          <a:prstGeom prst="rect">
            <a:avLst/>
          </a:prstGeom>
          <a:solidFill>
            <a:schemeClr val="accent1">
              <a:lumMod val="60000"/>
              <a:lumOff val="40000"/>
            </a:schemeClr>
          </a:solidFill>
        </p:spPr>
        <p:txBody>
          <a:bodyPr wrap="square" rtlCol="0">
            <a:spAutoFit/>
          </a:bodyPr>
          <a:lstStyle/>
          <a:p>
            <a:r>
              <a:rPr lang="en-US" sz="1400" dirty="0"/>
              <a:t>2.221.994</a:t>
            </a:r>
          </a:p>
        </p:txBody>
      </p:sp>
      <p:sp>
        <p:nvSpPr>
          <p:cNvPr id="7" name="Right Arrow 6"/>
          <p:cNvSpPr/>
          <p:nvPr/>
        </p:nvSpPr>
        <p:spPr>
          <a:xfrm>
            <a:off x="4481618" y="1822849"/>
            <a:ext cx="307571" cy="310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6200000">
            <a:off x="7051918" y="5789818"/>
            <a:ext cx="307571" cy="310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093989" y="4956674"/>
            <a:ext cx="307571" cy="310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4174047" y="3945782"/>
            <a:ext cx="307571" cy="310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054008" y="2789571"/>
            <a:ext cx="307571" cy="310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910243" y="793558"/>
            <a:ext cx="984616" cy="307777"/>
          </a:xfrm>
          <a:prstGeom prst="rect">
            <a:avLst/>
          </a:prstGeom>
          <a:solidFill>
            <a:schemeClr val="accent1">
              <a:lumMod val="60000"/>
              <a:lumOff val="40000"/>
            </a:schemeClr>
          </a:solidFill>
        </p:spPr>
        <p:txBody>
          <a:bodyPr wrap="square" rtlCol="0">
            <a:spAutoFit/>
          </a:bodyPr>
          <a:lstStyle/>
          <a:p>
            <a:r>
              <a:rPr lang="en-US" sz="1400" dirty="0"/>
              <a:t>9.619.628</a:t>
            </a:r>
          </a:p>
        </p:txBody>
      </p:sp>
      <p:sp>
        <p:nvSpPr>
          <p:cNvPr id="30" name="Right Arrow 29"/>
          <p:cNvSpPr/>
          <p:nvPr/>
        </p:nvSpPr>
        <p:spPr>
          <a:xfrm>
            <a:off x="5894806" y="793558"/>
            <a:ext cx="307571" cy="310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742710" y="4557249"/>
            <a:ext cx="1075108" cy="307777"/>
          </a:xfrm>
          <a:prstGeom prst="rect">
            <a:avLst/>
          </a:prstGeom>
          <a:solidFill>
            <a:schemeClr val="accent1">
              <a:lumMod val="60000"/>
              <a:lumOff val="40000"/>
            </a:schemeClr>
          </a:solidFill>
        </p:spPr>
        <p:txBody>
          <a:bodyPr wrap="square" rtlCol="0">
            <a:spAutoFit/>
          </a:bodyPr>
          <a:lstStyle/>
          <a:p>
            <a:r>
              <a:rPr lang="en-US" sz="1400" dirty="0"/>
              <a:t>43.070.561</a:t>
            </a:r>
          </a:p>
        </p:txBody>
      </p:sp>
      <p:sp>
        <p:nvSpPr>
          <p:cNvPr id="32" name="Right Arrow 31"/>
          <p:cNvSpPr/>
          <p:nvPr/>
        </p:nvSpPr>
        <p:spPr>
          <a:xfrm rot="10800000">
            <a:off x="9431877" y="4557249"/>
            <a:ext cx="307571" cy="310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a:extLst>
              <a:ext uri="{FF2B5EF4-FFF2-40B4-BE49-F238E27FC236}">
                <a16:creationId xmlns:a16="http://schemas.microsoft.com/office/drawing/2014/main" id="{FC57B150-3C6B-4235-BDE7-7970C6FC55A4}"/>
              </a:ext>
            </a:extLst>
          </p:cNvPr>
          <p:cNvSpPr txBox="1">
            <a:spLocks/>
          </p:cNvSpPr>
          <p:nvPr/>
        </p:nvSpPr>
        <p:spPr>
          <a:xfrm>
            <a:off x="212439" y="731944"/>
            <a:ext cx="2631573" cy="2020812"/>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400" dirty="0"/>
              <a:t>Program </a:t>
            </a:r>
            <a:r>
              <a:rPr lang="en-US" sz="1400" dirty="0" err="1"/>
              <a:t>perlindungan</a:t>
            </a:r>
            <a:r>
              <a:rPr lang="en-US" sz="1400" dirty="0"/>
              <a:t> </a:t>
            </a:r>
            <a:r>
              <a:rPr lang="en-US" sz="1400" dirty="0" err="1"/>
              <a:t>sosial</a:t>
            </a:r>
            <a:r>
              <a:rPr lang="en-US" sz="1400" dirty="0"/>
              <a:t> dan </a:t>
            </a:r>
            <a:r>
              <a:rPr lang="en-US" sz="1400" dirty="0" err="1"/>
              <a:t>jaminan</a:t>
            </a:r>
            <a:r>
              <a:rPr lang="en-US" sz="1400" dirty="0"/>
              <a:t> </a:t>
            </a:r>
            <a:r>
              <a:rPr lang="en-US" sz="1400" dirty="0" err="1"/>
              <a:t>sosial</a:t>
            </a:r>
            <a:r>
              <a:rPr lang="en-US" sz="1400" dirty="0"/>
              <a:t> </a:t>
            </a:r>
            <a:r>
              <a:rPr lang="en-US" sz="1400" dirty="0" err="1"/>
              <a:t>didesain</a:t>
            </a:r>
            <a:r>
              <a:rPr lang="en-US" sz="1400" dirty="0"/>
              <a:t> </a:t>
            </a:r>
            <a:r>
              <a:rPr lang="en-US" sz="1400" dirty="0" err="1"/>
              <a:t>untuk</a:t>
            </a:r>
            <a:r>
              <a:rPr lang="en-US" sz="1400" dirty="0"/>
              <a:t> </a:t>
            </a:r>
            <a:r>
              <a:rPr lang="en-US" sz="1400" dirty="0" err="1">
                <a:solidFill>
                  <a:srgbClr val="FF0000"/>
                </a:solidFill>
              </a:rPr>
              <a:t>saling</a:t>
            </a:r>
            <a:r>
              <a:rPr lang="en-US" sz="1400" dirty="0">
                <a:solidFill>
                  <a:srgbClr val="FF0000"/>
                </a:solidFill>
              </a:rPr>
              <a:t> </a:t>
            </a:r>
            <a:r>
              <a:rPr lang="en-US" sz="1400" dirty="0" err="1">
                <a:solidFill>
                  <a:srgbClr val="FF0000"/>
                </a:solidFill>
              </a:rPr>
              <a:t>melengkapi</a:t>
            </a:r>
            <a:r>
              <a:rPr lang="en-US" sz="1400" dirty="0">
                <a:solidFill>
                  <a:srgbClr val="FF0000"/>
                </a:solidFill>
              </a:rPr>
              <a:t> </a:t>
            </a:r>
            <a:r>
              <a:rPr lang="en-US" sz="1400" dirty="0" err="1"/>
              <a:t>sehingga</a:t>
            </a:r>
            <a:r>
              <a:rPr lang="en-US" sz="1400" dirty="0"/>
              <a:t> </a:t>
            </a:r>
            <a:r>
              <a:rPr lang="en-US" sz="1400" dirty="0" err="1"/>
              <a:t>menimbulkan</a:t>
            </a:r>
            <a:r>
              <a:rPr lang="en-US" sz="1400" dirty="0"/>
              <a:t> </a:t>
            </a:r>
            <a:r>
              <a:rPr lang="en-US" sz="1400" dirty="0" err="1">
                <a:solidFill>
                  <a:srgbClr val="FF0000"/>
                </a:solidFill>
              </a:rPr>
              <a:t>daya</a:t>
            </a:r>
            <a:r>
              <a:rPr lang="en-US" sz="1400" dirty="0">
                <a:solidFill>
                  <a:srgbClr val="FF0000"/>
                </a:solidFill>
              </a:rPr>
              <a:t> </a:t>
            </a:r>
            <a:r>
              <a:rPr lang="en-US" sz="1400" dirty="0" err="1">
                <a:solidFill>
                  <a:srgbClr val="FF0000"/>
                </a:solidFill>
              </a:rPr>
              <a:t>ungkit</a:t>
            </a:r>
            <a:r>
              <a:rPr lang="en-US" sz="1400" dirty="0">
                <a:solidFill>
                  <a:srgbClr val="FF0000"/>
                </a:solidFill>
              </a:rPr>
              <a:t> </a:t>
            </a:r>
            <a:r>
              <a:rPr lang="en-US" sz="1400" dirty="0"/>
              <a:t>yang </a:t>
            </a:r>
            <a:r>
              <a:rPr lang="en-US" sz="1400" dirty="0" err="1"/>
              <a:t>besar</a:t>
            </a:r>
            <a:r>
              <a:rPr lang="en-US" sz="1400" dirty="0"/>
              <a:t> </a:t>
            </a:r>
            <a:r>
              <a:rPr lang="en-US" sz="1400" dirty="0" err="1">
                <a:solidFill>
                  <a:srgbClr val="FF0000"/>
                </a:solidFill>
              </a:rPr>
              <a:t>dalam</a:t>
            </a:r>
            <a:r>
              <a:rPr lang="en-US" sz="1400" dirty="0">
                <a:solidFill>
                  <a:srgbClr val="FF0000"/>
                </a:solidFill>
              </a:rPr>
              <a:t> </a:t>
            </a:r>
            <a:r>
              <a:rPr lang="en-US" sz="1400" dirty="0" err="1">
                <a:solidFill>
                  <a:srgbClr val="FF0000"/>
                </a:solidFill>
              </a:rPr>
              <a:t>meningkatkan</a:t>
            </a:r>
            <a:r>
              <a:rPr lang="en-US" sz="1400" dirty="0">
                <a:solidFill>
                  <a:srgbClr val="FF0000"/>
                </a:solidFill>
              </a:rPr>
              <a:t> </a:t>
            </a:r>
            <a:r>
              <a:rPr lang="en-US" sz="1400" dirty="0" err="1">
                <a:solidFill>
                  <a:srgbClr val="FF0000"/>
                </a:solidFill>
              </a:rPr>
              <a:t>kualitas</a:t>
            </a:r>
            <a:r>
              <a:rPr lang="en-US" sz="1400" dirty="0">
                <a:solidFill>
                  <a:srgbClr val="FF0000"/>
                </a:solidFill>
              </a:rPr>
              <a:t> </a:t>
            </a:r>
            <a:r>
              <a:rPr lang="en-US" sz="1400" dirty="0" err="1">
                <a:solidFill>
                  <a:srgbClr val="FF0000"/>
                </a:solidFill>
              </a:rPr>
              <a:t>hidup</a:t>
            </a:r>
            <a:r>
              <a:rPr lang="en-US" sz="1400" dirty="0">
                <a:solidFill>
                  <a:srgbClr val="FF0000"/>
                </a:solidFill>
              </a:rPr>
              <a:t> </a:t>
            </a:r>
            <a:r>
              <a:rPr lang="en-US" sz="1400" dirty="0" err="1">
                <a:solidFill>
                  <a:srgbClr val="FF0000"/>
                </a:solidFill>
              </a:rPr>
              <a:t>masyarakat</a:t>
            </a:r>
            <a:r>
              <a:rPr lang="en-US" sz="1400" dirty="0">
                <a:solidFill>
                  <a:srgbClr val="FF0000"/>
                </a:solidFill>
              </a:rPr>
              <a:t> miskin</a:t>
            </a:r>
            <a:r>
              <a:rPr lang="en-US" sz="1400" dirty="0"/>
              <a:t>.</a:t>
            </a:r>
          </a:p>
          <a:p>
            <a:pPr marL="0" indent="0">
              <a:buNone/>
              <a:defRPr/>
            </a:pPr>
            <a:r>
              <a:rPr lang="en-US" sz="1400" dirty="0" err="1"/>
              <a:t>Peserta</a:t>
            </a:r>
            <a:r>
              <a:rPr lang="en-US" sz="1400" dirty="0"/>
              <a:t> PKH </a:t>
            </a:r>
            <a:r>
              <a:rPr lang="en-US" sz="1400" dirty="0" err="1"/>
              <a:t>berhak</a:t>
            </a:r>
            <a:r>
              <a:rPr lang="en-US" sz="1400" dirty="0"/>
              <a:t> </a:t>
            </a:r>
            <a:r>
              <a:rPr lang="en-US" sz="1400" dirty="0" err="1"/>
              <a:t>memperoleh</a:t>
            </a:r>
            <a:r>
              <a:rPr lang="en-US" sz="1400" dirty="0"/>
              <a:t> </a:t>
            </a:r>
            <a:r>
              <a:rPr lang="en-US" sz="1400" dirty="0" err="1"/>
              <a:t>bantuan</a:t>
            </a:r>
            <a:r>
              <a:rPr lang="en-US" sz="1400" dirty="0"/>
              <a:t> </a:t>
            </a:r>
            <a:r>
              <a:rPr lang="en-US" sz="1400" dirty="0" err="1"/>
              <a:t>komplementaritas</a:t>
            </a:r>
            <a:r>
              <a:rPr lang="en-US" sz="1400" dirty="0"/>
              <a:t> </a:t>
            </a:r>
            <a:r>
              <a:rPr lang="en-US" sz="1400" dirty="0" err="1"/>
              <a:t>lainnya</a:t>
            </a:r>
            <a:r>
              <a:rPr lang="en-US" sz="1400" dirty="0"/>
              <a:t>.</a:t>
            </a:r>
          </a:p>
        </p:txBody>
      </p:sp>
      <p:sp>
        <p:nvSpPr>
          <p:cNvPr id="36" name="TextBox 35"/>
          <p:cNvSpPr txBox="1"/>
          <p:nvPr/>
        </p:nvSpPr>
        <p:spPr>
          <a:xfrm>
            <a:off x="353893" y="6356351"/>
            <a:ext cx="2218985" cy="276999"/>
          </a:xfrm>
          <a:prstGeom prst="rect">
            <a:avLst/>
          </a:prstGeom>
          <a:noFill/>
        </p:spPr>
        <p:txBody>
          <a:bodyPr wrap="square" rtlCol="0">
            <a:spAutoFit/>
          </a:bodyPr>
          <a:lstStyle/>
          <a:p>
            <a:r>
              <a:rPr lang="en-US" sz="1200" dirty="0"/>
              <a:t>Data </a:t>
            </a:r>
            <a:r>
              <a:rPr lang="en-US" sz="1200" dirty="0" err="1"/>
              <a:t>Tahap</a:t>
            </a:r>
            <a:r>
              <a:rPr lang="en-US" sz="1200" dirty="0"/>
              <a:t> 4 </a:t>
            </a:r>
            <a:r>
              <a:rPr lang="en-US" sz="1200" dirty="0" err="1"/>
              <a:t>Tahun</a:t>
            </a:r>
            <a:r>
              <a:rPr lang="en-US" sz="1200" dirty="0"/>
              <a:t> 2019</a:t>
            </a:r>
          </a:p>
        </p:txBody>
      </p:sp>
    </p:spTree>
    <p:extLst>
      <p:ext uri="{BB962C8B-B14F-4D97-AF65-F5344CB8AC3E}">
        <p14:creationId xmlns:p14="http://schemas.microsoft.com/office/powerpoint/2010/main" val="3701766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243B58C-340F-44C0-BABA-F1479655FE8E}"/>
              </a:ext>
            </a:extLst>
          </p:cNvPr>
          <p:cNvGraphicFramePr>
            <a:graphicFrameLocks noGrp="1"/>
          </p:cNvGraphicFramePr>
          <p:nvPr>
            <p:ph idx="1"/>
            <p:extLst>
              <p:ext uri="{D42A27DB-BD31-4B8C-83A1-F6EECF244321}">
                <p14:modId xmlns:p14="http://schemas.microsoft.com/office/powerpoint/2010/main" val="3998537552"/>
              </p:ext>
            </p:extLst>
          </p:nvPr>
        </p:nvGraphicFramePr>
        <p:xfrm>
          <a:off x="1889760" y="876178"/>
          <a:ext cx="8168634" cy="4819757"/>
        </p:xfrm>
        <a:graphic>
          <a:graphicData uri="http://schemas.openxmlformats.org/drawingml/2006/table">
            <a:tbl>
              <a:tblPr>
                <a:tableStyleId>{5C22544A-7EE6-4342-B048-85BDC9FD1C3A}</a:tableStyleId>
              </a:tblPr>
              <a:tblGrid>
                <a:gridCol w="3076681">
                  <a:extLst>
                    <a:ext uri="{9D8B030D-6E8A-4147-A177-3AD203B41FA5}">
                      <a16:colId xmlns:a16="http://schemas.microsoft.com/office/drawing/2014/main" val="1171879800"/>
                    </a:ext>
                  </a:extLst>
                </a:gridCol>
                <a:gridCol w="3146611">
                  <a:extLst>
                    <a:ext uri="{9D8B030D-6E8A-4147-A177-3AD203B41FA5}">
                      <a16:colId xmlns:a16="http://schemas.microsoft.com/office/drawing/2014/main" val="1016901306"/>
                    </a:ext>
                  </a:extLst>
                </a:gridCol>
                <a:gridCol w="1945342">
                  <a:extLst>
                    <a:ext uri="{9D8B030D-6E8A-4147-A177-3AD203B41FA5}">
                      <a16:colId xmlns:a16="http://schemas.microsoft.com/office/drawing/2014/main" val="1153089948"/>
                    </a:ext>
                  </a:extLst>
                </a:gridCol>
              </a:tblGrid>
              <a:tr h="485875">
                <a:tc>
                  <a:txBody>
                    <a:bodyPr/>
                    <a:lstStyle/>
                    <a:p>
                      <a:pPr algn="ctr" fontAlgn="b"/>
                      <a:r>
                        <a:rPr lang="en-ID" sz="2000" b="1" u="none" strike="noStrike" dirty="0">
                          <a:effectLst/>
                        </a:rPr>
                        <a:t>KATEGORI PKH</a:t>
                      </a:r>
                      <a:endParaRPr lang="en-ID" sz="2000" b="1" i="0" u="none" strike="noStrike" dirty="0">
                        <a:solidFill>
                          <a:srgbClr val="000000"/>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en-ID" sz="2000" b="1" u="none" strike="noStrike" dirty="0">
                          <a:effectLst/>
                        </a:rPr>
                        <a:t>KOMPLEMENTARITAS</a:t>
                      </a:r>
                      <a:endParaRPr lang="en-ID" sz="2000" b="1" i="0" u="none" strike="noStrike" dirty="0">
                        <a:solidFill>
                          <a:srgbClr val="000000"/>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n-ID" sz="2000" b="1" u="none" strike="noStrike" dirty="0">
                          <a:effectLst/>
                        </a:rPr>
                        <a:t>%</a:t>
                      </a:r>
                      <a:endParaRPr lang="en-ID" sz="2000" b="1" i="0" u="none" strike="noStrike" dirty="0">
                        <a:solidFill>
                          <a:srgbClr val="000000"/>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148349374"/>
                  </a:ext>
                </a:extLst>
              </a:tr>
              <a:tr h="254149">
                <a:tc>
                  <a:txBody>
                    <a:bodyPr/>
                    <a:lstStyle/>
                    <a:p>
                      <a:pPr algn="l" fontAlgn="b"/>
                      <a:r>
                        <a:rPr lang="en-ID" sz="2000" b="1" u="none" strike="noStrike" dirty="0">
                          <a:effectLst/>
                        </a:rPr>
                        <a:t> KPM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a:effectLst/>
                        </a:rPr>
                        <a:t> BPNT </a:t>
                      </a:r>
                      <a:endParaRPr lang="en-ID" sz="2000" b="1" i="0" u="none" strike="noStrike">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a:effectLst/>
                        </a:rPr>
                        <a:t> </a:t>
                      </a:r>
                      <a:endParaRPr lang="en-ID" sz="2000" b="1" i="0" u="none" strike="noStrike">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6605506"/>
                  </a:ext>
                </a:extLst>
              </a:tr>
              <a:tr h="254149">
                <a:tc>
                  <a:txBody>
                    <a:bodyPr/>
                    <a:lstStyle/>
                    <a:p>
                      <a:pPr algn="r" fontAlgn="b"/>
                      <a:r>
                        <a:rPr lang="en-ID" sz="2000" b="1" u="none" strike="noStrike" dirty="0">
                          <a:effectLst/>
                        </a:rPr>
                        <a:t>                         9.619.628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      9.569.927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a:effectLst/>
                        </a:rPr>
                        <a:t>99,48</a:t>
                      </a:r>
                      <a:endParaRPr lang="en-ID" sz="2000" b="1" i="0" u="none" strike="noStrike">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109486"/>
                  </a:ext>
                </a:extLst>
              </a:tr>
              <a:tr h="254149">
                <a:tc>
                  <a:txBody>
                    <a:bodyPr/>
                    <a:lstStyle/>
                    <a:p>
                      <a:pPr algn="l" fontAlgn="b"/>
                      <a:r>
                        <a:rPr lang="en-ID" sz="2000" b="1" u="none" strike="noStrike" dirty="0">
                          <a:effectLst/>
                        </a:rPr>
                        <a:t> AKPM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dirty="0">
                          <a:effectLst/>
                        </a:rPr>
                        <a:t> KIS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2000" b="1" u="none" strike="noStrike">
                          <a:effectLst/>
                        </a:rPr>
                        <a:t> </a:t>
                      </a:r>
                      <a:endParaRPr lang="en-ID" sz="2000" b="1" i="0" u="none" strike="noStrike">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147282"/>
                  </a:ext>
                </a:extLst>
              </a:tr>
              <a:tr h="254149">
                <a:tc>
                  <a:txBody>
                    <a:bodyPr/>
                    <a:lstStyle/>
                    <a:p>
                      <a:pPr algn="r" fontAlgn="b"/>
                      <a:r>
                        <a:rPr lang="en-ID" sz="2000" b="1" u="none" strike="noStrike" dirty="0">
                          <a:effectLst/>
                        </a:rPr>
                        <a:t>                       43.070.561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    41.238.024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a:effectLst/>
                        </a:rPr>
                        <a:t>95,75</a:t>
                      </a:r>
                      <a:endParaRPr lang="en-ID" sz="2000" b="1" i="0" u="none" strike="noStrike">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571702"/>
                  </a:ext>
                </a:extLst>
              </a:tr>
              <a:tr h="254149">
                <a:tc>
                  <a:txBody>
                    <a:bodyPr/>
                    <a:lstStyle/>
                    <a:p>
                      <a:pPr algn="l" fontAlgn="b"/>
                      <a:r>
                        <a:rPr lang="en-ID" sz="2000" b="1" u="none" strike="noStrike" dirty="0">
                          <a:effectLst/>
                        </a:rPr>
                        <a:t> SD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dirty="0">
                          <a:effectLst/>
                        </a:rPr>
                        <a:t> KIPSD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a:effectLst/>
                        </a:rPr>
                        <a:t> </a:t>
                      </a:r>
                      <a:endParaRPr lang="en-ID" sz="2000" b="1" i="0" u="none" strike="noStrike">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144091"/>
                  </a:ext>
                </a:extLst>
              </a:tr>
              <a:tr h="254149">
                <a:tc>
                  <a:txBody>
                    <a:bodyPr/>
                    <a:lstStyle/>
                    <a:p>
                      <a:pPr algn="r" fontAlgn="b"/>
                      <a:r>
                        <a:rPr lang="en-ID" sz="2000" b="1" u="none" strike="noStrike" dirty="0">
                          <a:effectLst/>
                        </a:rPr>
                        <a:t>                         7.668.211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      2.490.287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a:effectLst/>
                        </a:rPr>
                        <a:t>32,48</a:t>
                      </a:r>
                      <a:endParaRPr lang="en-ID" sz="2000" b="1" i="0" u="none" strike="noStrike">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027579"/>
                  </a:ext>
                </a:extLst>
              </a:tr>
              <a:tr h="254149">
                <a:tc>
                  <a:txBody>
                    <a:bodyPr/>
                    <a:lstStyle/>
                    <a:p>
                      <a:pPr algn="l" fontAlgn="b"/>
                      <a:r>
                        <a:rPr lang="en-ID" sz="2000" b="1" u="none" strike="noStrike">
                          <a:effectLst/>
                        </a:rPr>
                        <a:t> SMP </a:t>
                      </a:r>
                      <a:endParaRPr lang="en-ID" sz="2000" b="1" i="0" u="none" strike="noStrike">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dirty="0">
                          <a:effectLst/>
                        </a:rPr>
                        <a:t> KIPSMP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a:effectLst/>
                        </a:rPr>
                        <a:t> </a:t>
                      </a:r>
                      <a:endParaRPr lang="en-ID" sz="2000" b="1" i="0" u="none" strike="noStrike">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9034769"/>
                  </a:ext>
                </a:extLst>
              </a:tr>
              <a:tr h="254149">
                <a:tc>
                  <a:txBody>
                    <a:bodyPr/>
                    <a:lstStyle/>
                    <a:p>
                      <a:pPr algn="r" fontAlgn="b"/>
                      <a:r>
                        <a:rPr lang="en-ID" sz="2000" b="1" u="none" strike="noStrike" dirty="0">
                          <a:effectLst/>
                        </a:rPr>
                        <a:t>                         4.010.374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      1.401.681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34,95</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105177"/>
                  </a:ext>
                </a:extLst>
              </a:tr>
              <a:tr h="254149">
                <a:tc>
                  <a:txBody>
                    <a:bodyPr/>
                    <a:lstStyle/>
                    <a:p>
                      <a:pPr algn="l" fontAlgn="b"/>
                      <a:r>
                        <a:rPr lang="en-ID" sz="2000" b="1" u="none" strike="noStrike" dirty="0">
                          <a:effectLst/>
                        </a:rPr>
                        <a:t> SMA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dirty="0">
                          <a:effectLst/>
                        </a:rPr>
                        <a:t> KIPSMA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dirty="0">
                          <a:effectLst/>
                        </a:rPr>
                        <a:t>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973887"/>
                  </a:ext>
                </a:extLst>
              </a:tr>
              <a:tr h="254149">
                <a:tc>
                  <a:txBody>
                    <a:bodyPr/>
                    <a:lstStyle/>
                    <a:p>
                      <a:pPr algn="r" fontAlgn="b"/>
                      <a:r>
                        <a:rPr lang="en-ID" sz="2000" b="1" u="none" strike="noStrike" dirty="0">
                          <a:effectLst/>
                        </a:rPr>
                        <a:t>                         3.058.400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      1.025.109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33,52</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924261"/>
                  </a:ext>
                </a:extLst>
              </a:tr>
              <a:tr h="299601">
                <a:tc>
                  <a:txBody>
                    <a:bodyPr/>
                    <a:lstStyle/>
                    <a:p>
                      <a:pPr algn="l" fontAlgn="b"/>
                      <a:r>
                        <a:rPr lang="en-ID" sz="2000" b="1" u="none" strike="noStrike" dirty="0">
                          <a:effectLst/>
                        </a:rPr>
                        <a:t> KULIAH</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dirty="0">
                          <a:effectLst/>
                        </a:rPr>
                        <a:t> AK KULIAH</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dirty="0">
                          <a:effectLst/>
                        </a:rPr>
                        <a:t>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4149">
                <a:tc rowSpan="3">
                  <a:txBody>
                    <a:bodyPr/>
                    <a:lstStyle/>
                    <a:p>
                      <a:pPr algn="l" fontAlgn="b"/>
                      <a:r>
                        <a:rPr lang="en-ID" sz="2000" b="1" u="none" strike="noStrike" dirty="0">
                          <a:effectLst/>
                        </a:rPr>
                        <a:t>                        </a:t>
                      </a:r>
                    </a:p>
                    <a:p>
                      <a:pPr algn="r" fontAlgn="b"/>
                      <a:r>
                        <a:rPr lang="en-ID" sz="2000" b="1" u="none" strike="noStrike" dirty="0">
                          <a:effectLst/>
                        </a:rPr>
                        <a:t> 2.221.994 </a:t>
                      </a: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            10.489</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0,47</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4149">
                <a:tc vMerge="1">
                  <a:txBody>
                    <a:bodyPr/>
                    <a:lstStyle/>
                    <a:p>
                      <a:pPr algn="l" fontAlgn="b"/>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dirty="0">
                          <a:effectLst/>
                        </a:rPr>
                        <a:t> AK BIDIKMISI</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D" sz="2000" b="1" u="none" strike="noStrike" dirty="0">
                          <a:effectLst/>
                        </a:rPr>
                        <a:t> </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54149">
                <a:tc vMerge="1">
                  <a:txBody>
                    <a:bodyPr/>
                    <a:lstStyle/>
                    <a:p>
                      <a:pPr algn="l" fontAlgn="b"/>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D" sz="2000" b="1" u="none" strike="noStrike" dirty="0">
                          <a:effectLst/>
                        </a:rPr>
                        <a:t>              3.428</a:t>
                      </a:r>
                      <a:endParaRPr lang="en-ID" sz="2000" b="1"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ID" sz="2000" b="1" u="none" strike="noStrike" dirty="0">
                          <a:effectLst/>
                        </a:rPr>
                        <a:t>0,15</a:t>
                      </a: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5" name="Title 1">
            <a:extLst>
              <a:ext uri="{FF2B5EF4-FFF2-40B4-BE49-F238E27FC236}">
                <a16:creationId xmlns:a16="http://schemas.microsoft.com/office/drawing/2014/main" id="{9A090E3D-4A7A-47DD-B7F9-E4F874D86D7C}"/>
              </a:ext>
            </a:extLst>
          </p:cNvPr>
          <p:cNvSpPr txBox="1">
            <a:spLocks/>
          </p:cNvSpPr>
          <p:nvPr/>
        </p:nvSpPr>
        <p:spPr bwMode="auto">
          <a:xfrm>
            <a:off x="0" y="-560"/>
            <a:ext cx="12192000" cy="5370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b" anchorCtr="0" compatLnSpc="1">
            <a:prstTxWarp prst="textNoShape">
              <a:avLst/>
            </a:prstTxWarp>
            <a:normAutofit/>
          </a:bodyPr>
          <a:lstStyle>
            <a:lvl1pPr algn="ctr" defTabSz="685671"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671"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671"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671"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671"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112" algn="l" defTabSz="685671" rtl="0" fontAlgn="base">
              <a:lnSpc>
                <a:spcPct val="90000"/>
              </a:lnSpc>
              <a:spcBef>
                <a:spcPct val="0"/>
              </a:spcBef>
              <a:spcAft>
                <a:spcPct val="0"/>
              </a:spcAft>
              <a:defRPr sz="3300">
                <a:solidFill>
                  <a:schemeClr val="tx1"/>
                </a:solidFill>
                <a:latin typeface="Calibri Light" panose="020F0302020204030204" pitchFamily="34" charset="0"/>
              </a:defRPr>
            </a:lvl6pPr>
            <a:lvl7pPr marL="914228" algn="l" defTabSz="685671" rtl="0" fontAlgn="base">
              <a:lnSpc>
                <a:spcPct val="90000"/>
              </a:lnSpc>
              <a:spcBef>
                <a:spcPct val="0"/>
              </a:spcBef>
              <a:spcAft>
                <a:spcPct val="0"/>
              </a:spcAft>
              <a:defRPr sz="3300">
                <a:solidFill>
                  <a:schemeClr val="tx1"/>
                </a:solidFill>
                <a:latin typeface="Calibri Light" panose="020F0302020204030204" pitchFamily="34" charset="0"/>
              </a:defRPr>
            </a:lvl7pPr>
            <a:lvl8pPr marL="1371342" algn="l" defTabSz="685671" rtl="0" fontAlgn="base">
              <a:lnSpc>
                <a:spcPct val="90000"/>
              </a:lnSpc>
              <a:spcBef>
                <a:spcPct val="0"/>
              </a:spcBef>
              <a:spcAft>
                <a:spcPct val="0"/>
              </a:spcAft>
              <a:defRPr sz="3300">
                <a:solidFill>
                  <a:schemeClr val="tx1"/>
                </a:solidFill>
                <a:latin typeface="Calibri Light" panose="020F0302020204030204" pitchFamily="34" charset="0"/>
              </a:defRPr>
            </a:lvl8pPr>
            <a:lvl9pPr marL="1828457" algn="l" defTabSz="685671"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id-ID" altLang="en-US" sz="2400" b="1" dirty="0">
                <a:solidFill>
                  <a:schemeClr val="bg1"/>
                </a:solidFill>
                <a:latin typeface="+mn-lt"/>
                <a:ea typeface="Arial" charset="0"/>
                <a:cs typeface="Arial" charset="0"/>
              </a:rPr>
              <a:t>KOMPLEMENT</a:t>
            </a:r>
            <a:r>
              <a:rPr lang="en-US" altLang="en-US" sz="2400" b="1" dirty="0">
                <a:solidFill>
                  <a:schemeClr val="bg1"/>
                </a:solidFill>
                <a:latin typeface="+mn-lt"/>
                <a:ea typeface="Arial" charset="0"/>
                <a:cs typeface="Arial" charset="0"/>
              </a:rPr>
              <a:t>ARITAS</a:t>
            </a:r>
            <a:r>
              <a:rPr lang="id-ID" altLang="en-US" sz="2400" b="1" dirty="0">
                <a:solidFill>
                  <a:schemeClr val="bg1"/>
                </a:solidFill>
                <a:latin typeface="+mn-lt"/>
                <a:ea typeface="Arial" charset="0"/>
                <a:cs typeface="Arial" charset="0"/>
              </a:rPr>
              <a:t> PKH</a:t>
            </a:r>
            <a:r>
              <a:rPr lang="en-US" altLang="en-US" sz="2400" b="1" dirty="0">
                <a:solidFill>
                  <a:schemeClr val="bg1"/>
                </a:solidFill>
                <a:latin typeface="+mn-lt"/>
                <a:ea typeface="Arial" charset="0"/>
                <a:cs typeface="Arial" charset="0"/>
              </a:rPr>
              <a:t> TAHUN 2019</a:t>
            </a:r>
          </a:p>
        </p:txBody>
      </p:sp>
      <p:sp>
        <p:nvSpPr>
          <p:cNvPr id="6" name="Slide Number Placeholder 1"/>
          <p:cNvSpPr>
            <a:spLocks noGrp="1"/>
          </p:cNvSpPr>
          <p:nvPr>
            <p:ph type="sldNum" sz="quarter" idx="12"/>
          </p:nvPr>
        </p:nvSpPr>
        <p:spPr>
          <a:xfrm>
            <a:off x="8610600" y="6356350"/>
            <a:ext cx="2743200" cy="365125"/>
          </a:xfrm>
        </p:spPr>
        <p:txBody>
          <a:bodyPr/>
          <a:lstStyle/>
          <a:p>
            <a:fld id="{FC0FC0F8-C388-44C0-B684-409CF8C059C2}" type="slidenum">
              <a:rPr lang="id-ID" smtClean="0"/>
              <a:t>26</a:t>
            </a:fld>
            <a:endParaRPr lang="id-ID" dirty="0"/>
          </a:p>
        </p:txBody>
      </p:sp>
    </p:spTree>
    <p:extLst>
      <p:ext uri="{BB962C8B-B14F-4D97-AF65-F5344CB8AC3E}">
        <p14:creationId xmlns:p14="http://schemas.microsoft.com/office/powerpoint/2010/main" val="770084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Content Placeholder 3">
            <a:extLst>
              <a:ext uri="{FF2B5EF4-FFF2-40B4-BE49-F238E27FC236}">
                <a16:creationId xmlns:a16="http://schemas.microsoft.com/office/drawing/2014/main" id="{A577DB11-5945-458F-B87B-6F08CBFC348F}"/>
              </a:ext>
            </a:extLst>
          </p:cNvPr>
          <p:cNvSpPr>
            <a:spLocks noGrp="1"/>
          </p:cNvSpPr>
          <p:nvPr>
            <p:ph idx="1"/>
          </p:nvPr>
        </p:nvSpPr>
        <p:spPr/>
        <p:txBody>
          <a:bodyPr/>
          <a:lstStyle/>
          <a:p>
            <a:endParaRPr lang="en-US" altLang="en-US"/>
          </a:p>
        </p:txBody>
      </p:sp>
      <p:sp>
        <p:nvSpPr>
          <p:cNvPr id="2" name="TextBox 1">
            <a:extLst>
              <a:ext uri="{FF2B5EF4-FFF2-40B4-BE49-F238E27FC236}">
                <a16:creationId xmlns:a16="http://schemas.microsoft.com/office/drawing/2014/main" id="{C8C5F1CA-21C7-4570-8C0F-433A75191B00}"/>
              </a:ext>
            </a:extLst>
          </p:cNvPr>
          <p:cNvSpPr txBox="1">
            <a:spLocks noChangeArrowheads="1"/>
          </p:cNvSpPr>
          <p:nvPr/>
        </p:nvSpPr>
        <p:spPr bwMode="auto">
          <a:xfrm>
            <a:off x="43158" y="5996659"/>
            <a:ext cx="8679625"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400">
                <a:solidFill>
                  <a:schemeClr val="tx1"/>
                </a:solidFill>
                <a:latin typeface="Calibri" panose="020F0502020204030204" pitchFamily="34" charset="0"/>
              </a:defRPr>
            </a:lvl9pPr>
          </a:lstStyle>
          <a:p>
            <a:pPr eaLnBrk="1" hangingPunct="1"/>
            <a:r>
              <a:rPr lang="en-US" altLang="id-ID" sz="933" b="1" i="1" dirty="0" err="1">
                <a:solidFill>
                  <a:srgbClr val="000000"/>
                </a:solidFill>
                <a:latin typeface="Cambria" panose="02040503050406030204" pitchFamily="18" charset="0"/>
                <a:ea typeface="Cambria" panose="02040503050406030204" pitchFamily="18" charset="0"/>
                <a:cs typeface="Cambria" panose="02040503050406030204" pitchFamily="18" charset="0"/>
              </a:rPr>
              <a:t>Sumber</a:t>
            </a:r>
            <a:r>
              <a:rPr lang="en-US" altLang="id-ID" sz="933" b="1" i="1" dirty="0">
                <a:solidFill>
                  <a:srgbClr val="000000"/>
                </a:solidFill>
                <a:latin typeface="Cambria" panose="02040503050406030204" pitchFamily="18" charset="0"/>
                <a:ea typeface="Cambria" panose="02040503050406030204" pitchFamily="18" charset="0"/>
                <a:cs typeface="Cambria" panose="02040503050406030204" pitchFamily="18" charset="0"/>
              </a:rPr>
              <a:t> : </a:t>
            </a:r>
            <a:r>
              <a:rPr lang="en-US" altLang="id-ID" sz="933" b="1" i="1" dirty="0" err="1">
                <a:solidFill>
                  <a:srgbClr val="000000"/>
                </a:solidFill>
                <a:latin typeface="Cambria" panose="02040503050406030204" pitchFamily="18" charset="0"/>
                <a:ea typeface="Cambria" panose="02040503050406030204" pitchFamily="18" charset="0"/>
                <a:cs typeface="Cambria" panose="02040503050406030204" pitchFamily="18" charset="0"/>
              </a:rPr>
              <a:t>hasil</a:t>
            </a:r>
            <a:r>
              <a:rPr lang="en-US" altLang="id-ID" sz="933" b="1" i="1" dirty="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en-US" altLang="id-ID" sz="933" b="1" i="1" dirty="0" err="1">
                <a:solidFill>
                  <a:srgbClr val="000000"/>
                </a:solidFill>
                <a:latin typeface="Cambria" panose="02040503050406030204" pitchFamily="18" charset="0"/>
                <a:ea typeface="Cambria" panose="02040503050406030204" pitchFamily="18" charset="0"/>
                <a:cs typeface="Cambria" panose="02040503050406030204" pitchFamily="18" charset="0"/>
              </a:rPr>
              <a:t>Evaluasi</a:t>
            </a:r>
            <a:r>
              <a:rPr lang="en-US" altLang="id-ID" sz="933" b="1" i="1" dirty="0">
                <a:solidFill>
                  <a:srgbClr val="000000"/>
                </a:solidFill>
                <a:latin typeface="Cambria" panose="02040503050406030204" pitchFamily="18" charset="0"/>
                <a:ea typeface="Cambria" panose="02040503050406030204" pitchFamily="18" charset="0"/>
                <a:cs typeface="Cambria" panose="02040503050406030204" pitchFamily="18" charset="0"/>
              </a:rPr>
              <a:t> BPKP dan Bank Dunia per 20 </a:t>
            </a:r>
            <a:r>
              <a:rPr lang="en-US" altLang="id-ID" sz="933" b="1" i="1" dirty="0" err="1">
                <a:solidFill>
                  <a:srgbClr val="000000"/>
                </a:solidFill>
                <a:latin typeface="Cambria" panose="02040503050406030204" pitchFamily="18" charset="0"/>
                <a:ea typeface="Cambria" panose="02040503050406030204" pitchFamily="18" charset="0"/>
                <a:cs typeface="Cambria" panose="02040503050406030204" pitchFamily="18" charset="0"/>
              </a:rPr>
              <a:t>Maret</a:t>
            </a:r>
            <a:r>
              <a:rPr lang="en-US" altLang="id-ID" sz="933" b="1" i="1" dirty="0">
                <a:solidFill>
                  <a:srgbClr val="000000"/>
                </a:solidFill>
                <a:latin typeface="Cambria" panose="02040503050406030204" pitchFamily="18" charset="0"/>
                <a:ea typeface="Cambria" panose="02040503050406030204" pitchFamily="18" charset="0"/>
                <a:cs typeface="Cambria" panose="02040503050406030204" pitchFamily="18" charset="0"/>
              </a:rPr>
              <a:t> 2018 </a:t>
            </a:r>
            <a:endParaRPr lang="id-ID" altLang="id-ID" sz="933" b="1" i="1" dirty="0">
              <a:solidFill>
                <a:srgbClr val="000000"/>
              </a:solidFill>
              <a:latin typeface="Cambria" panose="02040503050406030204" pitchFamily="18" charset="0"/>
              <a:ea typeface="Cambria" panose="02040503050406030204" pitchFamily="18" charset="0"/>
              <a:cs typeface="Cambria" panose="02040503050406030204" pitchFamily="18" charset="0"/>
            </a:endParaRPr>
          </a:p>
        </p:txBody>
      </p:sp>
      <p:sp>
        <p:nvSpPr>
          <p:cNvPr id="132100" name="Title 1">
            <a:extLst>
              <a:ext uri="{FF2B5EF4-FFF2-40B4-BE49-F238E27FC236}">
                <a16:creationId xmlns:a16="http://schemas.microsoft.com/office/drawing/2014/main" id="{377A176B-D5E3-4447-A4D0-A9FC0DC935DB}"/>
              </a:ext>
            </a:extLst>
          </p:cNvPr>
          <p:cNvSpPr txBox="1">
            <a:spLocks noChangeArrowheads="1"/>
          </p:cNvSpPr>
          <p:nvPr/>
        </p:nvSpPr>
        <p:spPr bwMode="auto">
          <a:xfrm>
            <a:off x="0" y="-34265"/>
            <a:ext cx="12192000" cy="502709"/>
          </a:xfrm>
          <a:prstGeom prst="rect">
            <a:avLst/>
          </a:prstGeom>
          <a:solidFill>
            <a:srgbClr val="C00000"/>
          </a:solidFill>
          <a:ln>
            <a:noFill/>
          </a:ln>
        </p:spPr>
        <p:txBody>
          <a:bodyPr lIns="121901" tIns="60949" rIns="121901" bIns="60949" anchor="ctr"/>
          <a:lstStyle>
            <a:lvl1pPr defTabSz="881063">
              <a:defRPr sz="1400">
                <a:solidFill>
                  <a:schemeClr val="tx1"/>
                </a:solidFill>
                <a:latin typeface="Calibri" panose="020F0502020204030204" pitchFamily="34" charset="0"/>
              </a:defRPr>
            </a:lvl1pPr>
            <a:lvl2pPr marL="742950" indent="-285750" defTabSz="881063">
              <a:defRPr sz="1400">
                <a:solidFill>
                  <a:schemeClr val="tx1"/>
                </a:solidFill>
                <a:latin typeface="Calibri" panose="020F0502020204030204" pitchFamily="34" charset="0"/>
              </a:defRPr>
            </a:lvl2pPr>
            <a:lvl3pPr marL="1143000" indent="-228600" defTabSz="881063">
              <a:defRPr sz="1400">
                <a:solidFill>
                  <a:schemeClr val="tx1"/>
                </a:solidFill>
                <a:latin typeface="Calibri" panose="020F0502020204030204" pitchFamily="34" charset="0"/>
              </a:defRPr>
            </a:lvl3pPr>
            <a:lvl4pPr marL="1600200" indent="-228600" defTabSz="881063">
              <a:defRPr sz="1400">
                <a:solidFill>
                  <a:schemeClr val="tx1"/>
                </a:solidFill>
                <a:latin typeface="Calibri" panose="020F0502020204030204" pitchFamily="34" charset="0"/>
              </a:defRPr>
            </a:lvl4pPr>
            <a:lvl5pPr marL="2057400" indent="-228600" defTabSz="881063">
              <a:defRPr sz="1400">
                <a:solidFill>
                  <a:schemeClr val="tx1"/>
                </a:solidFill>
                <a:latin typeface="Calibri" panose="020F0502020204030204" pitchFamily="34" charset="0"/>
              </a:defRPr>
            </a:lvl5pPr>
            <a:lvl6pPr marL="2514600" indent="-228600" defTabSz="881063"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881063"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881063"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881063"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spcBef>
                <a:spcPct val="20000"/>
              </a:spcBef>
            </a:pPr>
            <a:r>
              <a:rPr lang="en-US" altLang="en-US" sz="2400" b="1" dirty="0" err="1">
                <a:solidFill>
                  <a:srgbClr val="FFFFFF"/>
                </a:solidFill>
                <a:latin typeface="Cambria" panose="02040503050406030204" pitchFamily="18" charset="0"/>
                <a:ea typeface="Cambria" panose="02040503050406030204" pitchFamily="18" charset="0"/>
                <a:cs typeface="Arial" panose="020B0604020202020204" pitchFamily="34" charset="0"/>
              </a:rPr>
              <a:t>Capaian</a:t>
            </a:r>
            <a:r>
              <a:rPr lang="en-US" altLang="en-US" sz="2400" b="1" dirty="0">
                <a:solidFill>
                  <a:srgbClr val="FFFFFF"/>
                </a:solidFill>
                <a:latin typeface="Cambria" panose="02040503050406030204" pitchFamily="18" charset="0"/>
                <a:ea typeface="Cambria" panose="02040503050406030204" pitchFamily="18" charset="0"/>
                <a:cs typeface="Arial" panose="020B0604020202020204" pitchFamily="34" charset="0"/>
              </a:rPr>
              <a:t> </a:t>
            </a:r>
            <a:r>
              <a:rPr lang="en-US" altLang="en-US" sz="2400" b="1" dirty="0" err="1">
                <a:solidFill>
                  <a:srgbClr val="FFFFFF"/>
                </a:solidFill>
                <a:latin typeface="Cambria" panose="02040503050406030204" pitchFamily="18" charset="0"/>
                <a:ea typeface="Cambria" panose="02040503050406030204" pitchFamily="18" charset="0"/>
                <a:cs typeface="Arial" panose="020B0604020202020204" pitchFamily="34" charset="0"/>
              </a:rPr>
              <a:t>Indikator</a:t>
            </a:r>
            <a:r>
              <a:rPr lang="en-US" altLang="en-US" sz="2400" b="1" dirty="0">
                <a:solidFill>
                  <a:srgbClr val="FFFFFF"/>
                </a:solidFill>
                <a:latin typeface="Cambria" panose="02040503050406030204" pitchFamily="18" charset="0"/>
                <a:ea typeface="Cambria" panose="02040503050406030204" pitchFamily="18" charset="0"/>
                <a:cs typeface="Arial" panose="020B0604020202020204" pitchFamily="34" charset="0"/>
              </a:rPr>
              <a:t> </a:t>
            </a:r>
            <a:r>
              <a:rPr lang="en-US" altLang="en-US" sz="2400" b="1" dirty="0" err="1">
                <a:solidFill>
                  <a:srgbClr val="FFFFFF"/>
                </a:solidFill>
                <a:latin typeface="Cambria" panose="02040503050406030204" pitchFamily="18" charset="0"/>
                <a:ea typeface="Cambria" panose="02040503050406030204" pitchFamily="18" charset="0"/>
                <a:cs typeface="Arial" panose="020B0604020202020204" pitchFamily="34" charset="0"/>
              </a:rPr>
              <a:t>Kinerja</a:t>
            </a:r>
            <a:r>
              <a:rPr lang="en-US" altLang="en-US" sz="2400" b="1" dirty="0">
                <a:solidFill>
                  <a:srgbClr val="FFFFFF"/>
                </a:solidFill>
                <a:latin typeface="Cambria" panose="02040503050406030204" pitchFamily="18" charset="0"/>
                <a:ea typeface="Cambria" panose="02040503050406030204" pitchFamily="18" charset="0"/>
                <a:cs typeface="Arial" panose="020B0604020202020204" pitchFamily="34" charset="0"/>
              </a:rPr>
              <a:t> PKH </a:t>
            </a:r>
            <a:endParaRPr lang="en-US" altLang="id-ID" sz="2400" dirty="0">
              <a:solidFill>
                <a:srgbClr val="FFFFFF"/>
              </a:solidFill>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D8BE9C3C-720C-4477-8C7F-AC7A8F9856C2}"/>
              </a:ext>
            </a:extLst>
          </p:cNvPr>
          <p:cNvGraphicFramePr>
            <a:graphicFrameLocks/>
          </p:cNvGraphicFramePr>
          <p:nvPr>
            <p:extLst>
              <p:ext uri="{D42A27DB-BD31-4B8C-83A1-F6EECF244321}">
                <p14:modId xmlns:p14="http://schemas.microsoft.com/office/powerpoint/2010/main" val="2456528312"/>
              </p:ext>
            </p:extLst>
          </p:nvPr>
        </p:nvGraphicFramePr>
        <p:xfrm>
          <a:off x="43158" y="517615"/>
          <a:ext cx="11907542" cy="5429872"/>
        </p:xfrm>
        <a:graphic>
          <a:graphicData uri="http://schemas.openxmlformats.org/drawingml/2006/table">
            <a:tbl>
              <a:tblPr/>
              <a:tblGrid>
                <a:gridCol w="3730719">
                  <a:extLst>
                    <a:ext uri="{9D8B030D-6E8A-4147-A177-3AD203B41FA5}">
                      <a16:colId xmlns:a16="http://schemas.microsoft.com/office/drawing/2014/main" val="20000"/>
                    </a:ext>
                  </a:extLst>
                </a:gridCol>
                <a:gridCol w="922652">
                  <a:extLst>
                    <a:ext uri="{9D8B030D-6E8A-4147-A177-3AD203B41FA5}">
                      <a16:colId xmlns:a16="http://schemas.microsoft.com/office/drawing/2014/main" val="20001"/>
                    </a:ext>
                  </a:extLst>
                </a:gridCol>
                <a:gridCol w="1105397">
                  <a:extLst>
                    <a:ext uri="{9D8B030D-6E8A-4147-A177-3AD203B41FA5}">
                      <a16:colId xmlns:a16="http://schemas.microsoft.com/office/drawing/2014/main" val="20002"/>
                    </a:ext>
                  </a:extLst>
                </a:gridCol>
                <a:gridCol w="1103168">
                  <a:extLst>
                    <a:ext uri="{9D8B030D-6E8A-4147-A177-3AD203B41FA5}">
                      <a16:colId xmlns:a16="http://schemas.microsoft.com/office/drawing/2014/main" val="20003"/>
                    </a:ext>
                  </a:extLst>
                </a:gridCol>
                <a:gridCol w="1034084">
                  <a:extLst>
                    <a:ext uri="{9D8B030D-6E8A-4147-A177-3AD203B41FA5}">
                      <a16:colId xmlns:a16="http://schemas.microsoft.com/office/drawing/2014/main" val="20004"/>
                    </a:ext>
                  </a:extLst>
                </a:gridCol>
                <a:gridCol w="1404032">
                  <a:extLst>
                    <a:ext uri="{9D8B030D-6E8A-4147-A177-3AD203B41FA5}">
                      <a16:colId xmlns:a16="http://schemas.microsoft.com/office/drawing/2014/main" val="20005"/>
                    </a:ext>
                  </a:extLst>
                </a:gridCol>
                <a:gridCol w="1406261">
                  <a:extLst>
                    <a:ext uri="{9D8B030D-6E8A-4147-A177-3AD203B41FA5}">
                      <a16:colId xmlns:a16="http://schemas.microsoft.com/office/drawing/2014/main" val="20006"/>
                    </a:ext>
                  </a:extLst>
                </a:gridCol>
                <a:gridCol w="1201229">
                  <a:extLst>
                    <a:ext uri="{9D8B030D-6E8A-4147-A177-3AD203B41FA5}">
                      <a16:colId xmlns:a16="http://schemas.microsoft.com/office/drawing/2014/main" val="20007"/>
                    </a:ext>
                  </a:extLst>
                </a:gridCol>
              </a:tblGrid>
              <a:tr h="342716">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Arial" panose="020B0604020202020204" pitchFamily="34" charset="0"/>
                        </a:rPr>
                        <a:t>Output  </a:t>
                      </a:r>
                      <a:r>
                        <a:rPr kumimoji="0" lang="en-US" altLang="en-US" sz="1200" b="1" i="0" u="none" strike="noStrike" cap="none" normalizeH="0" baseline="0" dirty="0" err="1">
                          <a:ln>
                            <a:noFill/>
                          </a:ln>
                          <a:solidFill>
                            <a:srgbClr val="FFFFFF"/>
                          </a:solidFill>
                          <a:effectLst/>
                          <a:latin typeface="Cambria" panose="02040503050406030204" pitchFamily="18" charset="0"/>
                          <a:ea typeface="Cambria" panose="02040503050406030204" pitchFamily="18" charset="0"/>
                          <a:cs typeface="Arial" panose="020B0604020202020204" pitchFamily="34" charset="0"/>
                        </a:rPr>
                        <a:t>Kegiatan</a:t>
                      </a:r>
                      <a:endParaRPr kumimoji="0" lang="id-ID" altLang="en-US" sz="12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d-ID" altLang="en-US" sz="1100" b="1" i="1"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Arial" panose="020B0604020202020204" pitchFamily="34" charset="0"/>
                        </a:rPr>
                        <a:t>Baseline</a:t>
                      </a:r>
                      <a:r>
                        <a:rPr kumimoji="0" lang="id-ID" alt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Arial" panose="020B0604020202020204" pitchFamily="34" charset="0"/>
                        </a:rPr>
                        <a:t> (2016)</a:t>
                      </a:r>
                    </a:p>
                  </a:txBody>
                  <a:tcPr marL="72963" marR="72963" marT="36467" marB="364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gridSpan="6">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d-ID" alt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Arial" panose="020B0604020202020204" pitchFamily="34" charset="0"/>
                        </a:rPr>
                        <a:t>Target</a:t>
                      </a:r>
                      <a:r>
                        <a:rPr kumimoji="0" lang="en-US" alt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Arial" panose="020B0604020202020204" pitchFamily="34" charset="0"/>
                        </a:rPr>
                        <a:t> </a:t>
                      </a:r>
                      <a:r>
                        <a:rPr kumimoji="0" lang="id-ID" altLang="en-US" sz="1100" b="1" i="0" u="none" strike="noStrike" cap="none" normalizeH="0" baseline="0" dirty="0">
                          <a:ln>
                            <a:noFill/>
                          </a:ln>
                          <a:solidFill>
                            <a:srgbClr val="FFFFFF"/>
                          </a:solidFill>
                          <a:effectLst/>
                          <a:latin typeface="Cambria" panose="02040503050406030204" pitchFamily="18" charset="0"/>
                          <a:ea typeface="Cambria" panose="02040503050406030204" pitchFamily="18" charset="0"/>
                          <a:cs typeface="Arial" panose="020B0604020202020204" pitchFamily="34" charset="0"/>
                        </a:rPr>
                        <a:t> </a:t>
                      </a: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0"/>
                  </a:ext>
                </a:extLst>
              </a:tr>
              <a:tr h="235493">
                <a:tc vMerge="1">
                  <a:txBody>
                    <a:bodyPr/>
                    <a:lstStyle/>
                    <a:p>
                      <a:endParaRPr lang="en-ID"/>
                    </a:p>
                  </a:txBody>
                  <a:tcPr/>
                </a:tc>
                <a:tc vMerge="1">
                  <a:txBody>
                    <a:bodyPr/>
                    <a:lstStyle/>
                    <a:p>
                      <a:endParaRPr lang="en-ID"/>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d-ID" altLang="en-US" sz="1100" b="1" i="0" u="none" strike="noStrike" cap="none" normalizeH="0" baseline="0" dirty="0">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rPr>
                        <a:t>2017</a:t>
                      </a:r>
                    </a:p>
                  </a:txBody>
                  <a:tcPr marL="72963" marR="72963" marT="36467" marB="36467"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err="1">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rPr>
                        <a:t>Capaian</a:t>
                      </a:r>
                      <a:r>
                        <a:rPr kumimoji="0" lang="en-US" altLang="en-US" sz="1100" b="1" i="0" u="none" strike="noStrike" cap="none" normalizeH="0" baseline="0" dirty="0">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rPr>
                        <a:t> 2017</a:t>
                      </a:r>
                      <a:endParaRPr kumimoji="0" lang="id-ID" altLang="en-US" sz="1100" b="1" i="0" u="none" strike="noStrike" cap="none" normalizeH="0" baseline="0" dirty="0">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d-ID" altLang="en-US" sz="1100" b="1" i="0" u="none" strike="noStrike" cap="none" normalizeH="0" baseline="0" dirty="0">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rPr>
                        <a:t>2018</a:t>
                      </a: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err="1">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rPr>
                        <a:t>Capaian</a:t>
                      </a:r>
                      <a:r>
                        <a:rPr kumimoji="0" lang="en-US" altLang="en-US" sz="1100" b="1" i="0" u="none" strike="noStrike" cap="none" normalizeH="0" baseline="0" dirty="0">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rPr>
                        <a:t> 2018</a:t>
                      </a:r>
                      <a:endParaRPr kumimoji="0" lang="id-ID" altLang="en-US" sz="1100" b="1" i="0" u="none" strike="noStrike" cap="none" normalizeH="0" baseline="0" dirty="0">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d-ID" altLang="en-US" sz="1100" b="1" i="0" u="none" strike="noStrike" cap="none" normalizeH="0" baseline="0" dirty="0">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rPr>
                        <a:t>2019</a:t>
                      </a: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d-ID" altLang="en-US" sz="1100" b="1" i="0" u="none" strike="noStrike" cap="none" normalizeH="0" baseline="0" dirty="0">
                          <a:ln>
                            <a:noFill/>
                          </a:ln>
                          <a:solidFill>
                            <a:schemeClr val="bg1"/>
                          </a:solidFill>
                          <a:effectLst/>
                          <a:latin typeface="Cambria" panose="02040503050406030204" pitchFamily="18" charset="0"/>
                          <a:ea typeface="Cambria" panose="02040503050406030204" pitchFamily="18" charset="0"/>
                          <a:cs typeface="Arial" panose="020B0604020202020204" pitchFamily="34" charset="0"/>
                        </a:rPr>
                        <a:t>2020</a:t>
                      </a: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1"/>
                  </a:ext>
                </a:extLst>
              </a:tr>
              <a:tr h="834527">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1. Penguatan PMIS PKH diimplementasi</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kan</a:t>
                      </a: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Tidak</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Rencana Aksi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Peningkatan</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disusun</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Rencana</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Aksi</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Tersedia</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Rencana Aksi </a:t>
                      </a: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Peningkatan </a:t>
                      </a: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diimplementasi</a:t>
                      </a: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kan secara memuaskan</a:t>
                      </a:r>
                      <a:endPar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PMIS PKH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telah</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dibangun</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sedang</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diujicobakan</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PMIS PKH </a:t>
                      </a: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diaudit dan rekomendasi peningkatan diberikan </a:t>
                      </a:r>
                      <a:endPar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Rekomendasi peningkatan pada Laporan Audit diimplementasikan </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431445">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7475" marR="0" lvl="0" indent="-117475" algn="l" defTabSz="685800" rtl="0" eaLnBrk="1" fontAlgn="base" latinLnBrk="0" hangingPunct="1">
                        <a:lnSpc>
                          <a:spcPct val="100000"/>
                        </a:lnSpc>
                        <a:spcBef>
                          <a:spcPct val="0"/>
                        </a:spcBef>
                        <a:spcAft>
                          <a:spcPct val="0"/>
                        </a:spcAft>
                        <a:buClrTx/>
                        <a:buSzTx/>
                        <a:buFontTx/>
                        <a:buNone/>
                        <a:tabLst/>
                      </a:pP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2.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Proporsi</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kecamatan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dengan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keluarga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penerima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manfaat</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PKH yang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telah</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beralih</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metode</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pembayaran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non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tunai</a:t>
                      </a:r>
                      <a:endPar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15%</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2</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7</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100% (&gt;&gt;)</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39%</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100%</a:t>
                      </a:r>
                      <a:endPar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56%</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73%</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755256">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7475" marR="0" lvl="0" indent="-117475" algn="l" defTabSz="685800" rtl="0" eaLnBrk="1" fontAlgn="base" latinLnBrk="0" hangingPunct="1">
                        <a:lnSpc>
                          <a:spcPct val="100000"/>
                        </a:lnSpc>
                        <a:spcBef>
                          <a:spcPct val="0"/>
                        </a:spcBef>
                        <a:spcAft>
                          <a:spcPct val="0"/>
                        </a:spcAft>
                        <a:buClrTx/>
                        <a:buSzTx/>
                        <a:buFontTx/>
                        <a:buNone/>
                        <a:tabLst/>
                      </a:pP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3.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Peluncuran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Sistem</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Penanganan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Pengaduan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Keluhan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(Grievance Redress System. GRS) yang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telah</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diperbarui</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setelah</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dilakukan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evaluasi</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uji</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coba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(pilot)</a:t>
                      </a:r>
                      <a:endPar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Tidak</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Rancangan disusun</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Rancangan</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Tersedia</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CC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Diujicoba</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dan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Diluncurkan</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Uji coba (</a:t>
                      </a:r>
                      <a:r>
                        <a:rPr kumimoji="0" lang="id-ID" altLang="en-US" sz="1050" b="0" i="1"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pilot</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diimplementasi</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kan dan dievaluasi </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TOR Pilot GRS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sudah</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tersedia</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dan</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menjadi</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tempat</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pengaduan</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bagi</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2008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kasus</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Peluncuran</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GRS yang telah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diperbarui</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Hasil </a:t>
                      </a: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Analisis </a:t>
                      </a: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Pengaduan</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507101">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7475" marR="0" lvl="0" indent="-117475" algn="l" defTabSz="685800" rtl="0" eaLnBrk="1" fontAlgn="base" latinLnBrk="0" hangingPunct="1">
                        <a:lnSpc>
                          <a:spcPct val="100000"/>
                        </a:lnSpc>
                        <a:spcBef>
                          <a:spcPct val="0"/>
                        </a:spcBef>
                        <a:spcAft>
                          <a:spcPct val="0"/>
                        </a:spcAft>
                        <a:buClrTx/>
                        <a:buSzTx/>
                        <a:buFontTx/>
                        <a:buNone/>
                        <a:tabLst/>
                      </a:pP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4.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Proporsi</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keluarga penerima manfaat  PKH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dengan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verifikasi </a:t>
                      </a:r>
                      <a:r>
                        <a:rPr kumimoji="0" lang="id-ID"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kondisionalitas</a:t>
                      </a: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yang</a:t>
                      </a: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telah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tercatat</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dalam </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a:t>
                      </a: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MIS</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PKH </a:t>
                      </a:r>
                      <a:endPar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40%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5</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49.8% (&lt;)</a:t>
                      </a:r>
                      <a:endPar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75%</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50% </a:t>
                      </a:r>
                    </a:p>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Masih</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dalam</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proses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penghitungan</a:t>
                      </a:r>
                      <a:endPar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85%</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90%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5"/>
                  </a:ext>
                </a:extLst>
              </a:tr>
              <a:tr h="437441">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7475" marR="0" lvl="0" indent="-117475" algn="l" defTabSz="685800" rtl="0" eaLnBrk="1" fontAlgn="base" latinLnBrk="0" hangingPunct="1">
                        <a:lnSpc>
                          <a:spcPct val="100000"/>
                        </a:lnSpc>
                        <a:spcBef>
                          <a:spcPct val="0"/>
                        </a:spcBef>
                        <a:spcAft>
                          <a:spcPct val="0"/>
                        </a:spcAft>
                        <a:buClrTx/>
                        <a:buSzTx/>
                        <a:buFontTx/>
                        <a:buNone/>
                        <a:tabLst/>
                      </a:pP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5.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Proporsi</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keluarga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penerima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manfaat</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PKH yang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menerima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program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bantuan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sosial</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lain  </a:t>
                      </a:r>
                      <a:endPar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13.6%</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40%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10% (&lt;&lt;)</a:t>
                      </a:r>
                      <a:endPar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70%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20.29%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masih</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dalam</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proses</a:t>
                      </a:r>
                      <a:endPar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85%</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95%</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6"/>
                  </a:ext>
                </a:extLst>
              </a:tr>
              <a:tr h="437441">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7475" marR="0" lvl="0" indent="-117475" algn="l" defTabSz="685800" rtl="0" eaLnBrk="1" fontAlgn="base" latinLnBrk="0" hangingPunct="1">
                        <a:lnSpc>
                          <a:spcPct val="100000"/>
                        </a:lnSpc>
                        <a:spcBef>
                          <a:spcPct val="0"/>
                        </a:spcBef>
                        <a:spcAft>
                          <a:spcPct val="0"/>
                        </a:spcAft>
                        <a:buClrTx/>
                        <a:buSzTx/>
                        <a:buFontTx/>
                        <a:buNone/>
                        <a:tabLst/>
                      </a:pP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6.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Proporsi</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keluarga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penerima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manfaat</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PKH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dengan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nomor</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NIK yang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telah</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diverifikasi</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endPar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73.5%</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80%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81% (&gt;)</a:t>
                      </a:r>
                      <a:endPar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90%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97.42%</a:t>
                      </a:r>
                      <a:endPar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95%</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7"/>
                  </a:ext>
                </a:extLst>
              </a:tr>
              <a:tr h="499653">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7475" marR="0" lvl="0" indent="-117475" algn="l" defTabSz="914400" rtl="0" eaLnBrk="1" fontAlgn="base" latinLnBrk="0" hangingPunct="1">
                        <a:lnSpc>
                          <a:spcPct val="100000"/>
                        </a:lnSpc>
                        <a:spcBef>
                          <a:spcPct val="0"/>
                        </a:spcBef>
                        <a:spcAft>
                          <a:spcPct val="0"/>
                        </a:spcAft>
                        <a:buClrTx/>
                        <a:buSzTx/>
                        <a:buFontTx/>
                        <a:buNone/>
                        <a:tabLst/>
                      </a:pP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7.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Jumlah</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kelompok</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ibu-ibu</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penerima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manfaat</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PKH yang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menerima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Pertemuan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Peningkatan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Kemampuan</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Keluarga</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(P2K2/FDS)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dari</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fasilitator</a:t>
                      </a:r>
                      <a:r>
                        <a:rPr kumimoji="0" lang="en-US"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terlatih</a:t>
                      </a:r>
                      <a:endPar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Calibri" panose="020F0502020204030204" pitchFamily="34" charset="0"/>
                        </a:rPr>
                        <a:t>7.357</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32.000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92.176 (&gt;&gt;)</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56.000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225.490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81.000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106.000</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255083">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8. Jumlah total keluarga penerima manfaat PKH</a:t>
                      </a: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5</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98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juta</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6 juta</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6</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.22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juta</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(&gt;)</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8 juta</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10.000.232</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699"/>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10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juta</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7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10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juta</a:t>
                      </a:r>
                      <a:endPar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9"/>
                  </a:ext>
                </a:extLst>
              </a:tr>
              <a:tr h="61980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17475" marR="0" lvl="0" indent="-117475" algn="l" defTabSz="685800" rtl="0" eaLnBrk="1" fontAlgn="base" latinLnBrk="0" hangingPunct="1">
                        <a:lnSpc>
                          <a:spcPct val="100000"/>
                        </a:lnSpc>
                        <a:spcBef>
                          <a:spcPct val="0"/>
                        </a:spcBef>
                        <a:spcAft>
                          <a:spcPct val="0"/>
                        </a:spcAft>
                        <a:buClrTx/>
                        <a:buSzTx/>
                        <a:buFontTx/>
                        <a:buNone/>
                        <a:tabLst/>
                      </a:pPr>
                      <a:r>
                        <a:rPr kumimoji="0" lang="id-ID" altLang="en-US" sz="10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9. Rasio jumlah keluarga penerima manfaat PKH terhadap jumlah keluarga sasaran/miskin yang tinggal di daerah terpencil dan perbatasan </a:t>
                      </a:r>
                    </a:p>
                  </a:txBody>
                  <a:tcPr marL="72963" marR="72963" marT="36467" marB="36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48%</a:t>
                      </a:r>
                      <a:endPar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60%</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70% (&gt;&gt;)</a:t>
                      </a:r>
                      <a:endPar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70</a:t>
                      </a:r>
                      <a:r>
                        <a:rPr kumimoji="0" lang="id-ID" altLang="en-US" sz="105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21.42%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masih</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kumimoji="0" lang="en-US" altLang="en-US" sz="105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dalam</a:t>
                      </a: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 proses</a:t>
                      </a:r>
                      <a:endPar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80</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24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85</a:t>
                      </a:r>
                      <a:r>
                        <a:rPr kumimoji="0" lang="id-ID" altLang="en-US" sz="105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Arial" panose="020B0604020202020204" pitchFamily="34" charset="0"/>
                        </a:rPr>
                        <a:t>%</a:t>
                      </a:r>
                    </a:p>
                  </a:txBody>
                  <a:tcPr marL="54721" marR="5472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10"/>
                  </a:ext>
                </a:extLst>
              </a:tr>
            </a:tbl>
          </a:graphicData>
        </a:graphic>
      </p:graphicFrame>
      <p:sp>
        <p:nvSpPr>
          <p:cNvPr id="132208" name="TextBox 7">
            <a:extLst>
              <a:ext uri="{FF2B5EF4-FFF2-40B4-BE49-F238E27FC236}">
                <a16:creationId xmlns:a16="http://schemas.microsoft.com/office/drawing/2014/main" id="{DBBE5BA0-2D77-4545-B3F5-FF07D9201AD1}"/>
              </a:ext>
            </a:extLst>
          </p:cNvPr>
          <p:cNvSpPr txBox="1">
            <a:spLocks noChangeArrowheads="1"/>
          </p:cNvSpPr>
          <p:nvPr/>
        </p:nvSpPr>
        <p:spPr bwMode="auto">
          <a:xfrm>
            <a:off x="21579" y="6171528"/>
            <a:ext cx="11339396" cy="5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defRPr sz="1400">
                <a:solidFill>
                  <a:schemeClr val="tx1"/>
                </a:solidFill>
                <a:latin typeface="Calibri" panose="020F0502020204030204" pitchFamily="34" charset="0"/>
              </a:defRPr>
            </a:lvl1pPr>
            <a:lvl2pPr defTabSz="684213">
              <a:defRPr sz="1400">
                <a:solidFill>
                  <a:schemeClr val="tx1"/>
                </a:solidFill>
                <a:latin typeface="Calibri" panose="020F0502020204030204" pitchFamily="34" charset="0"/>
              </a:defRPr>
            </a:lvl2pPr>
            <a:lvl3pPr defTabSz="684213">
              <a:defRPr sz="1400">
                <a:solidFill>
                  <a:schemeClr val="tx1"/>
                </a:solidFill>
                <a:latin typeface="Calibri" panose="020F0502020204030204" pitchFamily="34" charset="0"/>
              </a:defRPr>
            </a:lvl3pPr>
            <a:lvl4pPr defTabSz="684213">
              <a:defRPr sz="1400">
                <a:solidFill>
                  <a:schemeClr val="tx1"/>
                </a:solidFill>
                <a:latin typeface="Calibri" panose="020F0502020204030204" pitchFamily="34" charset="0"/>
              </a:defRPr>
            </a:lvl4pPr>
            <a:lvl5pPr defTabSz="684213">
              <a:defRPr sz="1400">
                <a:solidFill>
                  <a:schemeClr val="tx1"/>
                </a:solidFill>
                <a:latin typeface="Calibri" panose="020F0502020204030204" pitchFamily="34" charset="0"/>
              </a:defRPr>
            </a:lvl5pPr>
            <a:lvl6pPr marL="1828800" indent="457200" defTabSz="684213" eaLnBrk="0" fontAlgn="base" hangingPunct="0">
              <a:spcBef>
                <a:spcPct val="0"/>
              </a:spcBef>
              <a:spcAft>
                <a:spcPct val="0"/>
              </a:spcAft>
              <a:defRPr sz="1400">
                <a:solidFill>
                  <a:schemeClr val="tx1"/>
                </a:solidFill>
                <a:latin typeface="Calibri" panose="020F0502020204030204" pitchFamily="34" charset="0"/>
              </a:defRPr>
            </a:lvl6pPr>
            <a:lvl7pPr marL="2286000" indent="457200" defTabSz="684213" eaLnBrk="0" fontAlgn="base" hangingPunct="0">
              <a:spcBef>
                <a:spcPct val="0"/>
              </a:spcBef>
              <a:spcAft>
                <a:spcPct val="0"/>
              </a:spcAft>
              <a:defRPr sz="1400">
                <a:solidFill>
                  <a:schemeClr val="tx1"/>
                </a:solidFill>
                <a:latin typeface="Calibri" panose="020F0502020204030204" pitchFamily="34" charset="0"/>
              </a:defRPr>
            </a:lvl7pPr>
            <a:lvl8pPr marL="2743200" indent="457200" defTabSz="684213" eaLnBrk="0" fontAlgn="base" hangingPunct="0">
              <a:spcBef>
                <a:spcPct val="0"/>
              </a:spcBef>
              <a:spcAft>
                <a:spcPct val="0"/>
              </a:spcAft>
              <a:defRPr sz="1400">
                <a:solidFill>
                  <a:schemeClr val="tx1"/>
                </a:solidFill>
                <a:latin typeface="Calibri" panose="020F0502020204030204" pitchFamily="34" charset="0"/>
              </a:defRPr>
            </a:lvl8pPr>
            <a:lvl9pPr marL="3200400" indent="457200" defTabSz="684213" eaLnBrk="0" fontAlgn="base" hangingPunct="0">
              <a:spcBef>
                <a:spcPct val="0"/>
              </a:spcBef>
              <a:spcAft>
                <a:spcPct val="0"/>
              </a:spcAft>
              <a:defRPr sz="1400">
                <a:solidFill>
                  <a:schemeClr val="tx1"/>
                </a:solidFill>
                <a:latin typeface="Calibri" panose="020F0502020204030204" pitchFamily="34" charset="0"/>
              </a:defRPr>
            </a:lvl9pPr>
          </a:lstStyle>
          <a:p>
            <a:r>
              <a:rPr lang="en-US" altLang="en-US" sz="933" b="1" i="1" dirty="0" err="1">
                <a:latin typeface="Cambria" panose="02040503050406030204" pitchFamily="18" charset="0"/>
                <a:ea typeface="Cambria" panose="02040503050406030204" pitchFamily="18" charset="0"/>
              </a:rPr>
              <a:t>Catatan</a:t>
            </a:r>
            <a:r>
              <a:rPr lang="en-US" altLang="en-US" sz="933" b="1" i="1" dirty="0">
                <a:latin typeface="Cambria" panose="02040503050406030204" pitchFamily="18" charset="0"/>
                <a:ea typeface="Cambria" panose="02040503050406030204" pitchFamily="18" charset="0"/>
              </a:rPr>
              <a:t> : </a:t>
            </a:r>
          </a:p>
          <a:p>
            <a:r>
              <a:rPr lang="en-US" altLang="en-US" sz="933" dirty="0">
                <a:latin typeface="Cambria" panose="02040503050406030204" pitchFamily="18" charset="0"/>
                <a:ea typeface="Cambria" panose="02040503050406030204" pitchFamily="18" charset="0"/>
              </a:rPr>
              <a:t>*     </a:t>
            </a:r>
            <a:r>
              <a:rPr lang="en-US" altLang="en-US" sz="933" dirty="0" err="1">
                <a:latin typeface="Cambria" panose="02040503050406030204" pitchFamily="18" charset="0"/>
                <a:ea typeface="Cambria" panose="02040503050406030204" pitchFamily="18" charset="0"/>
              </a:rPr>
              <a:t>Capaian</a:t>
            </a:r>
            <a:r>
              <a:rPr lang="en-US" altLang="en-US" sz="933" dirty="0">
                <a:latin typeface="Cambria" panose="02040503050406030204" pitchFamily="18" charset="0"/>
                <a:ea typeface="Cambria" panose="02040503050406030204" pitchFamily="18" charset="0"/>
              </a:rPr>
              <a:t> 2017 </a:t>
            </a:r>
            <a:r>
              <a:rPr lang="en-US" altLang="en-US" sz="933" dirty="0" err="1">
                <a:latin typeface="Cambria" panose="02040503050406030204" pitchFamily="18" charset="0"/>
                <a:ea typeface="Cambria" panose="02040503050406030204" pitchFamily="18" charset="0"/>
              </a:rPr>
              <a:t>telah</a:t>
            </a:r>
            <a:r>
              <a:rPr lang="en-US" altLang="en-US" sz="933" dirty="0">
                <a:latin typeface="Cambria" panose="02040503050406030204" pitchFamily="18" charset="0"/>
                <a:ea typeface="Cambria" panose="02040503050406030204" pitchFamily="18" charset="0"/>
              </a:rPr>
              <a:t> </a:t>
            </a:r>
            <a:r>
              <a:rPr lang="en-US" altLang="en-US" sz="933" dirty="0" err="1">
                <a:latin typeface="Cambria" panose="02040503050406030204" pitchFamily="18" charset="0"/>
                <a:ea typeface="Cambria" panose="02040503050406030204" pitchFamily="18" charset="0"/>
              </a:rPr>
              <a:t>diverifikasi</a:t>
            </a:r>
            <a:r>
              <a:rPr lang="en-US" altLang="en-US" sz="933" dirty="0">
                <a:latin typeface="Cambria" panose="02040503050406030204" pitchFamily="18" charset="0"/>
                <a:ea typeface="Cambria" panose="02040503050406030204" pitchFamily="18" charset="0"/>
              </a:rPr>
              <a:t> oleh BPKP</a:t>
            </a:r>
          </a:p>
          <a:p>
            <a:r>
              <a:rPr lang="en-US" altLang="en-US" sz="933" dirty="0">
                <a:latin typeface="Cambria" panose="02040503050406030204" pitchFamily="18" charset="0"/>
                <a:ea typeface="Cambria" panose="02040503050406030204" pitchFamily="18" charset="0"/>
              </a:rPr>
              <a:t>** </a:t>
            </a:r>
            <a:r>
              <a:rPr lang="id-ID" altLang="en-US" sz="933" dirty="0">
                <a:latin typeface="Cambria" panose="02040503050406030204" pitchFamily="18" charset="0"/>
                <a:ea typeface="Cambria" panose="02040503050406030204" pitchFamily="18" charset="0"/>
              </a:rPr>
              <a:t> </a:t>
            </a:r>
            <a:r>
              <a:rPr lang="en-US" altLang="en-US" sz="933" dirty="0">
                <a:latin typeface="Cambria" panose="02040503050406030204" pitchFamily="18" charset="0"/>
                <a:ea typeface="Cambria" panose="02040503050406030204" pitchFamily="18" charset="0"/>
              </a:rPr>
              <a:t> </a:t>
            </a:r>
            <a:r>
              <a:rPr lang="en-US" altLang="en-US" sz="933" dirty="0" err="1">
                <a:latin typeface="Cambria" panose="02040503050406030204" pitchFamily="18" charset="0"/>
                <a:ea typeface="Cambria" panose="02040503050406030204" pitchFamily="18" charset="0"/>
              </a:rPr>
              <a:t>Capaian</a:t>
            </a:r>
            <a:r>
              <a:rPr lang="en-US" altLang="en-US" sz="933" dirty="0">
                <a:latin typeface="Cambria" panose="02040503050406030204" pitchFamily="18" charset="0"/>
                <a:ea typeface="Cambria" panose="02040503050406030204" pitchFamily="18" charset="0"/>
              </a:rPr>
              <a:t> 2018 </a:t>
            </a:r>
            <a:r>
              <a:rPr lang="en-US" altLang="en-US" sz="933" dirty="0" err="1">
                <a:latin typeface="Cambria" panose="02040503050406030204" pitchFamily="18" charset="0"/>
                <a:ea typeface="Cambria" panose="02040503050406030204" pitchFamily="18" charset="0"/>
              </a:rPr>
              <a:t>akan</a:t>
            </a:r>
            <a:r>
              <a:rPr lang="en-US" altLang="en-US" sz="933" dirty="0">
                <a:latin typeface="Cambria" panose="02040503050406030204" pitchFamily="18" charset="0"/>
                <a:ea typeface="Cambria" panose="02040503050406030204" pitchFamily="18" charset="0"/>
              </a:rPr>
              <a:t> </a:t>
            </a:r>
            <a:r>
              <a:rPr lang="en-US" altLang="en-US" sz="933" dirty="0" err="1">
                <a:latin typeface="Cambria" panose="02040503050406030204" pitchFamily="18" charset="0"/>
                <a:ea typeface="Cambria" panose="02040503050406030204" pitchFamily="18" charset="0"/>
              </a:rPr>
              <a:t>dilakukan</a:t>
            </a:r>
            <a:r>
              <a:rPr lang="en-US" altLang="en-US" sz="933" dirty="0">
                <a:latin typeface="Cambria" panose="02040503050406030204" pitchFamily="18" charset="0"/>
                <a:ea typeface="Cambria" panose="02040503050406030204" pitchFamily="18" charset="0"/>
              </a:rPr>
              <a:t> </a:t>
            </a:r>
            <a:r>
              <a:rPr lang="en-US" altLang="en-US" sz="933" dirty="0" err="1">
                <a:latin typeface="Cambria" panose="02040503050406030204" pitchFamily="18" charset="0"/>
                <a:ea typeface="Cambria" panose="02040503050406030204" pitchFamily="18" charset="0"/>
              </a:rPr>
              <a:t>verifikasi</a:t>
            </a:r>
            <a:r>
              <a:rPr lang="en-US" altLang="en-US" sz="933" dirty="0">
                <a:latin typeface="Cambria" panose="02040503050406030204" pitchFamily="18" charset="0"/>
                <a:ea typeface="Cambria" panose="02040503050406030204" pitchFamily="18" charset="0"/>
              </a:rPr>
              <a:t> oleh BPKP pada </a:t>
            </a:r>
            <a:r>
              <a:rPr lang="en-US" altLang="en-US" sz="933" dirty="0" err="1">
                <a:latin typeface="Cambria" panose="02040503050406030204" pitchFamily="18" charset="0"/>
                <a:ea typeface="Cambria" panose="02040503050406030204" pitchFamily="18" charset="0"/>
              </a:rPr>
              <a:t>bulan</a:t>
            </a:r>
            <a:r>
              <a:rPr lang="en-US" altLang="en-US" sz="933" dirty="0">
                <a:latin typeface="Cambria" panose="02040503050406030204" pitchFamily="18" charset="0"/>
                <a:ea typeface="Cambria" panose="02040503050406030204" pitchFamily="18" charset="0"/>
              </a:rPr>
              <a:t> </a:t>
            </a:r>
            <a:r>
              <a:rPr lang="en-US" altLang="en-US" sz="933" dirty="0" err="1">
                <a:latin typeface="Cambria" panose="02040503050406030204" pitchFamily="18" charset="0"/>
                <a:ea typeface="Cambria" panose="02040503050406030204" pitchFamily="18" charset="0"/>
              </a:rPr>
              <a:t>Februari</a:t>
            </a:r>
            <a:r>
              <a:rPr lang="en-US" altLang="en-US" sz="933" dirty="0">
                <a:latin typeface="Cambria" panose="02040503050406030204" pitchFamily="18" charset="0"/>
                <a:ea typeface="Cambria" panose="02040503050406030204" pitchFamily="18" charset="0"/>
              </a:rPr>
              <a:t> 2019.</a:t>
            </a:r>
          </a:p>
        </p:txBody>
      </p:sp>
      <p:sp>
        <p:nvSpPr>
          <p:cNvPr id="3" name="Slide Number Placeholder 2"/>
          <p:cNvSpPr>
            <a:spLocks noGrp="1"/>
          </p:cNvSpPr>
          <p:nvPr>
            <p:ph type="sldNum" sz="quarter" idx="12"/>
          </p:nvPr>
        </p:nvSpPr>
        <p:spPr/>
        <p:txBody>
          <a:bodyPr/>
          <a:lstStyle/>
          <a:p>
            <a:fld id="{FC0FC0F8-C388-44C0-B684-409CF8C059C2}" type="slidenum">
              <a:rPr lang="id-ID" smtClean="0"/>
              <a:t>27</a:t>
            </a:fld>
            <a:endParaRPr lang="id-ID"/>
          </a:p>
        </p:txBody>
      </p:sp>
    </p:spTree>
    <p:extLst>
      <p:ext uri="{BB962C8B-B14F-4D97-AF65-F5344CB8AC3E}">
        <p14:creationId xmlns:p14="http://schemas.microsoft.com/office/powerpoint/2010/main" val="1778216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636" y="5900196"/>
            <a:ext cx="2807200" cy="565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2016</a:t>
            </a:r>
          </a:p>
        </p:txBody>
      </p:sp>
      <p:sp>
        <p:nvSpPr>
          <p:cNvPr id="5" name="Rectangle 4"/>
          <p:cNvSpPr/>
          <p:nvPr/>
        </p:nvSpPr>
        <p:spPr>
          <a:xfrm>
            <a:off x="3401837" y="5917263"/>
            <a:ext cx="2850776" cy="5761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2017</a:t>
            </a:r>
          </a:p>
        </p:txBody>
      </p:sp>
      <p:sp>
        <p:nvSpPr>
          <p:cNvPr id="7" name="Rectangle 6"/>
          <p:cNvSpPr/>
          <p:nvPr/>
        </p:nvSpPr>
        <p:spPr>
          <a:xfrm>
            <a:off x="6252613" y="5919292"/>
            <a:ext cx="2918012" cy="56529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2018</a:t>
            </a:r>
          </a:p>
        </p:txBody>
      </p:sp>
      <p:cxnSp>
        <p:nvCxnSpPr>
          <p:cNvPr id="17" name="Straight Connector 16"/>
          <p:cNvCxnSpPr/>
          <p:nvPr/>
        </p:nvCxnSpPr>
        <p:spPr>
          <a:xfrm flipV="1">
            <a:off x="665538" y="5763359"/>
            <a:ext cx="11295499" cy="55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372639" y="1021950"/>
            <a:ext cx="43789" cy="4732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1859" y="1306541"/>
            <a:ext cx="2730755" cy="3262432"/>
          </a:xfrm>
          <a:prstGeom prst="rect">
            <a:avLst/>
          </a:prstGeom>
          <a:noFill/>
        </p:spPr>
        <p:txBody>
          <a:bodyPr wrap="square" rtlCol="0">
            <a:spAutoFit/>
          </a:bodyPr>
          <a:lstStyle/>
          <a:p>
            <a:pPr marL="106363" indent="-106363">
              <a:buFont typeface="Arial" charset="0"/>
              <a:buChar char="•"/>
            </a:pPr>
            <a:endParaRPr lang="en-US" sz="1400" dirty="0"/>
          </a:p>
          <a:p>
            <a:pPr marL="106363" indent="-106363">
              <a:buFont typeface="Arial" charset="0"/>
              <a:buChar char="•"/>
            </a:pPr>
            <a:r>
              <a:rPr lang="en-US" sz="1600" b="1" dirty="0" err="1"/>
              <a:t>Kenaikan</a:t>
            </a:r>
            <a:r>
              <a:rPr lang="en-US" sz="1600" b="1" dirty="0"/>
              <a:t> target </a:t>
            </a:r>
            <a:r>
              <a:rPr lang="en-US" sz="1600" dirty="0"/>
              <a:t>KPM 3,5 </a:t>
            </a:r>
            <a:r>
              <a:rPr lang="en-US" sz="1600" dirty="0" err="1"/>
              <a:t>juta</a:t>
            </a:r>
            <a:r>
              <a:rPr lang="en-US" sz="1600" dirty="0"/>
              <a:t> </a:t>
            </a:r>
            <a:r>
              <a:rPr lang="en-US" sz="1600" dirty="0" err="1"/>
              <a:t>menjadi</a:t>
            </a:r>
            <a:r>
              <a:rPr lang="en-US" sz="1600" dirty="0"/>
              <a:t> 6 </a:t>
            </a:r>
            <a:r>
              <a:rPr lang="en-US" sz="1600" dirty="0" err="1"/>
              <a:t>Juta</a:t>
            </a:r>
            <a:r>
              <a:rPr lang="en-US" sz="1600" dirty="0"/>
              <a:t> KPM</a:t>
            </a:r>
          </a:p>
          <a:p>
            <a:pPr marL="106363" indent="-106363">
              <a:buFont typeface="Arial" charset="0"/>
              <a:buChar char="•"/>
            </a:pPr>
            <a:r>
              <a:rPr lang="en-US" sz="1600" dirty="0" err="1"/>
              <a:t>Penyempurnaan</a:t>
            </a:r>
            <a:r>
              <a:rPr lang="en-US" sz="1600" dirty="0"/>
              <a:t> </a:t>
            </a:r>
            <a:r>
              <a:rPr lang="en-US" sz="1600" dirty="0" err="1"/>
              <a:t>kelembagaan</a:t>
            </a:r>
            <a:r>
              <a:rPr lang="en-US" sz="1600" dirty="0"/>
              <a:t> </a:t>
            </a:r>
            <a:r>
              <a:rPr lang="en-US" sz="1600" dirty="0" err="1"/>
              <a:t>dari</a:t>
            </a:r>
            <a:r>
              <a:rPr lang="en-US" sz="1600" dirty="0"/>
              <a:t> UPPKH </a:t>
            </a:r>
            <a:r>
              <a:rPr lang="en-US" sz="1600" dirty="0" err="1"/>
              <a:t>menjadi</a:t>
            </a:r>
            <a:r>
              <a:rPr lang="en-US" sz="1600" dirty="0"/>
              <a:t> </a:t>
            </a:r>
            <a:r>
              <a:rPr lang="en-US" sz="1600" dirty="0" err="1"/>
              <a:t>terintegrasi</a:t>
            </a:r>
            <a:r>
              <a:rPr lang="en-US" sz="1600" dirty="0"/>
              <a:t> </a:t>
            </a:r>
            <a:r>
              <a:rPr lang="en-US" sz="1600" dirty="0" err="1"/>
              <a:t>dengan</a:t>
            </a:r>
            <a:r>
              <a:rPr lang="en-US" sz="1600" dirty="0"/>
              <a:t> </a:t>
            </a:r>
            <a:r>
              <a:rPr lang="en-US" sz="1600" dirty="0" err="1"/>
              <a:t>lembaga</a:t>
            </a:r>
            <a:r>
              <a:rPr lang="en-US" sz="1600" dirty="0"/>
              <a:t> </a:t>
            </a:r>
            <a:r>
              <a:rPr lang="en-US" sz="1600" dirty="0" err="1"/>
              <a:t>eksisting</a:t>
            </a:r>
            <a:endParaRPr lang="en-US" sz="1600" dirty="0"/>
          </a:p>
          <a:p>
            <a:pPr marL="106363" indent="-106363">
              <a:buFont typeface="Arial" charset="0"/>
              <a:buChar char="•"/>
            </a:pPr>
            <a:r>
              <a:rPr lang="en-US" sz="1600" b="1" dirty="0" err="1"/>
              <a:t>Transformasi</a:t>
            </a:r>
            <a:r>
              <a:rPr lang="en-US" sz="1600" b="1" dirty="0"/>
              <a:t> </a:t>
            </a:r>
            <a:r>
              <a:rPr lang="en-US" sz="1600" b="1" dirty="0" err="1"/>
              <a:t>penyaluran</a:t>
            </a:r>
            <a:r>
              <a:rPr lang="en-US" sz="1600" b="1" dirty="0"/>
              <a:t> </a:t>
            </a:r>
            <a:r>
              <a:rPr lang="en-US" sz="1600" dirty="0" err="1"/>
              <a:t>Bantuan</a:t>
            </a:r>
            <a:r>
              <a:rPr lang="en-US" sz="1600" dirty="0"/>
              <a:t> </a:t>
            </a:r>
            <a:r>
              <a:rPr lang="en-US" sz="1600" dirty="0" err="1"/>
              <a:t>Sosial</a:t>
            </a:r>
            <a:r>
              <a:rPr lang="en-US" sz="1600" dirty="0"/>
              <a:t> </a:t>
            </a:r>
            <a:r>
              <a:rPr lang="en-US" sz="1600" dirty="0" err="1"/>
              <a:t>Tunai</a:t>
            </a:r>
            <a:r>
              <a:rPr lang="en-US" sz="1600" dirty="0"/>
              <a:t> </a:t>
            </a:r>
            <a:r>
              <a:rPr lang="en-US" sz="1600" dirty="0" err="1"/>
              <a:t>menjadi</a:t>
            </a:r>
            <a:r>
              <a:rPr lang="en-US" sz="1600" dirty="0"/>
              <a:t> non </a:t>
            </a:r>
            <a:r>
              <a:rPr lang="en-US" sz="1600" dirty="0" err="1"/>
              <a:t>Tunai</a:t>
            </a:r>
            <a:r>
              <a:rPr lang="en-US" sz="1600" dirty="0"/>
              <a:t> </a:t>
            </a:r>
            <a:r>
              <a:rPr lang="en-US" sz="1600" dirty="0" err="1"/>
              <a:t>bagi</a:t>
            </a:r>
            <a:r>
              <a:rPr lang="en-US" sz="1600" dirty="0"/>
              <a:t> 1,2 JUTA KPM</a:t>
            </a:r>
          </a:p>
          <a:p>
            <a:pPr marL="106363" indent="-106363">
              <a:buFont typeface="Arial" charset="0"/>
              <a:buChar char="•"/>
            </a:pPr>
            <a:r>
              <a:rPr lang="en-US" sz="1600" b="1" dirty="0" err="1"/>
              <a:t>Peluncuran</a:t>
            </a:r>
            <a:r>
              <a:rPr lang="en-US" sz="1600" b="1" dirty="0"/>
              <a:t> KKS </a:t>
            </a:r>
            <a:r>
              <a:rPr lang="en-US" sz="1600" dirty="0" err="1"/>
              <a:t>dengan</a:t>
            </a:r>
            <a:r>
              <a:rPr lang="en-US" sz="1600" dirty="0"/>
              <a:t> </a:t>
            </a:r>
            <a:r>
              <a:rPr lang="en-US" sz="1600" dirty="0" err="1"/>
              <a:t>teknologi</a:t>
            </a:r>
            <a:r>
              <a:rPr lang="en-US" sz="1600" dirty="0"/>
              <a:t> e-wallet </a:t>
            </a:r>
            <a:r>
              <a:rPr lang="en-US" sz="1600" dirty="0" err="1"/>
              <a:t>dan</a:t>
            </a:r>
            <a:r>
              <a:rPr lang="en-US" sz="1600" dirty="0"/>
              <a:t> saving account</a:t>
            </a:r>
          </a:p>
        </p:txBody>
      </p:sp>
      <p:sp>
        <p:nvSpPr>
          <p:cNvPr id="31" name="TextBox 30"/>
          <p:cNvSpPr txBox="1"/>
          <p:nvPr/>
        </p:nvSpPr>
        <p:spPr>
          <a:xfrm>
            <a:off x="3425088" y="1220549"/>
            <a:ext cx="2783570" cy="4770537"/>
          </a:xfrm>
          <a:prstGeom prst="rect">
            <a:avLst/>
          </a:prstGeom>
          <a:noFill/>
        </p:spPr>
        <p:txBody>
          <a:bodyPr wrap="square" rtlCol="0">
            <a:spAutoFit/>
          </a:bodyPr>
          <a:lstStyle/>
          <a:p>
            <a:pPr marL="106363" indent="-106363">
              <a:buFont typeface="Arial" charset="0"/>
              <a:buChar char="•"/>
            </a:pPr>
            <a:r>
              <a:rPr lang="en-US" sz="1600" dirty="0" err="1"/>
              <a:t>Transformasi</a:t>
            </a:r>
            <a:r>
              <a:rPr lang="en-US" sz="1600" dirty="0"/>
              <a:t> </a:t>
            </a:r>
            <a:r>
              <a:rPr lang="en-US" sz="1600" dirty="0" err="1"/>
              <a:t>penyaluran</a:t>
            </a:r>
            <a:r>
              <a:rPr lang="en-US" sz="1600" dirty="0"/>
              <a:t> </a:t>
            </a:r>
            <a:r>
              <a:rPr lang="en-US" sz="1600" dirty="0" err="1"/>
              <a:t>menjadi</a:t>
            </a:r>
            <a:r>
              <a:rPr lang="en-US" sz="1600" dirty="0"/>
              <a:t> </a:t>
            </a:r>
            <a:r>
              <a:rPr lang="en-US" sz="1600" dirty="0" err="1"/>
              <a:t>seluruhnya</a:t>
            </a:r>
            <a:r>
              <a:rPr lang="en-US" sz="1600" dirty="0"/>
              <a:t> 6 </a:t>
            </a:r>
            <a:r>
              <a:rPr lang="en-US" sz="1600" dirty="0" err="1"/>
              <a:t>Juta</a:t>
            </a:r>
            <a:r>
              <a:rPr lang="en-US" sz="1600" dirty="0"/>
              <a:t> KPM </a:t>
            </a:r>
            <a:r>
              <a:rPr lang="en-US" sz="1600" dirty="0" err="1"/>
              <a:t>menggunakan</a:t>
            </a:r>
            <a:r>
              <a:rPr lang="en-US" sz="1600" dirty="0"/>
              <a:t> </a:t>
            </a:r>
            <a:r>
              <a:rPr lang="en-US" sz="1600" dirty="0" err="1"/>
              <a:t>mekanisme</a:t>
            </a:r>
            <a:r>
              <a:rPr lang="en-US" sz="1600" dirty="0"/>
              <a:t> non </a:t>
            </a:r>
            <a:r>
              <a:rPr lang="en-US" sz="1600" dirty="0" err="1"/>
              <a:t>Tunai</a:t>
            </a:r>
            <a:endParaRPr lang="en-US" sz="1600" dirty="0"/>
          </a:p>
          <a:p>
            <a:pPr marL="106363" indent="-106363">
              <a:buFont typeface="Arial" charset="0"/>
              <a:buChar char="•"/>
            </a:pPr>
            <a:r>
              <a:rPr lang="en-US" sz="1600" dirty="0" err="1"/>
              <a:t>Pelaksanaan</a:t>
            </a:r>
            <a:r>
              <a:rPr lang="en-US" sz="1600" dirty="0"/>
              <a:t> </a:t>
            </a:r>
            <a:r>
              <a:rPr lang="en-US" sz="1600" b="1" dirty="0"/>
              <a:t>FDS </a:t>
            </a:r>
            <a:r>
              <a:rPr lang="en-US" sz="1600" b="1" dirty="0" err="1"/>
              <a:t>secara</a:t>
            </a:r>
            <a:r>
              <a:rPr lang="en-US" sz="1600" b="1" dirty="0"/>
              <a:t> </a:t>
            </a:r>
            <a:r>
              <a:rPr lang="en-US" sz="1600" b="1" dirty="0" err="1"/>
              <a:t>masif</a:t>
            </a:r>
            <a:r>
              <a:rPr lang="en-US" sz="1600" b="1" dirty="0"/>
              <a:t> </a:t>
            </a:r>
            <a:r>
              <a:rPr lang="en-US" sz="1600" dirty="0" err="1"/>
              <a:t>bagi</a:t>
            </a:r>
            <a:r>
              <a:rPr lang="en-US" sz="1600" dirty="0"/>
              <a:t> KPM </a:t>
            </a:r>
            <a:r>
              <a:rPr lang="en-US" sz="1600" dirty="0" err="1"/>
              <a:t>diikuti</a:t>
            </a:r>
            <a:r>
              <a:rPr lang="en-US" sz="1600" dirty="0"/>
              <a:t> </a:t>
            </a:r>
            <a:r>
              <a:rPr lang="en-US" sz="1600" dirty="0" err="1"/>
              <a:t>oleh</a:t>
            </a:r>
            <a:r>
              <a:rPr lang="en-US" sz="1600" dirty="0"/>
              <a:t> review </a:t>
            </a:r>
            <a:r>
              <a:rPr lang="en-US" sz="1600" dirty="0" err="1"/>
              <a:t>modul</a:t>
            </a:r>
            <a:r>
              <a:rPr lang="en-US" sz="1600" dirty="0"/>
              <a:t> </a:t>
            </a:r>
            <a:r>
              <a:rPr lang="en-US" sz="1600" dirty="0" err="1"/>
              <a:t>dan</a:t>
            </a:r>
            <a:r>
              <a:rPr lang="en-US" sz="1600" dirty="0"/>
              <a:t> </a:t>
            </a:r>
            <a:r>
              <a:rPr lang="en-US" sz="1600" dirty="0" err="1"/>
              <a:t>pelatihan</a:t>
            </a:r>
            <a:r>
              <a:rPr lang="en-US" sz="1600" dirty="0"/>
              <a:t> </a:t>
            </a:r>
            <a:r>
              <a:rPr lang="en-US" sz="1600" dirty="0" err="1"/>
              <a:t>bagi</a:t>
            </a:r>
            <a:r>
              <a:rPr lang="en-US" sz="1600" dirty="0"/>
              <a:t> </a:t>
            </a:r>
            <a:r>
              <a:rPr lang="en-US" sz="1600" dirty="0" err="1"/>
              <a:t>seluruh</a:t>
            </a:r>
            <a:r>
              <a:rPr lang="en-US" sz="1600" dirty="0"/>
              <a:t> </a:t>
            </a:r>
            <a:r>
              <a:rPr lang="en-US" sz="1600" dirty="0" err="1"/>
              <a:t>pendamping</a:t>
            </a:r>
            <a:r>
              <a:rPr lang="en-US" sz="1600" dirty="0"/>
              <a:t> PKH</a:t>
            </a:r>
          </a:p>
          <a:p>
            <a:pPr marL="106363" indent="-106363">
              <a:buFont typeface="Arial" charset="0"/>
              <a:buChar char="•"/>
            </a:pPr>
            <a:endParaRPr lang="en-US" sz="1600" dirty="0"/>
          </a:p>
          <a:p>
            <a:pPr marL="106363" indent="-106363">
              <a:buFont typeface="Arial" charset="0"/>
              <a:buChar char="•"/>
            </a:pPr>
            <a:endParaRPr lang="en-US" sz="1600" dirty="0"/>
          </a:p>
          <a:p>
            <a:pPr marL="106363" indent="-106363">
              <a:buFont typeface="Arial" charset="0"/>
              <a:buChar char="•"/>
            </a:pPr>
            <a:endParaRPr lang="en-US" sz="1600" dirty="0"/>
          </a:p>
          <a:p>
            <a:pPr marL="106363" indent="-106363">
              <a:buFont typeface="Arial" charset="0"/>
              <a:buChar char="•"/>
            </a:pPr>
            <a:endParaRPr lang="en-US" sz="1600" dirty="0"/>
          </a:p>
          <a:p>
            <a:pPr marL="106363" indent="-106363">
              <a:buFont typeface="Arial" charset="0"/>
              <a:buChar char="•"/>
            </a:pPr>
            <a:endParaRPr lang="en-US" sz="1600" dirty="0"/>
          </a:p>
          <a:p>
            <a:endParaRPr lang="en-US" sz="1600" dirty="0"/>
          </a:p>
          <a:p>
            <a:endParaRPr lang="en-US" sz="1600" dirty="0"/>
          </a:p>
          <a:p>
            <a:pPr marL="106363" indent="-106363">
              <a:buFont typeface="Arial" charset="0"/>
              <a:buChar char="•"/>
            </a:pPr>
            <a:r>
              <a:rPr lang="en-US" sz="1600" b="1" dirty="0" err="1"/>
              <a:t>Komplementaritas</a:t>
            </a:r>
            <a:r>
              <a:rPr lang="en-US" sz="1600" b="1" dirty="0"/>
              <a:t> </a:t>
            </a:r>
            <a:r>
              <a:rPr lang="en-US" sz="1600" dirty="0" err="1"/>
              <a:t>berbagai</a:t>
            </a:r>
            <a:r>
              <a:rPr lang="en-US" sz="1600" dirty="0"/>
              <a:t> program</a:t>
            </a:r>
          </a:p>
          <a:p>
            <a:pPr marL="106363" indent="-106363">
              <a:buFont typeface="Arial" charset="0"/>
              <a:buChar char="•"/>
            </a:pPr>
            <a:r>
              <a:rPr lang="en-US" sz="1600" b="1" dirty="0" err="1"/>
              <a:t>Strategi</a:t>
            </a:r>
            <a:r>
              <a:rPr lang="en-US" sz="1600" b="1" dirty="0"/>
              <a:t> </a:t>
            </a:r>
            <a:r>
              <a:rPr lang="en-US" sz="1600" b="1" dirty="0" err="1"/>
              <a:t>graduasi</a:t>
            </a:r>
            <a:r>
              <a:rPr lang="en-US" sz="1600" b="1" dirty="0"/>
              <a:t> </a:t>
            </a:r>
          </a:p>
          <a:p>
            <a:pPr marL="106363" indent="-106363">
              <a:buFont typeface="Arial" charset="0"/>
              <a:buChar char="•"/>
            </a:pPr>
            <a:endParaRPr lang="en-US" sz="1600" dirty="0"/>
          </a:p>
        </p:txBody>
      </p:sp>
      <p:sp>
        <p:nvSpPr>
          <p:cNvPr id="34" name="TextBox 33"/>
          <p:cNvSpPr txBox="1"/>
          <p:nvPr/>
        </p:nvSpPr>
        <p:spPr>
          <a:xfrm>
            <a:off x="6308127" y="799132"/>
            <a:ext cx="2779060" cy="2831544"/>
          </a:xfrm>
          <a:prstGeom prst="rect">
            <a:avLst/>
          </a:prstGeom>
          <a:noFill/>
        </p:spPr>
        <p:txBody>
          <a:bodyPr wrap="square" rtlCol="0">
            <a:spAutoFit/>
          </a:bodyPr>
          <a:lstStyle/>
          <a:p>
            <a:pPr marL="106363" indent="-106363">
              <a:buFont typeface="Arial" charset="0"/>
              <a:buChar char="•"/>
            </a:pPr>
            <a:r>
              <a:rPr lang="en-US" sz="1600" b="1" dirty="0" err="1"/>
              <a:t>Kenaikan</a:t>
            </a:r>
            <a:r>
              <a:rPr lang="en-US" sz="1600" b="1" dirty="0"/>
              <a:t> target </a:t>
            </a:r>
            <a:r>
              <a:rPr lang="en-US" sz="1600" dirty="0"/>
              <a:t>KPM </a:t>
            </a:r>
            <a:r>
              <a:rPr lang="en-US" sz="1600" dirty="0" err="1"/>
              <a:t>dari</a:t>
            </a:r>
            <a:r>
              <a:rPr lang="en-US" sz="1600" dirty="0"/>
              <a:t> 6 </a:t>
            </a:r>
            <a:r>
              <a:rPr lang="en-US" sz="1600" dirty="0" err="1"/>
              <a:t>juta</a:t>
            </a:r>
            <a:r>
              <a:rPr lang="en-US" sz="1600" dirty="0"/>
              <a:t> </a:t>
            </a:r>
            <a:r>
              <a:rPr lang="en-US" sz="1600" dirty="0" err="1"/>
              <a:t>menjadi</a:t>
            </a:r>
            <a:r>
              <a:rPr lang="en-US" sz="1600" dirty="0"/>
              <a:t> 10 </a:t>
            </a:r>
            <a:r>
              <a:rPr lang="en-US" sz="1600" dirty="0" err="1"/>
              <a:t>juta</a:t>
            </a:r>
            <a:r>
              <a:rPr lang="en-US" sz="1600" dirty="0"/>
              <a:t> KPM </a:t>
            </a:r>
          </a:p>
          <a:p>
            <a:pPr marL="106363" indent="-106363">
              <a:buFont typeface="Arial" charset="0"/>
              <a:buChar char="•"/>
            </a:pPr>
            <a:r>
              <a:rPr lang="en-US" sz="1600" b="1" dirty="0" err="1"/>
              <a:t>Peluncuran</a:t>
            </a:r>
            <a:r>
              <a:rPr lang="en-US" sz="1600" b="1" dirty="0"/>
              <a:t> </a:t>
            </a:r>
            <a:r>
              <a:rPr lang="en-US" sz="1600" b="1" dirty="0" err="1"/>
              <a:t>Aplikasi</a:t>
            </a:r>
            <a:r>
              <a:rPr lang="en-US" sz="1600" b="1" dirty="0"/>
              <a:t> OM SPAN </a:t>
            </a:r>
            <a:r>
              <a:rPr lang="en-US" sz="1600" dirty="0" err="1"/>
              <a:t>bekerjasama</a:t>
            </a:r>
            <a:r>
              <a:rPr lang="en-US" sz="1600" dirty="0"/>
              <a:t> </a:t>
            </a:r>
            <a:r>
              <a:rPr lang="en-US" sz="1600" dirty="0" err="1"/>
              <a:t>dengan</a:t>
            </a:r>
            <a:r>
              <a:rPr lang="en-US" sz="1600" dirty="0"/>
              <a:t> </a:t>
            </a:r>
            <a:r>
              <a:rPr lang="en-US" sz="1600" dirty="0" err="1"/>
              <a:t>Kementerian</a:t>
            </a:r>
            <a:r>
              <a:rPr lang="en-US" sz="1600" dirty="0"/>
              <a:t> </a:t>
            </a:r>
            <a:r>
              <a:rPr lang="en-US" sz="1600" dirty="0" err="1"/>
              <a:t>keuangan</a:t>
            </a:r>
            <a:r>
              <a:rPr lang="en-US" sz="1600" dirty="0"/>
              <a:t> yang </a:t>
            </a:r>
            <a:r>
              <a:rPr lang="en-US" sz="1600" dirty="0" err="1"/>
              <a:t>mengatur</a:t>
            </a:r>
            <a:r>
              <a:rPr lang="en-US" sz="1600" dirty="0"/>
              <a:t>  </a:t>
            </a:r>
            <a:r>
              <a:rPr lang="en-US" sz="1600" kern="0" dirty="0" err="1">
                <a:solidFill>
                  <a:prstClr val="black">
                    <a:lumMod val="75000"/>
                    <a:lumOff val="25000"/>
                  </a:prstClr>
                </a:solidFill>
                <a:cs typeface="Arial" pitchFamily="34" charset="0"/>
              </a:rPr>
              <a:t>konfirmasi</a:t>
            </a:r>
            <a:r>
              <a:rPr lang="en-US" sz="1600" kern="0" dirty="0">
                <a:solidFill>
                  <a:prstClr val="black">
                    <a:lumMod val="75000"/>
                    <a:lumOff val="25000"/>
                  </a:prstClr>
                </a:solidFill>
                <a:cs typeface="Arial" pitchFamily="34" charset="0"/>
              </a:rPr>
              <a:t> data </a:t>
            </a:r>
            <a:r>
              <a:rPr lang="en-US" sz="1600" kern="0" dirty="0" err="1">
                <a:solidFill>
                  <a:prstClr val="black">
                    <a:lumMod val="75000"/>
                    <a:lumOff val="25000"/>
                  </a:prstClr>
                </a:solidFill>
                <a:cs typeface="Arial" pitchFamily="34" charset="0"/>
              </a:rPr>
              <a:t>penerima</a:t>
            </a:r>
            <a:r>
              <a:rPr lang="en-US" sz="1600" kern="0" dirty="0">
                <a:solidFill>
                  <a:prstClr val="black">
                    <a:lumMod val="75000"/>
                    <a:lumOff val="25000"/>
                  </a:prstClr>
                </a:solidFill>
                <a:cs typeface="Arial" pitchFamily="34" charset="0"/>
              </a:rPr>
              <a:t> </a:t>
            </a:r>
            <a:r>
              <a:rPr lang="en-US" sz="1600" kern="0" dirty="0" err="1">
                <a:solidFill>
                  <a:prstClr val="black">
                    <a:lumMod val="75000"/>
                    <a:lumOff val="25000"/>
                  </a:prstClr>
                </a:solidFill>
                <a:cs typeface="Arial" pitchFamily="34" charset="0"/>
              </a:rPr>
              <a:t>bantuan</a:t>
            </a:r>
            <a:r>
              <a:rPr lang="en-US" sz="1600" kern="0" dirty="0">
                <a:solidFill>
                  <a:prstClr val="black">
                    <a:lumMod val="75000"/>
                    <a:lumOff val="25000"/>
                  </a:prstClr>
                </a:solidFill>
                <a:cs typeface="Arial" pitchFamily="34" charset="0"/>
              </a:rPr>
              <a:t> </a:t>
            </a:r>
            <a:r>
              <a:rPr lang="en-US" sz="1600" kern="0" dirty="0" err="1">
                <a:solidFill>
                  <a:prstClr val="black">
                    <a:lumMod val="75000"/>
                    <a:lumOff val="25000"/>
                  </a:prstClr>
                </a:solidFill>
                <a:cs typeface="Arial" pitchFamily="34" charset="0"/>
              </a:rPr>
              <a:t>sosial</a:t>
            </a:r>
            <a:r>
              <a:rPr lang="en-US" sz="1600" kern="0" dirty="0">
                <a:solidFill>
                  <a:prstClr val="black">
                    <a:lumMod val="75000"/>
                    <a:lumOff val="25000"/>
                  </a:prstClr>
                </a:solidFill>
                <a:cs typeface="Arial" pitchFamily="34" charset="0"/>
              </a:rPr>
              <a:t> non </a:t>
            </a:r>
            <a:r>
              <a:rPr lang="en-US" sz="1600" kern="0" dirty="0" err="1">
                <a:solidFill>
                  <a:prstClr val="black">
                    <a:lumMod val="75000"/>
                    <a:lumOff val="25000"/>
                  </a:prstClr>
                </a:solidFill>
                <a:cs typeface="Arial" pitchFamily="34" charset="0"/>
              </a:rPr>
              <a:t>tunai</a:t>
            </a:r>
            <a:r>
              <a:rPr lang="en-US" sz="1600" kern="0" dirty="0">
                <a:solidFill>
                  <a:prstClr val="black">
                    <a:lumMod val="75000"/>
                    <a:lumOff val="25000"/>
                  </a:prstClr>
                </a:solidFill>
                <a:cs typeface="Arial" pitchFamily="34" charset="0"/>
              </a:rPr>
              <a:t> </a:t>
            </a:r>
            <a:r>
              <a:rPr lang="en-US" sz="1600" kern="0" dirty="0" err="1">
                <a:solidFill>
                  <a:prstClr val="black">
                    <a:lumMod val="75000"/>
                    <a:lumOff val="25000"/>
                  </a:prstClr>
                </a:solidFill>
                <a:cs typeface="Arial" pitchFamily="34" charset="0"/>
              </a:rPr>
              <a:t>dan</a:t>
            </a:r>
            <a:r>
              <a:rPr lang="en-US" sz="1600" kern="0" dirty="0">
                <a:solidFill>
                  <a:prstClr val="black">
                    <a:lumMod val="75000"/>
                    <a:lumOff val="25000"/>
                  </a:prstClr>
                </a:solidFill>
                <a:cs typeface="Arial" pitchFamily="34" charset="0"/>
              </a:rPr>
              <a:t>  </a:t>
            </a:r>
            <a:r>
              <a:rPr lang="en-US" sz="1600" kern="0" dirty="0" err="1">
                <a:solidFill>
                  <a:prstClr val="black">
                    <a:lumMod val="75000"/>
                    <a:lumOff val="25000"/>
                  </a:prstClr>
                </a:solidFill>
                <a:cs typeface="Arial" pitchFamily="34" charset="0"/>
              </a:rPr>
              <a:t>Penyampaian</a:t>
            </a:r>
            <a:r>
              <a:rPr lang="en-US" sz="1600" kern="0" dirty="0">
                <a:solidFill>
                  <a:prstClr val="black">
                    <a:lumMod val="75000"/>
                    <a:lumOff val="25000"/>
                  </a:prstClr>
                </a:solidFill>
                <a:cs typeface="Arial" pitchFamily="34" charset="0"/>
              </a:rPr>
              <a:t> </a:t>
            </a:r>
            <a:r>
              <a:rPr lang="en-US" sz="1600" kern="0" dirty="0" err="1">
                <a:solidFill>
                  <a:prstClr val="black">
                    <a:lumMod val="75000"/>
                    <a:lumOff val="25000"/>
                  </a:prstClr>
                </a:solidFill>
                <a:cs typeface="Arial" pitchFamily="34" charset="0"/>
              </a:rPr>
              <a:t>informasi</a:t>
            </a:r>
            <a:r>
              <a:rPr lang="en-US" sz="1600" kern="0" dirty="0">
                <a:solidFill>
                  <a:prstClr val="black">
                    <a:lumMod val="75000"/>
                    <a:lumOff val="25000"/>
                  </a:prstClr>
                </a:solidFill>
                <a:cs typeface="Arial" pitchFamily="34" charset="0"/>
              </a:rPr>
              <a:t> </a:t>
            </a:r>
            <a:r>
              <a:rPr lang="en-US" sz="1600" kern="0" dirty="0" err="1">
                <a:solidFill>
                  <a:prstClr val="black">
                    <a:lumMod val="75000"/>
                    <a:lumOff val="25000"/>
                  </a:prstClr>
                </a:solidFill>
                <a:cs typeface="Arial" pitchFamily="34" charset="0"/>
              </a:rPr>
              <a:t>penyaluran</a:t>
            </a:r>
            <a:r>
              <a:rPr lang="en-US" sz="1600" kern="0" dirty="0">
                <a:solidFill>
                  <a:prstClr val="black">
                    <a:lumMod val="75000"/>
                    <a:lumOff val="25000"/>
                  </a:prstClr>
                </a:solidFill>
                <a:cs typeface="Arial" pitchFamily="34" charset="0"/>
              </a:rPr>
              <a:t> </a:t>
            </a:r>
            <a:r>
              <a:rPr lang="en-US" sz="1600" kern="0" dirty="0" err="1">
                <a:solidFill>
                  <a:prstClr val="black">
                    <a:lumMod val="75000"/>
                    <a:lumOff val="25000"/>
                  </a:prstClr>
                </a:solidFill>
                <a:cs typeface="Arial" pitchFamily="34" charset="0"/>
              </a:rPr>
              <a:t>bantuan</a:t>
            </a:r>
            <a:r>
              <a:rPr lang="en-US" sz="1600" kern="0" dirty="0">
                <a:solidFill>
                  <a:prstClr val="black">
                    <a:lumMod val="75000"/>
                    <a:lumOff val="25000"/>
                  </a:prstClr>
                </a:solidFill>
                <a:cs typeface="Arial" pitchFamily="34" charset="0"/>
              </a:rPr>
              <a:t> </a:t>
            </a:r>
            <a:r>
              <a:rPr lang="en-US" sz="1600" kern="0" dirty="0" err="1">
                <a:solidFill>
                  <a:prstClr val="black">
                    <a:lumMod val="75000"/>
                    <a:lumOff val="25000"/>
                  </a:prstClr>
                </a:solidFill>
                <a:cs typeface="Arial" pitchFamily="34" charset="0"/>
              </a:rPr>
              <a:t>sosial</a:t>
            </a:r>
            <a:r>
              <a:rPr lang="en-US" sz="1600" kern="0" dirty="0">
                <a:solidFill>
                  <a:prstClr val="black">
                    <a:lumMod val="75000"/>
                    <a:lumOff val="25000"/>
                  </a:prstClr>
                </a:solidFill>
                <a:cs typeface="Arial" pitchFamily="34" charset="0"/>
              </a:rPr>
              <a:t> non </a:t>
            </a:r>
            <a:r>
              <a:rPr lang="en-US" sz="1600" kern="0" dirty="0" err="1">
                <a:solidFill>
                  <a:prstClr val="black">
                    <a:lumMod val="75000"/>
                    <a:lumOff val="25000"/>
                  </a:prstClr>
                </a:solidFill>
                <a:cs typeface="Arial" pitchFamily="34" charset="0"/>
              </a:rPr>
              <a:t>tunai</a:t>
            </a:r>
            <a:endParaRPr lang="en-US" sz="1600" kern="0" dirty="0">
              <a:solidFill>
                <a:prstClr val="black">
                  <a:lumMod val="75000"/>
                  <a:lumOff val="25000"/>
                </a:prstClr>
              </a:solidFill>
              <a:cs typeface="Arial" pitchFamily="34" charset="0"/>
            </a:endParaRPr>
          </a:p>
          <a:p>
            <a:pPr marL="106363" indent="-106363">
              <a:buFont typeface="Arial" charset="0"/>
              <a:buChar char="•"/>
            </a:pPr>
            <a:r>
              <a:rPr lang="en-US" sz="1600" kern="0" dirty="0">
                <a:solidFill>
                  <a:prstClr val="black">
                    <a:lumMod val="75000"/>
                    <a:lumOff val="25000"/>
                  </a:prstClr>
                </a:solidFill>
                <a:cs typeface="Arial" pitchFamily="34" charset="0"/>
              </a:rPr>
              <a:t>Contac Center</a:t>
            </a:r>
            <a:endParaRPr lang="en-US" dirty="0"/>
          </a:p>
        </p:txBody>
      </p:sp>
      <p:sp>
        <p:nvSpPr>
          <p:cNvPr id="45" name="Rectangle 44"/>
          <p:cNvSpPr/>
          <p:nvPr/>
        </p:nvSpPr>
        <p:spPr>
          <a:xfrm>
            <a:off x="9170625" y="5900195"/>
            <a:ext cx="2779829" cy="5652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2019</a:t>
            </a:r>
          </a:p>
        </p:txBody>
      </p:sp>
      <p:cxnSp>
        <p:nvCxnSpPr>
          <p:cNvPr id="47" name="Straight Arrow Connector 46"/>
          <p:cNvCxnSpPr/>
          <p:nvPr/>
        </p:nvCxnSpPr>
        <p:spPr>
          <a:xfrm flipV="1">
            <a:off x="6274247" y="1021950"/>
            <a:ext cx="20869" cy="4756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9161001" y="914400"/>
            <a:ext cx="47372" cy="4870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223605" y="2628143"/>
            <a:ext cx="2787779" cy="3662541"/>
          </a:xfrm>
          <a:prstGeom prst="rect">
            <a:avLst/>
          </a:prstGeom>
          <a:noFill/>
        </p:spPr>
        <p:txBody>
          <a:bodyPr wrap="square" rtlCol="0">
            <a:spAutoFit/>
          </a:bodyPr>
          <a:lstStyle/>
          <a:p>
            <a:pPr marL="106363" indent="-106363">
              <a:buFont typeface="Arial" charset="0"/>
              <a:buChar char="•"/>
            </a:pPr>
            <a:endParaRPr lang="en-US" sz="1600" b="1" dirty="0"/>
          </a:p>
          <a:p>
            <a:pPr marL="106363" indent="-106363">
              <a:buFont typeface="Arial" charset="0"/>
              <a:buChar char="•"/>
            </a:pPr>
            <a:r>
              <a:rPr lang="en-US" sz="1600" b="1" dirty="0" err="1"/>
              <a:t>Peluncuran</a:t>
            </a:r>
            <a:r>
              <a:rPr lang="en-US" sz="1600" b="1" dirty="0"/>
              <a:t> E-PKH </a:t>
            </a:r>
            <a:r>
              <a:rPr lang="en-US" sz="1600" dirty="0" err="1">
                <a:cs typeface="MS Reference Sans Serif"/>
              </a:rPr>
              <a:t>sistem</a:t>
            </a:r>
            <a:r>
              <a:rPr lang="en-US" sz="1600" dirty="0">
                <a:cs typeface="MS Reference Sans Serif"/>
              </a:rPr>
              <a:t> </a:t>
            </a:r>
            <a:r>
              <a:rPr lang="en-US" sz="1600" dirty="0" err="1">
                <a:cs typeface="MS Reference Sans Serif"/>
              </a:rPr>
              <a:t>aplikasi</a:t>
            </a:r>
            <a:r>
              <a:rPr lang="en-US" sz="1600" dirty="0">
                <a:cs typeface="MS Reference Sans Serif"/>
              </a:rPr>
              <a:t> </a:t>
            </a:r>
            <a:r>
              <a:rPr lang="en-US" sz="1600" dirty="0" err="1">
                <a:cs typeface="MS Reference Sans Serif"/>
              </a:rPr>
              <a:t>manajemen</a:t>
            </a:r>
            <a:r>
              <a:rPr lang="en-US" sz="1600" dirty="0">
                <a:cs typeface="MS Reference Sans Serif"/>
              </a:rPr>
              <a:t> CCT (Conditional Cash Transfer) </a:t>
            </a:r>
            <a:r>
              <a:rPr lang="en-US" sz="1600" dirty="0" err="1">
                <a:cs typeface="MS Reference Sans Serif"/>
              </a:rPr>
              <a:t>untuk</a:t>
            </a:r>
            <a:r>
              <a:rPr lang="en-US" sz="1600" dirty="0">
                <a:cs typeface="MS Reference Sans Serif"/>
              </a:rPr>
              <a:t> Program  </a:t>
            </a:r>
            <a:r>
              <a:rPr lang="en-US" sz="1600" dirty="0" err="1">
                <a:cs typeface="MS Reference Sans Serif"/>
              </a:rPr>
              <a:t>Keluarga</a:t>
            </a:r>
            <a:r>
              <a:rPr lang="en-US" sz="1600" dirty="0">
                <a:cs typeface="MS Reference Sans Serif"/>
              </a:rPr>
              <a:t> </a:t>
            </a:r>
            <a:r>
              <a:rPr lang="en-US" sz="1600" dirty="0" err="1">
                <a:cs typeface="MS Reference Sans Serif"/>
              </a:rPr>
              <a:t>Harapan</a:t>
            </a:r>
            <a:r>
              <a:rPr lang="en-US" sz="1600" dirty="0">
                <a:cs typeface="MS Reference Sans Serif"/>
              </a:rPr>
              <a:t>.</a:t>
            </a:r>
          </a:p>
          <a:p>
            <a:pPr marL="106363" indent="-106363">
              <a:buFont typeface="Arial" charset="0"/>
              <a:buChar char="•"/>
            </a:pPr>
            <a:r>
              <a:rPr lang="en-US" sz="1600" dirty="0">
                <a:cs typeface="MS Reference Sans Serif"/>
              </a:rPr>
              <a:t>E-PKH platform yang </a:t>
            </a:r>
            <a:r>
              <a:rPr lang="en-US" sz="1600" dirty="0" err="1">
                <a:cs typeface="MS Reference Sans Serif"/>
              </a:rPr>
              <a:t>dapat</a:t>
            </a:r>
            <a:r>
              <a:rPr lang="en-US" sz="1600" dirty="0">
                <a:cs typeface="MS Reference Sans Serif"/>
              </a:rPr>
              <a:t> </a:t>
            </a:r>
            <a:r>
              <a:rPr lang="en-US" sz="1600" dirty="0" err="1">
                <a:cs typeface="MS Reference Sans Serif"/>
              </a:rPr>
              <a:t>digunakan</a:t>
            </a:r>
            <a:r>
              <a:rPr lang="en-US" sz="1600" dirty="0">
                <a:cs typeface="MS Reference Sans Serif"/>
              </a:rPr>
              <a:t> via android </a:t>
            </a:r>
            <a:r>
              <a:rPr lang="en-US" sz="1600" dirty="0" err="1">
                <a:cs typeface="MS Reference Sans Serif"/>
              </a:rPr>
              <a:t>maupun</a:t>
            </a:r>
            <a:r>
              <a:rPr lang="en-US" sz="1600" dirty="0">
                <a:cs typeface="MS Reference Sans Serif"/>
              </a:rPr>
              <a:t> website</a:t>
            </a:r>
          </a:p>
          <a:p>
            <a:pPr marL="144463" indent="-144463">
              <a:buFont typeface="Wingdings" charset="2"/>
              <a:buChar char="§"/>
            </a:pPr>
            <a:r>
              <a:rPr lang="en-US" sz="1600" dirty="0" err="1">
                <a:ea typeface="Cambria" charset="0"/>
                <a:cs typeface="Cambria" charset="0"/>
              </a:rPr>
              <a:t>Penyempurnaan</a:t>
            </a:r>
            <a:r>
              <a:rPr lang="en-US" sz="1600" dirty="0">
                <a:ea typeface="Cambria" charset="0"/>
                <a:cs typeface="Cambria" charset="0"/>
              </a:rPr>
              <a:t> </a:t>
            </a:r>
            <a:r>
              <a:rPr lang="en-US" sz="1600" dirty="0" err="1">
                <a:ea typeface="Cambria" charset="0"/>
                <a:cs typeface="Cambria" charset="0"/>
              </a:rPr>
              <a:t>Integrasi</a:t>
            </a:r>
            <a:r>
              <a:rPr lang="en-US" sz="1600" dirty="0">
                <a:ea typeface="Cambria" charset="0"/>
                <a:cs typeface="Cambria" charset="0"/>
              </a:rPr>
              <a:t> Data </a:t>
            </a:r>
            <a:r>
              <a:rPr lang="en-US" sz="1600" dirty="0" err="1">
                <a:ea typeface="Cambria" charset="0"/>
                <a:cs typeface="Cambria" charset="0"/>
              </a:rPr>
              <a:t>Transaksi</a:t>
            </a:r>
            <a:r>
              <a:rPr lang="en-US" sz="1600" dirty="0">
                <a:ea typeface="Cambria" charset="0"/>
                <a:cs typeface="Cambria" charset="0"/>
              </a:rPr>
              <a:t> </a:t>
            </a:r>
          </a:p>
          <a:p>
            <a:pPr marL="144463"/>
            <a:r>
              <a:rPr lang="en-US" sz="1600" b="1" dirty="0">
                <a:ea typeface="Cambria" charset="0"/>
                <a:cs typeface="Cambria" charset="0"/>
              </a:rPr>
              <a:t>E-PKH </a:t>
            </a:r>
            <a:r>
              <a:rPr lang="en-US" sz="1600" b="1" dirty="0" err="1">
                <a:ea typeface="Cambria" charset="0"/>
                <a:cs typeface="Cambria" charset="0"/>
              </a:rPr>
              <a:t>dengan</a:t>
            </a:r>
            <a:r>
              <a:rPr lang="en-US" sz="1600" b="1" dirty="0">
                <a:ea typeface="Cambria" charset="0"/>
                <a:cs typeface="Cambria" charset="0"/>
              </a:rPr>
              <a:t> SIKS-NG</a:t>
            </a:r>
          </a:p>
          <a:p>
            <a:pPr marL="144463">
              <a:buFont typeface="Arial" charset="0"/>
              <a:buChar char="•"/>
            </a:pPr>
            <a:endParaRPr lang="en-US" sz="1400" dirty="0">
              <a:cs typeface="MS Reference Sans Serif"/>
            </a:endParaRPr>
          </a:p>
          <a:p>
            <a:pPr marL="106363" indent="-106363">
              <a:buFont typeface="Arial" charset="0"/>
              <a:buChar char="•"/>
            </a:pPr>
            <a:endParaRPr lang="en-US" sz="1400" b="1" dirty="0"/>
          </a:p>
          <a:p>
            <a:endParaRPr lang="en-US" sz="1200" dirty="0"/>
          </a:p>
        </p:txBody>
      </p:sp>
      <p:sp>
        <p:nvSpPr>
          <p:cNvPr id="27" name="Slide Number Placeholder 26"/>
          <p:cNvSpPr>
            <a:spLocks noGrp="1"/>
          </p:cNvSpPr>
          <p:nvPr>
            <p:ph type="sldNum" sz="quarter" idx="12"/>
          </p:nvPr>
        </p:nvSpPr>
        <p:spPr/>
        <p:txBody>
          <a:bodyPr/>
          <a:lstStyle/>
          <a:p>
            <a:fld id="{34EE0B3F-DB92-3B4E-B8CF-5AF8390A2A37}" type="slidenum">
              <a:rPr lang="en-US" smtClean="0"/>
              <a:pPr/>
              <a:t>28</a:t>
            </a:fld>
            <a:endParaRPr lang="en-US"/>
          </a:p>
        </p:txBody>
      </p:sp>
      <p:sp>
        <p:nvSpPr>
          <p:cNvPr id="28" name="Title 1">
            <a:extLst>
              <a:ext uri="{FF2B5EF4-FFF2-40B4-BE49-F238E27FC236}">
                <a16:creationId xmlns:a16="http://schemas.microsoft.com/office/drawing/2014/main" id="{19A4D845-3929-4479-81AE-4CA83374CA1E}"/>
              </a:ext>
            </a:extLst>
          </p:cNvPr>
          <p:cNvSpPr txBox="1">
            <a:spLocks/>
          </p:cNvSpPr>
          <p:nvPr/>
        </p:nvSpPr>
        <p:spPr>
          <a:xfrm>
            <a:off x="0" y="2"/>
            <a:ext cx="4854388" cy="645271"/>
          </a:xfrm>
          <a:prstGeom prst="rect">
            <a:avLst/>
          </a:prstGeom>
          <a:solidFill>
            <a:schemeClr val="accent5"/>
          </a:solidFill>
        </p:spPr>
        <p:txBody>
          <a:bodyPr lIns="121901" tIns="60949" rIns="121901" bIns="60949" anchor="ctr">
            <a:normAutofit/>
          </a:bodyPr>
          <a:lstStyle>
            <a:lvl1pPr algn="l" defTabSz="914377"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4377" rtl="0" fontAlgn="base">
              <a:lnSpc>
                <a:spcPct val="90000"/>
              </a:lnSpc>
              <a:spcBef>
                <a:spcPct val="0"/>
              </a:spcBef>
              <a:spcAft>
                <a:spcPct val="0"/>
              </a:spcAft>
              <a:defRPr sz="4400">
                <a:solidFill>
                  <a:schemeClr val="tx1"/>
                </a:solidFill>
                <a:latin typeface="Calibri Light" panose="020F0302020204030204" pitchFamily="34" charset="0"/>
              </a:defRPr>
            </a:lvl6pPr>
            <a:lvl7pPr marL="1219170" algn="l" defTabSz="914377" rtl="0" fontAlgn="base">
              <a:lnSpc>
                <a:spcPct val="90000"/>
              </a:lnSpc>
              <a:spcBef>
                <a:spcPct val="0"/>
              </a:spcBef>
              <a:spcAft>
                <a:spcPct val="0"/>
              </a:spcAft>
              <a:defRPr sz="4400">
                <a:solidFill>
                  <a:schemeClr val="tx1"/>
                </a:solidFill>
                <a:latin typeface="Calibri Light" panose="020F0302020204030204" pitchFamily="34" charset="0"/>
              </a:defRPr>
            </a:lvl7pPr>
            <a:lvl8pPr marL="1828754" algn="l" defTabSz="914377" rtl="0" fontAlgn="base">
              <a:lnSpc>
                <a:spcPct val="90000"/>
              </a:lnSpc>
              <a:spcBef>
                <a:spcPct val="0"/>
              </a:spcBef>
              <a:spcAft>
                <a:spcPct val="0"/>
              </a:spcAft>
              <a:defRPr sz="4400">
                <a:solidFill>
                  <a:schemeClr val="tx1"/>
                </a:solidFill>
                <a:latin typeface="Calibri Light" panose="020F0302020204030204" pitchFamily="34" charset="0"/>
              </a:defRPr>
            </a:lvl8pPr>
            <a:lvl9pPr marL="2438339" algn="l" defTabSz="914377"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287986" algn="ctr">
              <a:defRPr/>
            </a:pPr>
            <a:r>
              <a:rPr lang="en-US" sz="2933" b="1" dirty="0">
                <a:ln w="0"/>
                <a:solidFill>
                  <a:prstClr val="white"/>
                </a:solidFill>
                <a:latin typeface="Cambria" panose="02040503050406030204" pitchFamily="18" charset="0"/>
                <a:ea typeface="Cambria" panose="02040503050406030204" pitchFamily="18" charset="0"/>
                <a:cs typeface="Arial" pitchFamily="34" charset="0"/>
              </a:rPr>
              <a:t>MILESTONE PKH</a:t>
            </a:r>
          </a:p>
        </p:txBody>
      </p:sp>
      <p:pic>
        <p:nvPicPr>
          <p:cNvPr id="32" name="Picture 3">
            <a:extLst>
              <a:ext uri="{FF2B5EF4-FFF2-40B4-BE49-F238E27FC236}">
                <a16:creationId xmlns:a16="http://schemas.microsoft.com/office/drawing/2014/main" id="{8D37859D-1B48-431B-B511-BA6944E18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43" y="4654129"/>
            <a:ext cx="1633448" cy="9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6456473" y="3605818"/>
            <a:ext cx="2667621" cy="20456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Dampak</a:t>
            </a:r>
            <a:r>
              <a:rPr lang="en-US" sz="1400" b="1" dirty="0">
                <a:solidFill>
                  <a:schemeClr val="tx1"/>
                </a:solidFill>
              </a:rPr>
              <a:t> </a:t>
            </a:r>
            <a:r>
              <a:rPr lang="en-US" sz="1400" b="1" dirty="0" err="1">
                <a:solidFill>
                  <a:schemeClr val="tx1"/>
                </a:solidFill>
              </a:rPr>
              <a:t>Positif</a:t>
            </a:r>
            <a:endParaRPr lang="en-US" sz="1400" b="1" dirty="0">
              <a:solidFill>
                <a:schemeClr val="tx1"/>
              </a:solidFill>
            </a:endParaRPr>
          </a:p>
          <a:p>
            <a:pPr algn="ctr"/>
            <a:r>
              <a:rPr lang="en-US" sz="2133" b="1" dirty="0">
                <a:solidFill>
                  <a:schemeClr val="tx1"/>
                </a:solidFill>
              </a:rPr>
              <a:t>“</a:t>
            </a:r>
            <a:r>
              <a:rPr lang="en-US" sz="1400" b="1" dirty="0" err="1">
                <a:solidFill>
                  <a:schemeClr val="tx1"/>
                </a:solidFill>
              </a:rPr>
              <a:t>Penurunan</a:t>
            </a:r>
            <a:r>
              <a:rPr lang="en-US" sz="1400" b="1" dirty="0">
                <a:solidFill>
                  <a:schemeClr val="tx1"/>
                </a:solidFill>
              </a:rPr>
              <a:t> </a:t>
            </a:r>
            <a:r>
              <a:rPr lang="en-US" sz="1400" b="1" dirty="0" err="1">
                <a:solidFill>
                  <a:schemeClr val="tx1"/>
                </a:solidFill>
              </a:rPr>
              <a:t>signifikan</a:t>
            </a:r>
            <a:r>
              <a:rPr lang="en-US" sz="1400" b="1" dirty="0">
                <a:solidFill>
                  <a:schemeClr val="tx1"/>
                </a:solidFill>
              </a:rPr>
              <a:t> </a:t>
            </a:r>
            <a:r>
              <a:rPr lang="en-US" sz="1400" b="1" dirty="0" err="1">
                <a:solidFill>
                  <a:schemeClr val="tx1"/>
                </a:solidFill>
              </a:rPr>
              <a:t>gagal</a:t>
            </a:r>
            <a:r>
              <a:rPr lang="en-US" sz="1400" b="1" dirty="0">
                <a:solidFill>
                  <a:schemeClr val="tx1"/>
                </a:solidFill>
              </a:rPr>
              <a:t> </a:t>
            </a:r>
            <a:r>
              <a:rPr lang="en-US" sz="1400" b="1" dirty="0" err="1">
                <a:solidFill>
                  <a:schemeClr val="tx1"/>
                </a:solidFill>
              </a:rPr>
              <a:t>transaksi</a:t>
            </a:r>
            <a:r>
              <a:rPr lang="en-US" sz="1400" b="1" dirty="0">
                <a:solidFill>
                  <a:schemeClr val="tx1"/>
                </a:solidFill>
              </a:rPr>
              <a:t> </a:t>
            </a:r>
            <a:r>
              <a:rPr lang="en-US" sz="1400" b="1" dirty="0" err="1">
                <a:solidFill>
                  <a:schemeClr val="tx1"/>
                </a:solidFill>
              </a:rPr>
              <a:t>sampai</a:t>
            </a:r>
            <a:r>
              <a:rPr lang="en-US" sz="1400" b="1" dirty="0">
                <a:solidFill>
                  <a:schemeClr val="tx1"/>
                </a:solidFill>
              </a:rPr>
              <a:t> </a:t>
            </a:r>
            <a:r>
              <a:rPr lang="en-US" sz="1400" b="1" dirty="0" err="1">
                <a:solidFill>
                  <a:schemeClr val="tx1"/>
                </a:solidFill>
              </a:rPr>
              <a:t>dengan</a:t>
            </a:r>
            <a:r>
              <a:rPr lang="en-US" sz="1400" b="1" dirty="0">
                <a:solidFill>
                  <a:schemeClr val="tx1"/>
                </a:solidFill>
              </a:rPr>
              <a:t> 0.002%”</a:t>
            </a:r>
          </a:p>
          <a:p>
            <a:pPr algn="ctr"/>
            <a:endParaRPr lang="en-US" sz="1400" dirty="0">
              <a:solidFill>
                <a:schemeClr val="tx1"/>
              </a:solidFill>
            </a:endParaRPr>
          </a:p>
          <a:p>
            <a:pPr algn="ctr"/>
            <a:r>
              <a:rPr lang="en-US" sz="1400" dirty="0">
                <a:solidFill>
                  <a:schemeClr val="tx1"/>
                </a:solidFill>
              </a:rPr>
              <a:t>(</a:t>
            </a:r>
            <a:r>
              <a:rPr lang="en-US" sz="1400" dirty="0" err="1">
                <a:solidFill>
                  <a:schemeClr val="tx1"/>
                </a:solidFill>
              </a:rPr>
              <a:t>Direktur</a:t>
            </a:r>
            <a:r>
              <a:rPr lang="en-US" sz="1400" dirty="0">
                <a:solidFill>
                  <a:schemeClr val="tx1"/>
                </a:solidFill>
              </a:rPr>
              <a:t> SITP </a:t>
            </a:r>
            <a:r>
              <a:rPr lang="en-US" sz="1400" dirty="0" err="1">
                <a:solidFill>
                  <a:schemeClr val="tx1"/>
                </a:solidFill>
              </a:rPr>
              <a:t>pada</a:t>
            </a:r>
            <a:r>
              <a:rPr lang="en-US" sz="1400" dirty="0">
                <a:solidFill>
                  <a:schemeClr val="tx1"/>
                </a:solidFill>
              </a:rPr>
              <a:t> High Level Meeting </a:t>
            </a:r>
            <a:r>
              <a:rPr lang="en-US" sz="1400" dirty="0" err="1">
                <a:solidFill>
                  <a:schemeClr val="tx1"/>
                </a:solidFill>
              </a:rPr>
              <a:t>Evaluasi</a:t>
            </a:r>
            <a:r>
              <a:rPr lang="en-US" sz="1400" dirty="0">
                <a:solidFill>
                  <a:schemeClr val="tx1"/>
                </a:solidFill>
              </a:rPr>
              <a:t> OM-SPAN </a:t>
            </a:r>
            <a:r>
              <a:rPr lang="en-US" sz="1400" dirty="0" err="1">
                <a:solidFill>
                  <a:schemeClr val="tx1"/>
                </a:solidFill>
              </a:rPr>
              <a:t>untuk</a:t>
            </a:r>
            <a:r>
              <a:rPr lang="en-US" sz="1400" dirty="0">
                <a:solidFill>
                  <a:schemeClr val="tx1"/>
                </a:solidFill>
              </a:rPr>
              <a:t> </a:t>
            </a:r>
            <a:r>
              <a:rPr lang="en-US" sz="1400" dirty="0" err="1">
                <a:solidFill>
                  <a:schemeClr val="tx1"/>
                </a:solidFill>
              </a:rPr>
              <a:t>Bansos</a:t>
            </a:r>
            <a:r>
              <a:rPr lang="en-US" sz="1400" dirty="0">
                <a:solidFill>
                  <a:schemeClr val="tx1"/>
                </a:solidFill>
              </a:rPr>
              <a:t> PKH, </a:t>
            </a:r>
            <a:r>
              <a:rPr lang="en-US" sz="1400" dirty="0" err="1">
                <a:solidFill>
                  <a:schemeClr val="tx1"/>
                </a:solidFill>
              </a:rPr>
              <a:t>Rekonsiliasi</a:t>
            </a:r>
            <a:r>
              <a:rPr lang="en-US" sz="1400" dirty="0">
                <a:solidFill>
                  <a:schemeClr val="tx1"/>
                </a:solidFill>
              </a:rPr>
              <a:t> </a:t>
            </a:r>
            <a:r>
              <a:rPr lang="en-US" sz="1400" dirty="0" err="1">
                <a:solidFill>
                  <a:schemeClr val="tx1"/>
                </a:solidFill>
              </a:rPr>
              <a:t>dan</a:t>
            </a:r>
            <a:r>
              <a:rPr lang="en-US" sz="1400" dirty="0">
                <a:solidFill>
                  <a:schemeClr val="tx1"/>
                </a:solidFill>
              </a:rPr>
              <a:t> </a:t>
            </a:r>
            <a:r>
              <a:rPr lang="en-US" sz="1400" dirty="0" err="1">
                <a:solidFill>
                  <a:schemeClr val="tx1"/>
                </a:solidFill>
              </a:rPr>
              <a:t>Sistem</a:t>
            </a:r>
            <a:r>
              <a:rPr lang="en-US" sz="1400" dirty="0">
                <a:solidFill>
                  <a:schemeClr val="tx1"/>
                </a:solidFill>
              </a:rPr>
              <a:t> Payment)</a:t>
            </a:r>
          </a:p>
        </p:txBody>
      </p:sp>
      <p:pic>
        <p:nvPicPr>
          <p:cNvPr id="61" name="Picture 60">
            <a:extLst>
              <a:ext uri="{FF2B5EF4-FFF2-40B4-BE49-F238E27FC236}">
                <a16:creationId xmlns:a16="http://schemas.microsoft.com/office/drawing/2014/main" id="{C244313B-76BC-4F82-87C8-D7C9754209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13"/>
          <a:stretch/>
        </p:blipFill>
        <p:spPr>
          <a:xfrm>
            <a:off x="9368177" y="262158"/>
            <a:ext cx="2189840" cy="2367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4" name="Picture 4" descr="Hasil gambar untuk Family Development Session"/>
          <p:cNvPicPr>
            <a:picLocks noChangeAspect="1" noChangeArrowheads="1"/>
          </p:cNvPicPr>
          <p:nvPr/>
        </p:nvPicPr>
        <p:blipFill>
          <a:blip r:embed="rId4"/>
          <a:srcRect/>
          <a:stretch>
            <a:fillRect/>
          </a:stretch>
        </p:blipFill>
        <p:spPr bwMode="auto">
          <a:xfrm>
            <a:off x="3527990" y="3341266"/>
            <a:ext cx="2482611" cy="1565262"/>
          </a:xfrm>
          <a:prstGeom prst="rect">
            <a:avLst/>
          </a:prstGeom>
          <a:ln>
            <a:noFill/>
          </a:ln>
          <a:effectLst>
            <a:softEdge rad="112500"/>
          </a:effectLst>
        </p:spPr>
      </p:pic>
    </p:spTree>
    <p:extLst>
      <p:ext uri="{BB962C8B-B14F-4D97-AF65-F5344CB8AC3E}">
        <p14:creationId xmlns:p14="http://schemas.microsoft.com/office/powerpoint/2010/main" val="14083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a:extLst>
              <a:ext uri="{FF2B5EF4-FFF2-40B4-BE49-F238E27FC236}">
                <a16:creationId xmlns:a16="http://schemas.microsoft.com/office/drawing/2014/main" id="{2D95CD44-76B2-489D-9DFF-0A2CF934BDF3}"/>
              </a:ext>
            </a:extLst>
          </p:cNvPr>
          <p:cNvSpPr>
            <a:spLocks noGrp="1" noChangeArrowheads="1"/>
          </p:cNvSpPr>
          <p:nvPr>
            <p:ph type="sldNum" sz="quarter" idx="11"/>
          </p:nvPr>
        </p:nvSpPr>
        <p:spPr bwMode="auto">
          <a:xfrm>
            <a:off x="8610600" y="6356351"/>
            <a:ext cx="2743200" cy="3661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sz="1733">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sz="1733">
                <a:solidFill>
                  <a:schemeClr val="tx1"/>
                </a:solidFill>
                <a:latin typeface="Calibri" panose="020F0502020204030204" pitchFamily="34" charset="0"/>
              </a:defRPr>
            </a:lvl5pPr>
            <a:lvl6pPr marL="2666933" indent="-228594" defTabSz="914377" eaLnBrk="0" fontAlgn="base" hangingPunct="0">
              <a:lnSpc>
                <a:spcPct val="90000"/>
              </a:lnSpc>
              <a:spcBef>
                <a:spcPts val="500"/>
              </a:spcBef>
              <a:spcAft>
                <a:spcPct val="0"/>
              </a:spcAft>
              <a:buFont typeface="Arial" panose="020B0604020202020204" pitchFamily="34" charset="0"/>
              <a:buChar char="•"/>
              <a:defRPr sz="1733">
                <a:solidFill>
                  <a:schemeClr val="tx1"/>
                </a:solidFill>
                <a:latin typeface="Calibri" panose="020F0502020204030204" pitchFamily="34" charset="0"/>
              </a:defRPr>
            </a:lvl6pPr>
            <a:lvl7pPr marL="3276518" indent="-228594" defTabSz="914377" eaLnBrk="0" fontAlgn="base" hangingPunct="0">
              <a:lnSpc>
                <a:spcPct val="90000"/>
              </a:lnSpc>
              <a:spcBef>
                <a:spcPts val="500"/>
              </a:spcBef>
              <a:spcAft>
                <a:spcPct val="0"/>
              </a:spcAft>
              <a:buFont typeface="Arial" panose="020B0604020202020204" pitchFamily="34" charset="0"/>
              <a:buChar char="•"/>
              <a:defRPr sz="1733">
                <a:solidFill>
                  <a:schemeClr val="tx1"/>
                </a:solidFill>
                <a:latin typeface="Calibri" panose="020F0502020204030204" pitchFamily="34" charset="0"/>
              </a:defRPr>
            </a:lvl7pPr>
            <a:lvl8pPr marL="3886103" indent="-228594" defTabSz="914377" eaLnBrk="0" fontAlgn="base" hangingPunct="0">
              <a:lnSpc>
                <a:spcPct val="90000"/>
              </a:lnSpc>
              <a:spcBef>
                <a:spcPts val="500"/>
              </a:spcBef>
              <a:spcAft>
                <a:spcPct val="0"/>
              </a:spcAft>
              <a:buFont typeface="Arial" panose="020B0604020202020204" pitchFamily="34" charset="0"/>
              <a:buChar char="•"/>
              <a:defRPr sz="1733">
                <a:solidFill>
                  <a:schemeClr val="tx1"/>
                </a:solidFill>
                <a:latin typeface="Calibri" panose="020F0502020204030204" pitchFamily="34" charset="0"/>
              </a:defRPr>
            </a:lvl8pPr>
            <a:lvl9pPr marL="4495688" indent="-228594" defTabSz="914377" eaLnBrk="0" fontAlgn="base" hangingPunct="0">
              <a:lnSpc>
                <a:spcPct val="90000"/>
              </a:lnSpc>
              <a:spcBef>
                <a:spcPts val="500"/>
              </a:spcBef>
              <a:spcAft>
                <a:spcPct val="0"/>
              </a:spcAft>
              <a:buFont typeface="Arial" panose="020B0604020202020204" pitchFamily="34" charset="0"/>
              <a:buChar char="•"/>
              <a:defRPr sz="1733">
                <a:solidFill>
                  <a:schemeClr val="tx1"/>
                </a:solidFill>
                <a:latin typeface="Calibri" panose="020F0502020204030204" pitchFamily="34" charset="0"/>
              </a:defRPr>
            </a:lvl9pPr>
          </a:lstStyle>
          <a:p>
            <a:pPr>
              <a:lnSpc>
                <a:spcPct val="100000"/>
              </a:lnSpc>
              <a:spcBef>
                <a:spcPct val="0"/>
              </a:spcBef>
              <a:buFontTx/>
              <a:buNone/>
            </a:pPr>
            <a:fld id="{2CFA939E-2BDB-4219-8F9E-968EB0DF4C56}" type="slidenum">
              <a:rPr lang="en-US" altLang="en-US" sz="1200" b="0"/>
              <a:pPr>
                <a:lnSpc>
                  <a:spcPct val="100000"/>
                </a:lnSpc>
                <a:spcBef>
                  <a:spcPct val="0"/>
                </a:spcBef>
                <a:buFontTx/>
                <a:buNone/>
              </a:pPr>
              <a:t>29</a:t>
            </a:fld>
            <a:endParaRPr lang="en-US" altLang="en-US" sz="1200" b="0"/>
          </a:p>
        </p:txBody>
      </p:sp>
      <p:sp>
        <p:nvSpPr>
          <p:cNvPr id="68611" name="Title 3">
            <a:extLst>
              <a:ext uri="{FF2B5EF4-FFF2-40B4-BE49-F238E27FC236}">
                <a16:creationId xmlns:a16="http://schemas.microsoft.com/office/drawing/2014/main" id="{8971E554-F965-4F0C-9199-0A300872DD0E}"/>
              </a:ext>
            </a:extLst>
          </p:cNvPr>
          <p:cNvSpPr txBox="1">
            <a:spLocks noChangeArrowheads="1"/>
          </p:cNvSpPr>
          <p:nvPr/>
        </p:nvSpPr>
        <p:spPr bwMode="auto">
          <a:xfrm>
            <a:off x="0" y="29426"/>
            <a:ext cx="12192000" cy="478782"/>
          </a:xfrm>
          <a:prstGeom prst="rect">
            <a:avLst/>
          </a:prstGeom>
          <a:solidFill>
            <a:schemeClr val="accent5"/>
          </a:solidFill>
          <a:ln>
            <a:noFill/>
          </a:ln>
        </p:spPr>
        <p:txBody>
          <a:bodyPr lIns="90105" tIns="45052" rIns="90105" bIns="45052" anchor="ctr">
            <a:spAutoFit/>
          </a:bodyPr>
          <a:lstStyle>
            <a:lvl1pPr defTabSz="912813">
              <a:defRPr sz="1400">
                <a:solidFill>
                  <a:schemeClr val="tx1"/>
                </a:solidFill>
                <a:latin typeface="Calibri" panose="020F0502020204030204" pitchFamily="34" charset="0"/>
              </a:defRPr>
            </a:lvl1pPr>
            <a:lvl2pPr marL="742950" indent="-285750" defTabSz="912813">
              <a:defRPr sz="1400">
                <a:solidFill>
                  <a:schemeClr val="tx1"/>
                </a:solidFill>
                <a:latin typeface="Calibri" panose="020F0502020204030204" pitchFamily="34" charset="0"/>
              </a:defRPr>
            </a:lvl2pPr>
            <a:lvl3pPr marL="1143000" indent="-228600" defTabSz="912813">
              <a:defRPr sz="1400">
                <a:solidFill>
                  <a:schemeClr val="tx1"/>
                </a:solidFill>
                <a:latin typeface="Calibri" panose="020F0502020204030204" pitchFamily="34" charset="0"/>
              </a:defRPr>
            </a:lvl3pPr>
            <a:lvl4pPr marL="1600200" indent="-228600" defTabSz="912813">
              <a:defRPr sz="1400">
                <a:solidFill>
                  <a:schemeClr val="tx1"/>
                </a:solidFill>
                <a:latin typeface="Calibri" panose="020F0502020204030204" pitchFamily="34" charset="0"/>
              </a:defRPr>
            </a:lvl4pPr>
            <a:lvl5pPr marL="2057400" indent="-228600" defTabSz="912813">
              <a:defRPr sz="1400">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lnSpc>
                <a:spcPct val="90000"/>
              </a:lnSpc>
            </a:pPr>
            <a:r>
              <a:rPr lang="id-ID" altLang="en-US" sz="2800" b="1" dirty="0">
                <a:solidFill>
                  <a:schemeClr val="bg1"/>
                </a:solidFill>
                <a:latin typeface="Cambria" charset="0"/>
                <a:ea typeface="Cambria" charset="0"/>
                <a:cs typeface="Cambria" charset="0"/>
              </a:rPr>
              <a:t>Strategi </a:t>
            </a:r>
            <a:r>
              <a:rPr lang="id-ID" altLang="en-US" sz="2800" b="1" dirty="0" err="1">
                <a:solidFill>
                  <a:schemeClr val="bg1"/>
                </a:solidFill>
                <a:latin typeface="Cambria" charset="0"/>
                <a:ea typeface="Cambria" charset="0"/>
                <a:cs typeface="Cambria" charset="0"/>
              </a:rPr>
              <a:t>Pe</a:t>
            </a:r>
            <a:r>
              <a:rPr lang="en-US" altLang="en-US" sz="2800" b="1" dirty="0" err="1">
                <a:solidFill>
                  <a:schemeClr val="bg1"/>
                </a:solidFill>
                <a:latin typeface="Cambria" charset="0"/>
                <a:ea typeface="Cambria" charset="0"/>
                <a:cs typeface="Cambria" charset="0"/>
              </a:rPr>
              <a:t>nguatan</a:t>
            </a:r>
            <a:r>
              <a:rPr lang="en-US" altLang="en-US" sz="2800" b="1" dirty="0">
                <a:solidFill>
                  <a:schemeClr val="bg1"/>
                </a:solidFill>
                <a:latin typeface="Cambria" charset="0"/>
                <a:ea typeface="Cambria" charset="0"/>
                <a:cs typeface="Cambria" charset="0"/>
              </a:rPr>
              <a:t> </a:t>
            </a:r>
            <a:r>
              <a:rPr lang="id-ID" altLang="en-US" sz="2800" b="1" dirty="0">
                <a:solidFill>
                  <a:schemeClr val="bg1"/>
                </a:solidFill>
                <a:latin typeface="Cambria" charset="0"/>
                <a:ea typeface="Cambria" charset="0"/>
                <a:cs typeface="Cambria" charset="0"/>
              </a:rPr>
              <a:t>PKH </a:t>
            </a:r>
            <a:r>
              <a:rPr lang="en-US" altLang="en-US" sz="2800" b="1" dirty="0" err="1">
                <a:solidFill>
                  <a:schemeClr val="bg1"/>
                </a:solidFill>
                <a:latin typeface="Cambria" charset="0"/>
                <a:ea typeface="Cambria" charset="0"/>
                <a:cs typeface="Cambria" charset="0"/>
              </a:rPr>
              <a:t>Tahun</a:t>
            </a:r>
            <a:r>
              <a:rPr lang="en-US" altLang="en-US" sz="2800" b="1" dirty="0">
                <a:solidFill>
                  <a:schemeClr val="bg1"/>
                </a:solidFill>
                <a:latin typeface="Cambria" charset="0"/>
                <a:ea typeface="Cambria" charset="0"/>
                <a:cs typeface="Cambria" charset="0"/>
              </a:rPr>
              <a:t> 2020 – 2024</a:t>
            </a:r>
            <a:endParaRPr lang="id-ID" altLang="en-US" sz="2800" b="1" dirty="0">
              <a:solidFill>
                <a:schemeClr val="bg1"/>
              </a:solidFill>
              <a:latin typeface="Cambria" charset="0"/>
              <a:ea typeface="Cambria" charset="0"/>
              <a:cs typeface="Cambria" charset="0"/>
            </a:endParaRPr>
          </a:p>
        </p:txBody>
      </p:sp>
      <p:grpSp>
        <p:nvGrpSpPr>
          <p:cNvPr id="68612" name="Group 40">
            <a:extLst>
              <a:ext uri="{FF2B5EF4-FFF2-40B4-BE49-F238E27FC236}">
                <a16:creationId xmlns:a16="http://schemas.microsoft.com/office/drawing/2014/main" id="{14828B2D-CEAC-4FFB-AE02-815EB14CD118}"/>
              </a:ext>
            </a:extLst>
          </p:cNvPr>
          <p:cNvGrpSpPr>
            <a:grpSpLocks/>
          </p:cNvGrpSpPr>
          <p:nvPr/>
        </p:nvGrpSpPr>
        <p:grpSpPr bwMode="auto">
          <a:xfrm>
            <a:off x="31752" y="772584"/>
            <a:ext cx="4032249" cy="2952749"/>
            <a:chOff x="283745" y="1087785"/>
            <a:chExt cx="3673366" cy="2333332"/>
          </a:xfrm>
        </p:grpSpPr>
        <p:sp>
          <p:nvSpPr>
            <p:cNvPr id="35" name="Rounded Rectangle 34">
              <a:extLst>
                <a:ext uri="{FF2B5EF4-FFF2-40B4-BE49-F238E27FC236}">
                  <a16:creationId xmlns:a16="http://schemas.microsoft.com/office/drawing/2014/main" id="{E9BFA137-0156-43F4-AC1C-FB61CA0A3D3A}"/>
                </a:ext>
              </a:extLst>
            </p:cNvPr>
            <p:cNvSpPr/>
            <p:nvPr/>
          </p:nvSpPr>
          <p:spPr>
            <a:xfrm>
              <a:off x="283745" y="1087785"/>
              <a:ext cx="3673366" cy="2333332"/>
            </a:xfrm>
            <a:prstGeom prst="roundRect">
              <a:avLst>
                <a:gd name="adj" fmla="val 9058"/>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latin typeface="Cambria" pitchFamily="18" charset="0"/>
                <a:cs typeface="Arial" pitchFamily="34" charset="0"/>
              </a:endParaRPr>
            </a:p>
          </p:txBody>
        </p:sp>
        <p:sp>
          <p:nvSpPr>
            <p:cNvPr id="36" name="Rectangle 35">
              <a:extLst>
                <a:ext uri="{FF2B5EF4-FFF2-40B4-BE49-F238E27FC236}">
                  <a16:creationId xmlns:a16="http://schemas.microsoft.com/office/drawing/2014/main" id="{89A19309-21F7-492F-9563-9F305DD930F9}"/>
                </a:ext>
              </a:extLst>
            </p:cNvPr>
            <p:cNvSpPr/>
            <p:nvPr/>
          </p:nvSpPr>
          <p:spPr>
            <a:xfrm>
              <a:off x="283745" y="1087785"/>
              <a:ext cx="3673366" cy="244205"/>
            </a:xfrm>
            <a:prstGeom prst="rect">
              <a:avLst/>
            </a:prstGeom>
            <a:solidFill>
              <a:srgbClr val="F8B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latin typeface="Cambria" pitchFamily="18" charset="0"/>
                <a:cs typeface="Arial" pitchFamily="34" charset="0"/>
              </a:endParaRPr>
            </a:p>
          </p:txBody>
        </p:sp>
        <p:pic>
          <p:nvPicPr>
            <p:cNvPr id="68646" name="Picture 2">
              <a:extLst>
                <a:ext uri="{FF2B5EF4-FFF2-40B4-BE49-F238E27FC236}">
                  <a16:creationId xmlns:a16="http://schemas.microsoft.com/office/drawing/2014/main" id="{B55B40D0-8376-40D4-8568-14041AFBEF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50000"/>
            <a:stretch>
              <a:fillRect/>
            </a:stretch>
          </p:blipFill>
          <p:spPr bwMode="auto">
            <a:xfrm>
              <a:off x="1805100" y="1158320"/>
              <a:ext cx="630654" cy="31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9" name="TextBox 39">
              <a:extLst>
                <a:ext uri="{FF2B5EF4-FFF2-40B4-BE49-F238E27FC236}">
                  <a16:creationId xmlns:a16="http://schemas.microsoft.com/office/drawing/2014/main" id="{95CB0047-AB87-4026-B3CA-EA6669F81CC0}"/>
                </a:ext>
              </a:extLst>
            </p:cNvPr>
            <p:cNvSpPr txBox="1">
              <a:spLocks noChangeArrowheads="1"/>
            </p:cNvSpPr>
            <p:nvPr/>
          </p:nvSpPr>
          <p:spPr bwMode="auto">
            <a:xfrm>
              <a:off x="1972695" y="1099493"/>
              <a:ext cx="264612" cy="243213"/>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id-ID" altLang="en-US" sz="1400" b="1">
                  <a:solidFill>
                    <a:schemeClr val="bg1"/>
                  </a:solidFill>
                  <a:latin typeface="Cambria" panose="02040503050406030204" pitchFamily="18" charset="0"/>
                </a:rPr>
                <a:t>1</a:t>
              </a:r>
            </a:p>
          </p:txBody>
        </p:sp>
      </p:grpSp>
      <p:grpSp>
        <p:nvGrpSpPr>
          <p:cNvPr id="68613" name="Group 42">
            <a:extLst>
              <a:ext uri="{FF2B5EF4-FFF2-40B4-BE49-F238E27FC236}">
                <a16:creationId xmlns:a16="http://schemas.microsoft.com/office/drawing/2014/main" id="{E4F181F1-B3AB-48BB-A2B6-997471A01B6C}"/>
              </a:ext>
            </a:extLst>
          </p:cNvPr>
          <p:cNvGrpSpPr>
            <a:grpSpLocks/>
          </p:cNvGrpSpPr>
          <p:nvPr/>
        </p:nvGrpSpPr>
        <p:grpSpPr bwMode="auto">
          <a:xfrm>
            <a:off x="4093633" y="797984"/>
            <a:ext cx="4032251" cy="2952749"/>
            <a:chOff x="3967617" y="1324275"/>
            <a:chExt cx="3673366" cy="2333332"/>
          </a:xfrm>
        </p:grpSpPr>
        <p:sp>
          <p:nvSpPr>
            <p:cNvPr id="59" name="Rounded Rectangle 58">
              <a:extLst>
                <a:ext uri="{FF2B5EF4-FFF2-40B4-BE49-F238E27FC236}">
                  <a16:creationId xmlns:a16="http://schemas.microsoft.com/office/drawing/2014/main" id="{F77ECC07-6699-42B2-BED5-5D680B5AB71C}"/>
                </a:ext>
              </a:extLst>
            </p:cNvPr>
            <p:cNvSpPr/>
            <p:nvPr/>
          </p:nvSpPr>
          <p:spPr>
            <a:xfrm>
              <a:off x="3967617" y="1324275"/>
              <a:ext cx="3673366" cy="2333332"/>
            </a:xfrm>
            <a:prstGeom prst="roundRect">
              <a:avLst>
                <a:gd name="adj" fmla="val 9058"/>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latin typeface="Cambria" pitchFamily="18" charset="0"/>
                <a:cs typeface="Arial" pitchFamily="34" charset="0"/>
              </a:endParaRPr>
            </a:p>
          </p:txBody>
        </p:sp>
        <p:sp>
          <p:nvSpPr>
            <p:cNvPr id="60" name="Rectangle 59">
              <a:extLst>
                <a:ext uri="{FF2B5EF4-FFF2-40B4-BE49-F238E27FC236}">
                  <a16:creationId xmlns:a16="http://schemas.microsoft.com/office/drawing/2014/main" id="{3ADD2FEC-A23A-4BAC-AF3E-CD32786F3FDC}"/>
                </a:ext>
              </a:extLst>
            </p:cNvPr>
            <p:cNvSpPr/>
            <p:nvPr/>
          </p:nvSpPr>
          <p:spPr>
            <a:xfrm>
              <a:off x="3967617" y="1324275"/>
              <a:ext cx="3673366" cy="244205"/>
            </a:xfrm>
            <a:prstGeom prst="rect">
              <a:avLst/>
            </a:prstGeom>
            <a:solidFill>
              <a:srgbClr val="1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latin typeface="Cambria" pitchFamily="18" charset="0"/>
                <a:cs typeface="Arial" pitchFamily="34" charset="0"/>
              </a:endParaRPr>
            </a:p>
          </p:txBody>
        </p:sp>
        <p:pic>
          <p:nvPicPr>
            <p:cNvPr id="68642" name="Picture 4">
              <a:extLst>
                <a:ext uri="{FF2B5EF4-FFF2-40B4-BE49-F238E27FC236}">
                  <a16:creationId xmlns:a16="http://schemas.microsoft.com/office/drawing/2014/main" id="{6BD2D9F9-B7DD-42BA-A7BC-9393BA0B3A95}"/>
                </a:ext>
              </a:extLst>
            </p:cNvPr>
            <p:cNvPicPr>
              <a:picLocks noChangeArrowheads="1"/>
            </p:cNvPicPr>
            <p:nvPr/>
          </p:nvPicPr>
          <p:blipFill>
            <a:blip r:embed="rId4" cstate="print">
              <a:extLst>
                <a:ext uri="{28A0092B-C50C-407E-A947-70E740481C1C}">
                  <a14:useLocalDpi xmlns:a14="http://schemas.microsoft.com/office/drawing/2010/main" val="0"/>
                </a:ext>
              </a:extLst>
            </a:blip>
            <a:srcRect t="50000"/>
            <a:stretch>
              <a:fillRect/>
            </a:stretch>
          </p:blipFill>
          <p:spPr bwMode="auto">
            <a:xfrm>
              <a:off x="5489627" y="1375507"/>
              <a:ext cx="630000" cy="3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5" name="TextBox 61">
              <a:extLst>
                <a:ext uri="{FF2B5EF4-FFF2-40B4-BE49-F238E27FC236}">
                  <a16:creationId xmlns:a16="http://schemas.microsoft.com/office/drawing/2014/main" id="{7BA14C3B-8AD4-4709-BA18-0B2713980CA2}"/>
                </a:ext>
              </a:extLst>
            </p:cNvPr>
            <p:cNvSpPr txBox="1">
              <a:spLocks noChangeArrowheads="1"/>
            </p:cNvSpPr>
            <p:nvPr/>
          </p:nvSpPr>
          <p:spPr bwMode="auto">
            <a:xfrm>
              <a:off x="5656568" y="1335983"/>
              <a:ext cx="264612" cy="243213"/>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id-ID" altLang="en-US" sz="1400" b="1">
                  <a:solidFill>
                    <a:schemeClr val="bg1"/>
                  </a:solidFill>
                  <a:latin typeface="Cambria" panose="02040503050406030204" pitchFamily="18" charset="0"/>
                </a:rPr>
                <a:t>2</a:t>
              </a:r>
            </a:p>
          </p:txBody>
        </p:sp>
      </p:grpSp>
      <p:grpSp>
        <p:nvGrpSpPr>
          <p:cNvPr id="68614" name="Group 43">
            <a:extLst>
              <a:ext uri="{FF2B5EF4-FFF2-40B4-BE49-F238E27FC236}">
                <a16:creationId xmlns:a16="http://schemas.microsoft.com/office/drawing/2014/main" id="{D5843F4E-31B1-49AD-83AD-65E64E0BD4E6}"/>
              </a:ext>
            </a:extLst>
          </p:cNvPr>
          <p:cNvGrpSpPr>
            <a:grpSpLocks/>
          </p:cNvGrpSpPr>
          <p:nvPr/>
        </p:nvGrpSpPr>
        <p:grpSpPr bwMode="auto">
          <a:xfrm>
            <a:off x="8144933" y="772584"/>
            <a:ext cx="4032251" cy="2952749"/>
            <a:chOff x="7845934" y="1324268"/>
            <a:chExt cx="3673692" cy="2333332"/>
          </a:xfrm>
        </p:grpSpPr>
        <p:sp>
          <p:nvSpPr>
            <p:cNvPr id="64" name="Rounded Rectangle 63">
              <a:extLst>
                <a:ext uri="{FF2B5EF4-FFF2-40B4-BE49-F238E27FC236}">
                  <a16:creationId xmlns:a16="http://schemas.microsoft.com/office/drawing/2014/main" id="{8272A6EE-DB92-4703-9AA2-9793BF734453}"/>
                </a:ext>
              </a:extLst>
            </p:cNvPr>
            <p:cNvSpPr/>
            <p:nvPr/>
          </p:nvSpPr>
          <p:spPr>
            <a:xfrm>
              <a:off x="7845934" y="1324268"/>
              <a:ext cx="3673692" cy="2333332"/>
            </a:xfrm>
            <a:prstGeom prst="roundRect">
              <a:avLst>
                <a:gd name="adj" fmla="val 9058"/>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latin typeface="Cambria" pitchFamily="18" charset="0"/>
                <a:cs typeface="Arial" pitchFamily="34" charset="0"/>
              </a:endParaRPr>
            </a:p>
          </p:txBody>
        </p:sp>
        <p:sp>
          <p:nvSpPr>
            <p:cNvPr id="65" name="Rectangle 64">
              <a:extLst>
                <a:ext uri="{FF2B5EF4-FFF2-40B4-BE49-F238E27FC236}">
                  <a16:creationId xmlns:a16="http://schemas.microsoft.com/office/drawing/2014/main" id="{433BF10C-B42B-4334-8591-09AA750F7F66}"/>
                </a:ext>
              </a:extLst>
            </p:cNvPr>
            <p:cNvSpPr/>
            <p:nvPr/>
          </p:nvSpPr>
          <p:spPr>
            <a:xfrm>
              <a:off x="7845934" y="1324268"/>
              <a:ext cx="3673692" cy="244205"/>
            </a:xfrm>
            <a:prstGeom prst="rect">
              <a:avLst/>
            </a:prstGeom>
            <a:solidFill>
              <a:srgbClr val="E754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latin typeface="Cambria" pitchFamily="18" charset="0"/>
                <a:cs typeface="Arial" pitchFamily="34" charset="0"/>
              </a:endParaRPr>
            </a:p>
          </p:txBody>
        </p:sp>
        <p:pic>
          <p:nvPicPr>
            <p:cNvPr id="68638" name="Picture 5">
              <a:extLst>
                <a:ext uri="{FF2B5EF4-FFF2-40B4-BE49-F238E27FC236}">
                  <a16:creationId xmlns:a16="http://schemas.microsoft.com/office/drawing/2014/main" id="{3E139611-613F-41FA-BE59-5E6496511842}"/>
                </a:ext>
              </a:extLst>
            </p:cNvPr>
            <p:cNvPicPr>
              <a:picLocks noChangeArrowheads="1"/>
            </p:cNvPicPr>
            <p:nvPr/>
          </p:nvPicPr>
          <p:blipFill>
            <a:blip r:embed="rId5" cstate="print">
              <a:extLst>
                <a:ext uri="{28A0092B-C50C-407E-A947-70E740481C1C}">
                  <a14:useLocalDpi xmlns:a14="http://schemas.microsoft.com/office/drawing/2010/main" val="0"/>
                </a:ext>
              </a:extLst>
            </a:blip>
            <a:srcRect t="47414"/>
            <a:stretch>
              <a:fillRect/>
            </a:stretch>
          </p:blipFill>
          <p:spPr bwMode="auto">
            <a:xfrm>
              <a:off x="9367944" y="1375505"/>
              <a:ext cx="630000" cy="3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1" name="TextBox 66">
              <a:extLst>
                <a:ext uri="{FF2B5EF4-FFF2-40B4-BE49-F238E27FC236}">
                  <a16:creationId xmlns:a16="http://schemas.microsoft.com/office/drawing/2014/main" id="{5E110883-6984-4131-8BDD-549A1A3AF8B2}"/>
                </a:ext>
              </a:extLst>
            </p:cNvPr>
            <p:cNvSpPr txBox="1">
              <a:spLocks noChangeArrowheads="1"/>
            </p:cNvSpPr>
            <p:nvPr/>
          </p:nvSpPr>
          <p:spPr bwMode="auto">
            <a:xfrm>
              <a:off x="9535035" y="1335976"/>
              <a:ext cx="264635" cy="243213"/>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id-ID" altLang="en-US" sz="1400" b="1">
                  <a:solidFill>
                    <a:schemeClr val="bg1"/>
                  </a:solidFill>
                  <a:latin typeface="Cambria" panose="02040503050406030204" pitchFamily="18" charset="0"/>
                </a:rPr>
                <a:t>3</a:t>
              </a:r>
            </a:p>
          </p:txBody>
        </p:sp>
      </p:grpSp>
      <p:grpSp>
        <p:nvGrpSpPr>
          <p:cNvPr id="68615" name="Group 45">
            <a:extLst>
              <a:ext uri="{FF2B5EF4-FFF2-40B4-BE49-F238E27FC236}">
                <a16:creationId xmlns:a16="http://schemas.microsoft.com/office/drawing/2014/main" id="{EB414064-B775-475D-97FE-29F2EF733920}"/>
              </a:ext>
            </a:extLst>
          </p:cNvPr>
          <p:cNvGrpSpPr>
            <a:grpSpLocks/>
          </p:cNvGrpSpPr>
          <p:nvPr/>
        </p:nvGrpSpPr>
        <p:grpSpPr bwMode="auto">
          <a:xfrm>
            <a:off x="35985" y="3761318"/>
            <a:ext cx="4032249" cy="3096682"/>
            <a:chOff x="141852" y="3983393"/>
            <a:chExt cx="3673366" cy="2333332"/>
          </a:xfrm>
        </p:grpSpPr>
        <p:sp>
          <p:nvSpPr>
            <p:cNvPr id="69" name="Rounded Rectangle 68">
              <a:extLst>
                <a:ext uri="{FF2B5EF4-FFF2-40B4-BE49-F238E27FC236}">
                  <a16:creationId xmlns:a16="http://schemas.microsoft.com/office/drawing/2014/main" id="{A50AA756-B433-41C7-AF8A-B26121304654}"/>
                </a:ext>
              </a:extLst>
            </p:cNvPr>
            <p:cNvSpPr/>
            <p:nvPr/>
          </p:nvSpPr>
          <p:spPr>
            <a:xfrm>
              <a:off x="141852" y="3983393"/>
              <a:ext cx="3673366" cy="2333332"/>
            </a:xfrm>
            <a:prstGeom prst="roundRect">
              <a:avLst>
                <a:gd name="adj" fmla="val 9058"/>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cs typeface="Arial" pitchFamily="34" charset="0"/>
              </a:endParaRPr>
            </a:p>
          </p:txBody>
        </p:sp>
        <p:sp>
          <p:nvSpPr>
            <p:cNvPr id="70" name="Rectangle 69">
              <a:extLst>
                <a:ext uri="{FF2B5EF4-FFF2-40B4-BE49-F238E27FC236}">
                  <a16:creationId xmlns:a16="http://schemas.microsoft.com/office/drawing/2014/main" id="{1B97B779-EA62-4E96-93FC-2ED01AABAF8C}"/>
                </a:ext>
              </a:extLst>
            </p:cNvPr>
            <p:cNvSpPr/>
            <p:nvPr/>
          </p:nvSpPr>
          <p:spPr>
            <a:xfrm>
              <a:off x="141852" y="3983393"/>
              <a:ext cx="3673366" cy="243832"/>
            </a:xfrm>
            <a:prstGeom prst="rect">
              <a:avLst/>
            </a:prstGeom>
            <a:solidFill>
              <a:srgbClr val="97B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cs typeface="Arial" pitchFamily="34" charset="0"/>
              </a:endParaRPr>
            </a:p>
          </p:txBody>
        </p:sp>
        <p:pic>
          <p:nvPicPr>
            <p:cNvPr id="68634" name="Picture 6">
              <a:extLst>
                <a:ext uri="{FF2B5EF4-FFF2-40B4-BE49-F238E27FC236}">
                  <a16:creationId xmlns:a16="http://schemas.microsoft.com/office/drawing/2014/main" id="{BA32947B-75DE-4A0D-9A37-719D3D727877}"/>
                </a:ext>
              </a:extLst>
            </p:cNvPr>
            <p:cNvPicPr>
              <a:picLocks noChangeArrowheads="1"/>
            </p:cNvPicPr>
            <p:nvPr/>
          </p:nvPicPr>
          <p:blipFill>
            <a:blip r:embed="rId6" cstate="print">
              <a:extLst>
                <a:ext uri="{28A0092B-C50C-407E-A947-70E740481C1C}">
                  <a14:useLocalDpi xmlns:a14="http://schemas.microsoft.com/office/drawing/2010/main" val="0"/>
                </a:ext>
              </a:extLst>
            </a:blip>
            <a:srcRect t="47414"/>
            <a:stretch>
              <a:fillRect/>
            </a:stretch>
          </p:blipFill>
          <p:spPr bwMode="auto">
            <a:xfrm>
              <a:off x="1663206" y="4066676"/>
              <a:ext cx="630000" cy="3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7" name="TextBox 71">
              <a:extLst>
                <a:ext uri="{FF2B5EF4-FFF2-40B4-BE49-F238E27FC236}">
                  <a16:creationId xmlns:a16="http://schemas.microsoft.com/office/drawing/2014/main" id="{B2B4B937-958D-47E0-86FE-3AFE0E084424}"/>
                </a:ext>
              </a:extLst>
            </p:cNvPr>
            <p:cNvSpPr txBox="1">
              <a:spLocks noChangeArrowheads="1"/>
            </p:cNvSpPr>
            <p:nvPr/>
          </p:nvSpPr>
          <p:spPr bwMode="auto">
            <a:xfrm>
              <a:off x="1830802" y="3995245"/>
              <a:ext cx="264612" cy="246213"/>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id-ID" altLang="en-US" sz="1400" b="1">
                  <a:solidFill>
                    <a:schemeClr val="bg1"/>
                  </a:solidFill>
                  <a:latin typeface="Cambria" panose="02040503050406030204" pitchFamily="18" charset="0"/>
                </a:rPr>
                <a:t>4</a:t>
              </a:r>
            </a:p>
          </p:txBody>
        </p:sp>
      </p:grpSp>
      <p:grpSp>
        <p:nvGrpSpPr>
          <p:cNvPr id="68616" name="Group 47">
            <a:extLst>
              <a:ext uri="{FF2B5EF4-FFF2-40B4-BE49-F238E27FC236}">
                <a16:creationId xmlns:a16="http://schemas.microsoft.com/office/drawing/2014/main" id="{BC4A3E96-6231-4AF6-92D3-9D9F2C59F540}"/>
              </a:ext>
            </a:extLst>
          </p:cNvPr>
          <p:cNvGrpSpPr>
            <a:grpSpLocks/>
          </p:cNvGrpSpPr>
          <p:nvPr/>
        </p:nvGrpSpPr>
        <p:grpSpPr bwMode="auto">
          <a:xfrm>
            <a:off x="8176685" y="3746501"/>
            <a:ext cx="4032249" cy="2916767"/>
            <a:chOff x="7845935" y="3983393"/>
            <a:chExt cx="3673366" cy="2333332"/>
          </a:xfrm>
        </p:grpSpPr>
        <p:sp>
          <p:nvSpPr>
            <p:cNvPr id="85" name="Rounded Rectangle 84">
              <a:extLst>
                <a:ext uri="{FF2B5EF4-FFF2-40B4-BE49-F238E27FC236}">
                  <a16:creationId xmlns:a16="http://schemas.microsoft.com/office/drawing/2014/main" id="{84AACD16-8FB9-4511-9562-F14814F91079}"/>
                </a:ext>
              </a:extLst>
            </p:cNvPr>
            <p:cNvSpPr/>
            <p:nvPr/>
          </p:nvSpPr>
          <p:spPr>
            <a:xfrm>
              <a:off x="7845935" y="3983393"/>
              <a:ext cx="3673366" cy="2333332"/>
            </a:xfrm>
            <a:prstGeom prst="roundRect">
              <a:avLst>
                <a:gd name="adj" fmla="val 9058"/>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cs typeface="Arial" pitchFamily="34" charset="0"/>
              </a:endParaRPr>
            </a:p>
          </p:txBody>
        </p:sp>
        <p:sp>
          <p:nvSpPr>
            <p:cNvPr id="86" name="Rectangle 85">
              <a:extLst>
                <a:ext uri="{FF2B5EF4-FFF2-40B4-BE49-F238E27FC236}">
                  <a16:creationId xmlns:a16="http://schemas.microsoft.com/office/drawing/2014/main" id="{9B73AFA9-5797-4211-88DC-988DF3456042}"/>
                </a:ext>
              </a:extLst>
            </p:cNvPr>
            <p:cNvSpPr/>
            <p:nvPr/>
          </p:nvSpPr>
          <p:spPr>
            <a:xfrm>
              <a:off x="7845935" y="3983393"/>
              <a:ext cx="3673366" cy="243832"/>
            </a:xfrm>
            <a:prstGeom prst="rect">
              <a:avLst/>
            </a:prstGeom>
            <a:solidFill>
              <a:srgbClr val="3CA7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cs typeface="Arial" pitchFamily="34" charset="0"/>
              </a:endParaRPr>
            </a:p>
          </p:txBody>
        </p:sp>
        <p:pic>
          <p:nvPicPr>
            <p:cNvPr id="68630" name="Picture 8">
              <a:extLst>
                <a:ext uri="{FF2B5EF4-FFF2-40B4-BE49-F238E27FC236}">
                  <a16:creationId xmlns:a16="http://schemas.microsoft.com/office/drawing/2014/main" id="{CDBF197C-67EA-4E4A-98DD-31F15D847474}"/>
                </a:ext>
              </a:extLst>
            </p:cNvPr>
            <p:cNvPicPr>
              <a:picLocks noChangeArrowheads="1"/>
            </p:cNvPicPr>
            <p:nvPr/>
          </p:nvPicPr>
          <p:blipFill>
            <a:blip r:embed="rId7" cstate="print">
              <a:extLst>
                <a:ext uri="{28A0092B-C50C-407E-A947-70E740481C1C}">
                  <a14:useLocalDpi xmlns:a14="http://schemas.microsoft.com/office/drawing/2010/main" val="0"/>
                </a:ext>
              </a:extLst>
            </a:blip>
            <a:srcRect t="50000"/>
            <a:stretch>
              <a:fillRect/>
            </a:stretch>
          </p:blipFill>
          <p:spPr bwMode="auto">
            <a:xfrm>
              <a:off x="9367944" y="4046808"/>
              <a:ext cx="630000" cy="3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TextBox 87">
              <a:extLst>
                <a:ext uri="{FF2B5EF4-FFF2-40B4-BE49-F238E27FC236}">
                  <a16:creationId xmlns:a16="http://schemas.microsoft.com/office/drawing/2014/main" id="{A4C22C4C-607D-4EEF-BBB1-6D74252D85E7}"/>
                </a:ext>
              </a:extLst>
            </p:cNvPr>
            <p:cNvSpPr txBox="1">
              <a:spLocks noChangeArrowheads="1"/>
            </p:cNvSpPr>
            <p:nvPr/>
          </p:nvSpPr>
          <p:spPr bwMode="auto">
            <a:xfrm>
              <a:off x="9534885" y="3995246"/>
              <a:ext cx="264612" cy="246213"/>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id-ID" altLang="en-US" sz="1400" b="1">
                  <a:solidFill>
                    <a:schemeClr val="bg1"/>
                  </a:solidFill>
                  <a:latin typeface="Cambria" panose="02040503050406030204" pitchFamily="18" charset="0"/>
                </a:rPr>
                <a:t>6</a:t>
              </a:r>
            </a:p>
          </p:txBody>
        </p:sp>
      </p:grpSp>
      <p:grpSp>
        <p:nvGrpSpPr>
          <p:cNvPr id="68617" name="Group 46">
            <a:extLst>
              <a:ext uri="{FF2B5EF4-FFF2-40B4-BE49-F238E27FC236}">
                <a16:creationId xmlns:a16="http://schemas.microsoft.com/office/drawing/2014/main" id="{CA0A6A93-6FA1-452B-8B5D-749258692DDD}"/>
              </a:ext>
            </a:extLst>
          </p:cNvPr>
          <p:cNvGrpSpPr>
            <a:grpSpLocks/>
          </p:cNvGrpSpPr>
          <p:nvPr/>
        </p:nvGrpSpPr>
        <p:grpSpPr bwMode="auto">
          <a:xfrm>
            <a:off x="4093633" y="3746501"/>
            <a:ext cx="4032251" cy="2916767"/>
            <a:chOff x="3967618" y="3983393"/>
            <a:chExt cx="3673366" cy="2333332"/>
          </a:xfrm>
        </p:grpSpPr>
        <p:sp>
          <p:nvSpPr>
            <p:cNvPr id="80" name="Rounded Rectangle 79">
              <a:extLst>
                <a:ext uri="{FF2B5EF4-FFF2-40B4-BE49-F238E27FC236}">
                  <a16:creationId xmlns:a16="http://schemas.microsoft.com/office/drawing/2014/main" id="{523E81DA-6A76-434F-A30E-8EF539819D22}"/>
                </a:ext>
              </a:extLst>
            </p:cNvPr>
            <p:cNvSpPr/>
            <p:nvPr/>
          </p:nvSpPr>
          <p:spPr>
            <a:xfrm>
              <a:off x="3967618" y="3983393"/>
              <a:ext cx="3673366" cy="2333332"/>
            </a:xfrm>
            <a:prstGeom prst="roundRect">
              <a:avLst>
                <a:gd name="adj" fmla="val 9058"/>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cs typeface="Arial" pitchFamily="34" charset="0"/>
              </a:endParaRPr>
            </a:p>
          </p:txBody>
        </p:sp>
        <p:sp>
          <p:nvSpPr>
            <p:cNvPr id="81" name="Rectangle 80">
              <a:extLst>
                <a:ext uri="{FF2B5EF4-FFF2-40B4-BE49-F238E27FC236}">
                  <a16:creationId xmlns:a16="http://schemas.microsoft.com/office/drawing/2014/main" id="{305CBB44-6B95-4E04-B4F1-E6AAD4E2AD4D}"/>
                </a:ext>
              </a:extLst>
            </p:cNvPr>
            <p:cNvSpPr/>
            <p:nvPr/>
          </p:nvSpPr>
          <p:spPr>
            <a:xfrm>
              <a:off x="3967618" y="3983393"/>
              <a:ext cx="3673366" cy="243832"/>
            </a:xfrm>
            <a:prstGeom prst="rect">
              <a:avLst/>
            </a:prstGeom>
            <a:solidFill>
              <a:srgbClr val="D400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cs typeface="Arial" pitchFamily="34" charset="0"/>
              </a:endParaRPr>
            </a:p>
          </p:txBody>
        </p:sp>
        <p:pic>
          <p:nvPicPr>
            <p:cNvPr id="68626" name="Picture 9">
              <a:extLst>
                <a:ext uri="{FF2B5EF4-FFF2-40B4-BE49-F238E27FC236}">
                  <a16:creationId xmlns:a16="http://schemas.microsoft.com/office/drawing/2014/main" id="{AFDE168F-B540-494C-96CA-547AE20AAC2C}"/>
                </a:ext>
              </a:extLst>
            </p:cNvPr>
            <p:cNvPicPr>
              <a:picLocks noChangeArrowheads="1"/>
            </p:cNvPicPr>
            <p:nvPr/>
          </p:nvPicPr>
          <p:blipFill>
            <a:blip r:embed="rId8" cstate="print">
              <a:extLst>
                <a:ext uri="{28A0092B-C50C-407E-A947-70E740481C1C}">
                  <a14:useLocalDpi xmlns:a14="http://schemas.microsoft.com/office/drawing/2010/main" val="0"/>
                </a:ext>
              </a:extLst>
            </a:blip>
            <a:srcRect t="50000"/>
            <a:stretch>
              <a:fillRect/>
            </a:stretch>
          </p:blipFill>
          <p:spPr bwMode="auto">
            <a:xfrm>
              <a:off x="5489627" y="4046265"/>
              <a:ext cx="630000" cy="3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Box 82">
              <a:extLst>
                <a:ext uri="{FF2B5EF4-FFF2-40B4-BE49-F238E27FC236}">
                  <a16:creationId xmlns:a16="http://schemas.microsoft.com/office/drawing/2014/main" id="{FA133FD1-3C73-4CB6-B0CB-004061AA43CE}"/>
                </a:ext>
              </a:extLst>
            </p:cNvPr>
            <p:cNvSpPr txBox="1">
              <a:spLocks noChangeArrowheads="1"/>
            </p:cNvSpPr>
            <p:nvPr/>
          </p:nvSpPr>
          <p:spPr bwMode="auto">
            <a:xfrm>
              <a:off x="5656569" y="3995246"/>
              <a:ext cx="264612" cy="246213"/>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id-ID" altLang="en-US" sz="1400" b="1">
                  <a:solidFill>
                    <a:schemeClr val="bg1"/>
                  </a:solidFill>
                  <a:latin typeface="Cambria" panose="02040503050406030204" pitchFamily="18" charset="0"/>
                </a:rPr>
                <a:t>5</a:t>
              </a:r>
            </a:p>
          </p:txBody>
        </p:sp>
      </p:grpSp>
      <p:sp>
        <p:nvSpPr>
          <p:cNvPr id="40" name="TextBox 39">
            <a:extLst>
              <a:ext uri="{FF2B5EF4-FFF2-40B4-BE49-F238E27FC236}">
                <a16:creationId xmlns:a16="http://schemas.microsoft.com/office/drawing/2014/main" id="{F3975EFC-7490-4754-8EAD-9FF1B4BD2543}"/>
              </a:ext>
            </a:extLst>
          </p:cNvPr>
          <p:cNvSpPr txBox="1"/>
          <p:nvPr/>
        </p:nvSpPr>
        <p:spPr>
          <a:xfrm flipH="1">
            <a:off x="148167" y="1263651"/>
            <a:ext cx="3894667" cy="2092881"/>
          </a:xfrm>
          <a:prstGeom prst="rect">
            <a:avLst/>
          </a:prstGeom>
          <a:noFill/>
        </p:spPr>
        <p:txBody>
          <a:bodyPr>
            <a:spAutoFit/>
          </a:bodyPr>
          <a:lstStyle/>
          <a:p>
            <a:pPr algn="ctr">
              <a:spcBef>
                <a:spcPts val="479"/>
              </a:spcBef>
              <a:spcAft>
                <a:spcPts val="160"/>
              </a:spcAft>
              <a:defRPr/>
            </a:pPr>
            <a:r>
              <a:rPr lang="id-ID" sz="1200" b="1" dirty="0">
                <a:solidFill>
                  <a:prstClr val="black"/>
                </a:solidFill>
                <a:latin typeface="Cambria" panose="02040503050406030204" pitchFamily="18" charset="0"/>
              </a:rPr>
              <a:t>Penguatan MIS dan </a:t>
            </a:r>
            <a:r>
              <a:rPr lang="id-ID" sz="1200" b="1" dirty="0" err="1">
                <a:solidFill>
                  <a:prstClr val="black"/>
                </a:solidFill>
                <a:latin typeface="Cambria" panose="02040503050406030204" pitchFamily="18" charset="0"/>
              </a:rPr>
              <a:t>link</a:t>
            </a:r>
            <a:r>
              <a:rPr lang="id-ID" sz="1200" b="1" dirty="0">
                <a:solidFill>
                  <a:prstClr val="black"/>
                </a:solidFill>
                <a:latin typeface="Cambria" panose="02040503050406030204" pitchFamily="18" charset="0"/>
              </a:rPr>
              <a:t> ke BDT/SIKS:</a:t>
            </a:r>
            <a:endParaRPr lang="id-ID" sz="1200" dirty="0">
              <a:solidFill>
                <a:prstClr val="black"/>
              </a:solidFill>
              <a:latin typeface="Cambria" panose="02040503050406030204" pitchFamily="18" charset="0"/>
            </a:endParaRPr>
          </a:p>
          <a:p>
            <a:pPr marL="215353" indent="-215353">
              <a:spcAft>
                <a:spcPts val="479"/>
              </a:spcAft>
              <a:buFont typeface="+mj-lt"/>
              <a:buAutoNum type="arabicPeriod"/>
              <a:defRPr/>
            </a:pPr>
            <a:r>
              <a:rPr lang="id-ID" sz="1200" dirty="0">
                <a:solidFill>
                  <a:prstClr val="black"/>
                </a:solidFill>
                <a:latin typeface="Cambria" panose="02040503050406030204" pitchFamily="18" charset="0"/>
              </a:rPr>
              <a:t>Sinkronisasi</a:t>
            </a:r>
            <a:r>
              <a:rPr lang="en-US" sz="1200" dirty="0">
                <a:solidFill>
                  <a:prstClr val="black"/>
                </a:solidFill>
                <a:latin typeface="Cambria" panose="02040503050406030204" pitchFamily="18" charset="0"/>
              </a:rPr>
              <a:t> E-PKH </a:t>
            </a:r>
            <a:r>
              <a:rPr lang="en-US" sz="1200" dirty="0" err="1">
                <a:solidFill>
                  <a:prstClr val="black"/>
                </a:solidFill>
                <a:latin typeface="Cambria" panose="02040503050406030204" pitchFamily="18" charset="0"/>
              </a:rPr>
              <a:t>dengan</a:t>
            </a:r>
            <a:r>
              <a:rPr lang="en-US" sz="1200" dirty="0">
                <a:solidFill>
                  <a:prstClr val="black"/>
                </a:solidFill>
                <a:latin typeface="Cambria" panose="02040503050406030204" pitchFamily="18" charset="0"/>
              </a:rPr>
              <a:t> PBDT SIKS-NG</a:t>
            </a:r>
            <a:r>
              <a:rPr lang="id-ID" sz="1200" dirty="0">
                <a:solidFill>
                  <a:prstClr val="black"/>
                </a:solidFill>
                <a:latin typeface="Cambria" panose="02040503050406030204" pitchFamily="18" charset="0"/>
              </a:rPr>
              <a:t> dengan </a:t>
            </a:r>
            <a:r>
              <a:rPr lang="en-US" sz="1200" dirty="0">
                <a:solidFill>
                  <a:prstClr val="black"/>
                </a:solidFill>
                <a:latin typeface="Cambria" panose="02040503050406030204" pitchFamily="18" charset="0"/>
              </a:rPr>
              <a:t>P</a:t>
            </a:r>
            <a:r>
              <a:rPr lang="id-ID" sz="1200" dirty="0">
                <a:solidFill>
                  <a:prstClr val="black"/>
                </a:solidFill>
                <a:latin typeface="Cambria" panose="02040503050406030204" pitchFamily="18" charset="0"/>
              </a:rPr>
              <a:t>BDT </a:t>
            </a:r>
            <a:r>
              <a:rPr lang="en-US" sz="1200" dirty="0" err="1">
                <a:solidFill>
                  <a:prstClr val="black"/>
                </a:solidFill>
                <a:latin typeface="Cambria" panose="02040503050406030204" pitchFamily="18" charset="0"/>
              </a:rPr>
              <a:t>Pusdatin</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dan</a:t>
            </a:r>
            <a:r>
              <a:rPr lang="en-US" sz="1200" dirty="0">
                <a:solidFill>
                  <a:prstClr val="black"/>
                </a:solidFill>
                <a:latin typeface="Cambria" panose="02040503050406030204" pitchFamily="18" charset="0"/>
              </a:rPr>
              <a:t> </a:t>
            </a:r>
            <a:r>
              <a:rPr lang="id-ID" sz="1200" dirty="0">
                <a:solidFill>
                  <a:prstClr val="black"/>
                </a:solidFill>
                <a:latin typeface="Cambria" panose="02040503050406030204" pitchFamily="18" charset="0"/>
              </a:rPr>
              <a:t>link ke NIK, </a:t>
            </a:r>
            <a:r>
              <a:rPr lang="en-US" sz="1200" dirty="0">
                <a:solidFill>
                  <a:prstClr val="black"/>
                </a:solidFill>
                <a:latin typeface="Cambria" panose="02040503050406030204" pitchFamily="18" charset="0"/>
              </a:rPr>
              <a:t>KIP</a:t>
            </a:r>
            <a:r>
              <a:rPr lang="id-ID" sz="1200" dirty="0">
                <a:solidFill>
                  <a:prstClr val="black"/>
                </a:solidFill>
                <a:latin typeface="Cambria" panose="02040503050406030204" pitchFamily="18" charset="0"/>
              </a:rPr>
              <a:t>, </a:t>
            </a:r>
            <a:r>
              <a:rPr lang="en-US" sz="1200" dirty="0">
                <a:solidFill>
                  <a:prstClr val="black"/>
                </a:solidFill>
                <a:latin typeface="Cambria" panose="02040503050406030204" pitchFamily="18" charset="0"/>
              </a:rPr>
              <a:t>KIS</a:t>
            </a:r>
            <a:r>
              <a:rPr lang="id-ID" sz="1200" dirty="0">
                <a:solidFill>
                  <a:prstClr val="black"/>
                </a:solidFill>
                <a:latin typeface="Cambria" panose="02040503050406030204" pitchFamily="18" charset="0"/>
              </a:rPr>
              <a:t>, dsb) untuk penggunaan </a:t>
            </a:r>
            <a:r>
              <a:rPr lang="en-US" sz="1200" dirty="0" err="1">
                <a:solidFill>
                  <a:prstClr val="black"/>
                </a:solidFill>
                <a:latin typeface="Cambria" panose="02040503050406030204" pitchFamily="18" charset="0"/>
              </a:rPr>
              <a:t>satu</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kartu</a:t>
            </a:r>
            <a:r>
              <a:rPr lang="en-US" sz="1200" dirty="0">
                <a:solidFill>
                  <a:prstClr val="black"/>
                </a:solidFill>
                <a:latin typeface="Cambria" panose="02040503050406030204" pitchFamily="18" charset="0"/>
              </a:rPr>
              <a:t> </a:t>
            </a:r>
            <a:r>
              <a:rPr lang="en-US" sz="1200" dirty="0" err="1">
                <a:solidFill>
                  <a:prstClr val="black"/>
                </a:solidFill>
                <a:latin typeface="Cambria" panose="02040503050406030204" pitchFamily="18" charset="0"/>
              </a:rPr>
              <a:t>kombo</a:t>
            </a:r>
            <a:r>
              <a:rPr lang="en-US" sz="1200" dirty="0">
                <a:solidFill>
                  <a:prstClr val="black"/>
                </a:solidFill>
                <a:latin typeface="Cambria" panose="02040503050406030204" pitchFamily="18" charset="0"/>
              </a:rPr>
              <a:t> KKS (PKH </a:t>
            </a:r>
            <a:r>
              <a:rPr lang="en-US" sz="1200" dirty="0" err="1">
                <a:solidFill>
                  <a:prstClr val="black"/>
                </a:solidFill>
                <a:latin typeface="Cambria" panose="02040503050406030204" pitchFamily="18" charset="0"/>
              </a:rPr>
              <a:t>dan</a:t>
            </a:r>
            <a:r>
              <a:rPr lang="en-US" sz="1200" dirty="0">
                <a:solidFill>
                  <a:prstClr val="black"/>
                </a:solidFill>
                <a:latin typeface="Cambria" panose="02040503050406030204" pitchFamily="18" charset="0"/>
              </a:rPr>
              <a:t> BPNT/</a:t>
            </a:r>
            <a:r>
              <a:rPr lang="en-US" sz="1200" dirty="0" err="1">
                <a:solidFill>
                  <a:prstClr val="black"/>
                </a:solidFill>
                <a:latin typeface="Cambria" panose="02040503050406030204" pitchFamily="18" charset="0"/>
              </a:rPr>
              <a:t>Rastra</a:t>
            </a:r>
            <a:r>
              <a:rPr lang="en-US" sz="1200" dirty="0">
                <a:solidFill>
                  <a:prstClr val="black"/>
                </a:solidFill>
                <a:latin typeface="Cambria" panose="02040503050406030204" pitchFamily="18" charset="0"/>
              </a:rPr>
              <a:t>)</a:t>
            </a:r>
            <a:endParaRPr lang="id-ID" sz="1200" dirty="0">
              <a:solidFill>
                <a:prstClr val="black"/>
              </a:solidFill>
              <a:latin typeface="Cambria" panose="02040503050406030204" pitchFamily="18" charset="0"/>
            </a:endParaRPr>
          </a:p>
          <a:p>
            <a:pPr marL="215353" indent="-215353">
              <a:spcAft>
                <a:spcPts val="479"/>
              </a:spcAft>
              <a:buFont typeface="+mj-lt"/>
              <a:buAutoNum type="arabicPeriod"/>
              <a:defRPr/>
            </a:pPr>
            <a:r>
              <a:rPr lang="id-ID" sz="1200" dirty="0" err="1">
                <a:solidFill>
                  <a:prstClr val="black"/>
                </a:solidFill>
                <a:latin typeface="Cambria" pitchFamily="18" charset="0"/>
              </a:rPr>
              <a:t>Dashboard</a:t>
            </a:r>
            <a:r>
              <a:rPr lang="id-ID" sz="1200" dirty="0">
                <a:solidFill>
                  <a:prstClr val="black"/>
                </a:solidFill>
                <a:latin typeface="Cambria" pitchFamily="18" charset="0"/>
              </a:rPr>
              <a:t> untuk memantau pemenuhan kondisionalitas, </a:t>
            </a:r>
            <a:r>
              <a:rPr lang="id-ID" sz="1200" dirty="0" err="1">
                <a:solidFill>
                  <a:prstClr val="black"/>
                </a:solidFill>
                <a:latin typeface="Cambria" pitchFamily="18" charset="0"/>
              </a:rPr>
              <a:t>graduasi</a:t>
            </a:r>
            <a:r>
              <a:rPr lang="id-ID" sz="1200" dirty="0">
                <a:solidFill>
                  <a:prstClr val="black"/>
                </a:solidFill>
                <a:latin typeface="Cambria" pitchFamily="18" charset="0"/>
              </a:rPr>
              <a:t> kepesertaan, dan komplementaritas.</a:t>
            </a:r>
          </a:p>
          <a:p>
            <a:pPr marL="215353" indent="-215353">
              <a:spcAft>
                <a:spcPts val="479"/>
              </a:spcAft>
              <a:buFont typeface="+mj-lt"/>
              <a:buAutoNum type="arabicPeriod"/>
              <a:defRPr/>
            </a:pPr>
            <a:r>
              <a:rPr lang="id-ID" sz="1200" dirty="0">
                <a:solidFill>
                  <a:prstClr val="black"/>
                </a:solidFill>
                <a:latin typeface="Cambria" pitchFamily="18" charset="0"/>
              </a:rPr>
              <a:t>Optimalisasi server PKH </a:t>
            </a:r>
            <a:r>
              <a:rPr lang="en-US" sz="1200" dirty="0">
                <a:solidFill>
                  <a:prstClr val="black"/>
                </a:solidFill>
                <a:latin typeface="Cambria" pitchFamily="18" charset="0"/>
              </a:rPr>
              <a:t> di </a:t>
            </a:r>
            <a:r>
              <a:rPr lang="en-US" sz="1200" dirty="0" err="1">
                <a:solidFill>
                  <a:prstClr val="black"/>
                </a:solidFill>
                <a:latin typeface="Cambria" pitchFamily="18" charset="0"/>
              </a:rPr>
              <a:t>Pusdatin</a:t>
            </a:r>
            <a:r>
              <a:rPr lang="en-US" sz="1200" dirty="0">
                <a:solidFill>
                  <a:prstClr val="black"/>
                </a:solidFill>
                <a:latin typeface="Cambria" pitchFamily="18" charset="0"/>
              </a:rPr>
              <a:t> </a:t>
            </a:r>
            <a:r>
              <a:rPr lang="id-ID" sz="1200" dirty="0">
                <a:solidFill>
                  <a:prstClr val="black"/>
                </a:solidFill>
                <a:latin typeface="Cambria" pitchFamily="18" charset="0"/>
              </a:rPr>
              <a:t>untuk berbagai program, untuk mendorong efisiensi dan efektivitas.</a:t>
            </a:r>
          </a:p>
        </p:txBody>
      </p:sp>
      <p:sp>
        <p:nvSpPr>
          <p:cNvPr id="41" name="TextBox 40">
            <a:extLst>
              <a:ext uri="{FF2B5EF4-FFF2-40B4-BE49-F238E27FC236}">
                <a16:creationId xmlns:a16="http://schemas.microsoft.com/office/drawing/2014/main" id="{8E2E7FEF-0F2A-4898-A705-182C73F3788D}"/>
              </a:ext>
            </a:extLst>
          </p:cNvPr>
          <p:cNvSpPr txBox="1"/>
          <p:nvPr/>
        </p:nvSpPr>
        <p:spPr>
          <a:xfrm flipH="1">
            <a:off x="4180417" y="1219200"/>
            <a:ext cx="3875616" cy="2289345"/>
          </a:xfrm>
          <a:prstGeom prst="rect">
            <a:avLst/>
          </a:prstGeom>
          <a:noFill/>
        </p:spPr>
        <p:txBody>
          <a:bodyPr>
            <a:spAutoFit/>
          </a:bodyPr>
          <a:lstStyle/>
          <a:p>
            <a:pPr algn="ctr">
              <a:lnSpc>
                <a:spcPct val="105000"/>
              </a:lnSpc>
              <a:spcAft>
                <a:spcPts val="239"/>
              </a:spcAft>
              <a:defRPr/>
            </a:pPr>
            <a:r>
              <a:rPr lang="id-ID" sz="1200" b="1" dirty="0">
                <a:solidFill>
                  <a:prstClr val="black"/>
                </a:solidFill>
                <a:latin typeface="Cambria" panose="02040503050406030204" pitchFamily="18" charset="0"/>
              </a:rPr>
              <a:t>Penguatan Pendampingan</a:t>
            </a:r>
            <a:endParaRPr lang="id-ID" sz="1200" dirty="0">
              <a:solidFill>
                <a:prstClr val="black"/>
              </a:solidFill>
              <a:latin typeface="Cambria" panose="02040503050406030204" pitchFamily="18" charset="0"/>
            </a:endParaRPr>
          </a:p>
          <a:p>
            <a:pPr marL="103563" indent="-103563">
              <a:lnSpc>
                <a:spcPct val="105000"/>
              </a:lnSpc>
              <a:spcAft>
                <a:spcPts val="120"/>
              </a:spcAft>
              <a:buFont typeface="+mj-lt"/>
              <a:buAutoNum type="arabicPeriod"/>
              <a:defRPr/>
            </a:pPr>
            <a:r>
              <a:rPr lang="id-ID" sz="1200" dirty="0">
                <a:solidFill>
                  <a:prstClr val="black"/>
                </a:solidFill>
                <a:latin typeface="Cambria" panose="02040503050406030204" pitchFamily="18" charset="0"/>
              </a:rPr>
              <a:t>Bimtek &amp; pelatihan: a) standar kompetensi; b) promosi perubahan perilaku dan gizi melalui FDS dan komplementaritas program lain</a:t>
            </a:r>
          </a:p>
          <a:p>
            <a:pPr marL="103563" indent="-103563">
              <a:lnSpc>
                <a:spcPct val="105000"/>
              </a:lnSpc>
              <a:spcAft>
                <a:spcPts val="120"/>
              </a:spcAft>
              <a:buFont typeface="+mj-lt"/>
              <a:buAutoNum type="arabicPeriod"/>
              <a:defRPr/>
            </a:pPr>
            <a:r>
              <a:rPr lang="sv-SE" sz="1200" dirty="0">
                <a:solidFill>
                  <a:prstClr val="black"/>
                </a:solidFill>
                <a:latin typeface="Cambria" panose="02040503050406030204" pitchFamily="18" charset="0"/>
              </a:rPr>
              <a:t>Kerjasama dengan </a:t>
            </a:r>
            <a:r>
              <a:rPr lang="id-ID" sz="1200" dirty="0">
                <a:solidFill>
                  <a:prstClr val="black"/>
                </a:solidFill>
                <a:latin typeface="Cambria" panose="02040503050406030204" pitchFamily="18" charset="0"/>
              </a:rPr>
              <a:t>Pemda, </a:t>
            </a:r>
            <a:r>
              <a:rPr lang="en-US" sz="1200" dirty="0">
                <a:solidFill>
                  <a:prstClr val="black"/>
                </a:solidFill>
                <a:latin typeface="Cambria" panose="02040503050406030204" pitchFamily="18" charset="0"/>
              </a:rPr>
              <a:t>PT, </a:t>
            </a:r>
            <a:r>
              <a:rPr lang="id-ID" sz="1200" dirty="0">
                <a:solidFill>
                  <a:prstClr val="black"/>
                </a:solidFill>
                <a:latin typeface="Cambria" panose="02040503050406030204" pitchFamily="18" charset="0"/>
              </a:rPr>
              <a:t>organisasi kemasyarakatan, &amp; </a:t>
            </a:r>
            <a:r>
              <a:rPr lang="sv-SE" sz="1200" dirty="0">
                <a:solidFill>
                  <a:prstClr val="black"/>
                </a:solidFill>
                <a:latin typeface="Cambria" panose="02040503050406030204" pitchFamily="18" charset="0"/>
              </a:rPr>
              <a:t>program mitra lain untuk rekruitmen SDM dan pelatihan pendamping</a:t>
            </a:r>
          </a:p>
          <a:p>
            <a:pPr marL="103563" indent="-103563">
              <a:lnSpc>
                <a:spcPct val="105000"/>
              </a:lnSpc>
              <a:spcAft>
                <a:spcPts val="120"/>
              </a:spcAft>
              <a:buFont typeface="+mj-lt"/>
              <a:buAutoNum type="arabicPeriod"/>
              <a:defRPr/>
            </a:pPr>
            <a:r>
              <a:rPr lang="id-ID" sz="1200" dirty="0">
                <a:solidFill>
                  <a:prstClr val="black"/>
                </a:solidFill>
                <a:latin typeface="Cambria" panose="02040503050406030204" pitchFamily="18" charset="0"/>
              </a:rPr>
              <a:t>Tunjangan operasional, </a:t>
            </a:r>
            <a:r>
              <a:rPr lang="id-ID" sz="1200" dirty="0">
                <a:solidFill>
                  <a:srgbClr val="5B9BD5">
                    <a:lumMod val="50000"/>
                  </a:srgbClr>
                </a:solidFill>
                <a:latin typeface="Cambria" panose="02040503050406030204" pitchFamily="18" charset="0"/>
              </a:rPr>
              <a:t>dan rasio beban kerja</a:t>
            </a:r>
            <a:r>
              <a:rPr lang="id-ID" sz="1200" dirty="0">
                <a:solidFill>
                  <a:prstClr val="black"/>
                </a:solidFill>
                <a:latin typeface="Cambria" panose="02040503050406030204" pitchFamily="18" charset="0"/>
              </a:rPr>
              <a:t>, terutama di daerah padat atau sulit.</a:t>
            </a:r>
          </a:p>
          <a:p>
            <a:pPr marL="103563" indent="-103563">
              <a:lnSpc>
                <a:spcPct val="105000"/>
              </a:lnSpc>
              <a:spcAft>
                <a:spcPts val="120"/>
              </a:spcAft>
              <a:buFont typeface="+mj-lt"/>
              <a:buAutoNum type="arabicPeriod"/>
              <a:defRPr/>
            </a:pPr>
            <a:r>
              <a:rPr lang="id-ID" sz="1200" dirty="0">
                <a:solidFill>
                  <a:prstClr val="black"/>
                </a:solidFill>
                <a:latin typeface="Cambria" panose="02040503050406030204" pitchFamily="18" charset="0"/>
              </a:rPr>
              <a:t>Review kapasitas pendamping PKH dalam mendukung program diluar PKH</a:t>
            </a:r>
          </a:p>
        </p:txBody>
      </p:sp>
      <p:sp>
        <p:nvSpPr>
          <p:cNvPr id="42" name="TextBox 41">
            <a:extLst>
              <a:ext uri="{FF2B5EF4-FFF2-40B4-BE49-F238E27FC236}">
                <a16:creationId xmlns:a16="http://schemas.microsoft.com/office/drawing/2014/main" id="{9DD597D4-5088-45B9-8CC9-13CB2D4FA48D}"/>
              </a:ext>
            </a:extLst>
          </p:cNvPr>
          <p:cNvSpPr txBox="1"/>
          <p:nvPr/>
        </p:nvSpPr>
        <p:spPr>
          <a:xfrm flipH="1">
            <a:off x="8290985" y="1181100"/>
            <a:ext cx="3752849" cy="2119042"/>
          </a:xfrm>
          <a:prstGeom prst="rect">
            <a:avLst/>
          </a:prstGeom>
          <a:noFill/>
        </p:spPr>
        <p:txBody>
          <a:bodyPr>
            <a:spAutoFit/>
          </a:bodyPr>
          <a:lstStyle/>
          <a:p>
            <a:pPr algn="ctr">
              <a:spcAft>
                <a:spcPts val="120"/>
              </a:spcAft>
              <a:defRPr/>
            </a:pPr>
            <a:r>
              <a:rPr lang="id-ID" sz="1200" b="1" dirty="0">
                <a:solidFill>
                  <a:prstClr val="black"/>
                </a:solidFill>
                <a:latin typeface="Cambria" pitchFamily="18" charset="0"/>
              </a:rPr>
              <a:t>Penguatan FDS </a:t>
            </a:r>
            <a:endParaRPr lang="id-ID" sz="1200" dirty="0">
              <a:solidFill>
                <a:prstClr val="black"/>
              </a:solidFill>
              <a:latin typeface="Cambria" panose="02040503050406030204" pitchFamily="18" charset="0"/>
            </a:endParaRPr>
          </a:p>
          <a:p>
            <a:pPr marL="135867" indent="-135867">
              <a:spcAft>
                <a:spcPts val="359"/>
              </a:spcAft>
              <a:buFont typeface="+mj-lt"/>
              <a:buAutoNum type="arabicPeriod"/>
              <a:defRPr/>
            </a:pPr>
            <a:r>
              <a:rPr lang="id-ID" sz="1200" dirty="0">
                <a:solidFill>
                  <a:prstClr val="black"/>
                </a:solidFill>
                <a:latin typeface="Cambria" panose="02040503050406030204" pitchFamily="18" charset="0"/>
              </a:rPr>
              <a:t>Penguatan modul gizi FDS</a:t>
            </a:r>
          </a:p>
          <a:p>
            <a:pPr marL="135867" indent="-135867">
              <a:spcAft>
                <a:spcPts val="359"/>
              </a:spcAft>
              <a:buFont typeface="+mj-lt"/>
              <a:buAutoNum type="arabicPeriod"/>
              <a:defRPr/>
            </a:pPr>
            <a:r>
              <a:rPr lang="id-ID" sz="1200" dirty="0" err="1">
                <a:solidFill>
                  <a:prstClr val="black"/>
                </a:solidFill>
                <a:latin typeface="Cambria" panose="02040503050406030204" pitchFamily="18" charset="0"/>
              </a:rPr>
              <a:t>Pembangan</a:t>
            </a:r>
            <a:r>
              <a:rPr lang="id-ID" sz="1200" dirty="0">
                <a:solidFill>
                  <a:prstClr val="black"/>
                </a:solidFill>
                <a:latin typeface="Cambria" panose="02040503050406030204" pitchFamily="18" charset="0"/>
              </a:rPr>
              <a:t> </a:t>
            </a:r>
            <a:r>
              <a:rPr lang="id-ID" sz="1200" dirty="0" err="1">
                <a:solidFill>
                  <a:prstClr val="black"/>
                </a:solidFill>
                <a:latin typeface="Cambria" panose="02040503050406030204" pitchFamily="18" charset="0"/>
              </a:rPr>
              <a:t>E-Learning</a:t>
            </a:r>
            <a:r>
              <a:rPr lang="id-ID" sz="1200" dirty="0">
                <a:solidFill>
                  <a:prstClr val="black"/>
                </a:solidFill>
                <a:latin typeface="Cambria" panose="02040503050406030204" pitchFamily="18" charset="0"/>
              </a:rPr>
              <a:t>.</a:t>
            </a:r>
          </a:p>
          <a:p>
            <a:pPr marL="135867" indent="-135867">
              <a:lnSpc>
                <a:spcPct val="105000"/>
              </a:lnSpc>
              <a:buFont typeface="+mj-lt"/>
              <a:buAutoNum type="arabicPeriod"/>
              <a:defRPr/>
            </a:pPr>
            <a:r>
              <a:rPr lang="id-ID" sz="1200" dirty="0">
                <a:solidFill>
                  <a:prstClr val="black"/>
                </a:solidFill>
                <a:latin typeface="Cambria" panose="02040503050406030204" pitchFamily="18" charset="0"/>
              </a:rPr>
              <a:t>Kerjasama dengan berbagai </a:t>
            </a:r>
            <a:r>
              <a:rPr lang="id-ID" sz="1200" dirty="0" err="1">
                <a:solidFill>
                  <a:prstClr val="black"/>
                </a:solidFill>
                <a:latin typeface="Cambria" pitchFamily="18" charset="0"/>
              </a:rPr>
              <a:t>K</a:t>
            </a:r>
            <a:r>
              <a:rPr lang="id-ID" sz="1200" dirty="0">
                <a:solidFill>
                  <a:prstClr val="black"/>
                </a:solidFill>
                <a:latin typeface="Cambria" pitchFamily="18" charset="0"/>
              </a:rPr>
              <a:t>/L dan </a:t>
            </a:r>
            <a:r>
              <a:rPr lang="id-ID" sz="1200" i="1" dirty="0" err="1">
                <a:solidFill>
                  <a:prstClr val="black"/>
                </a:solidFill>
                <a:latin typeface="Cambria" pitchFamily="18" charset="0"/>
              </a:rPr>
              <a:t>stakeholders</a:t>
            </a:r>
            <a:r>
              <a:rPr lang="id-ID" sz="1200" dirty="0">
                <a:solidFill>
                  <a:prstClr val="black"/>
                </a:solidFill>
                <a:latin typeface="Cambria" pitchFamily="18" charset="0"/>
              </a:rPr>
              <a:t> untuk memastikan efektivitas hasil FDS</a:t>
            </a:r>
          </a:p>
          <a:p>
            <a:pPr marL="135867" indent="-135867">
              <a:lnSpc>
                <a:spcPct val="105000"/>
              </a:lnSpc>
              <a:buFont typeface="+mj-lt"/>
              <a:buAutoNum type="arabicPeriod"/>
              <a:defRPr/>
            </a:pPr>
            <a:r>
              <a:rPr lang="id-ID" sz="1200" dirty="0">
                <a:solidFill>
                  <a:prstClr val="black"/>
                </a:solidFill>
                <a:latin typeface="Cambria" pitchFamily="18" charset="0"/>
              </a:rPr>
              <a:t>Komplementaritas program </a:t>
            </a:r>
            <a:r>
              <a:rPr lang="id-ID" sz="1200" dirty="0" err="1">
                <a:solidFill>
                  <a:prstClr val="black"/>
                </a:solidFill>
                <a:latin typeface="Cambria" pitchFamily="18" charset="0"/>
              </a:rPr>
              <a:t>y</a:t>
            </a:r>
            <a:r>
              <a:rPr lang="en-US" sz="1200" dirty="0">
                <a:solidFill>
                  <a:prstClr val="black"/>
                </a:solidFill>
                <a:latin typeface="Cambria" pitchFamily="18" charset="0"/>
              </a:rPr>
              <a:t>an</a:t>
            </a:r>
            <a:r>
              <a:rPr lang="id-ID" sz="1200" dirty="0">
                <a:solidFill>
                  <a:prstClr val="black"/>
                </a:solidFill>
                <a:latin typeface="Cambria" pitchFamily="18" charset="0"/>
              </a:rPr>
              <a:t>g fokus peningkatan gizi.</a:t>
            </a:r>
            <a:endParaRPr lang="en-US" sz="1200" dirty="0">
              <a:solidFill>
                <a:prstClr val="black"/>
              </a:solidFill>
              <a:latin typeface="Cambria" pitchFamily="18" charset="0"/>
            </a:endParaRPr>
          </a:p>
          <a:p>
            <a:pPr marL="135867" indent="-135867">
              <a:lnSpc>
                <a:spcPct val="105000"/>
              </a:lnSpc>
              <a:buFont typeface="+mj-lt"/>
              <a:buAutoNum type="arabicPeriod"/>
              <a:defRPr/>
            </a:pPr>
            <a:r>
              <a:rPr lang="en-US" sz="1200" dirty="0" err="1">
                <a:solidFill>
                  <a:prstClr val="black"/>
                </a:solidFill>
                <a:latin typeface="Cambria" pitchFamily="18" charset="0"/>
              </a:rPr>
              <a:t>Pengembangan</a:t>
            </a:r>
            <a:r>
              <a:rPr lang="en-US" sz="1200" dirty="0">
                <a:solidFill>
                  <a:prstClr val="black"/>
                </a:solidFill>
                <a:latin typeface="Cambria" pitchFamily="18" charset="0"/>
              </a:rPr>
              <a:t> </a:t>
            </a:r>
            <a:r>
              <a:rPr lang="en-US" sz="1200" dirty="0" err="1">
                <a:solidFill>
                  <a:prstClr val="black"/>
                </a:solidFill>
                <a:latin typeface="Cambria" pitchFamily="18" charset="0"/>
              </a:rPr>
              <a:t>Modul</a:t>
            </a:r>
            <a:r>
              <a:rPr lang="en-US" sz="1200" dirty="0">
                <a:solidFill>
                  <a:prstClr val="black"/>
                </a:solidFill>
                <a:latin typeface="Cambria" pitchFamily="18" charset="0"/>
              </a:rPr>
              <a:t> </a:t>
            </a:r>
            <a:r>
              <a:rPr lang="en-US" sz="1200" dirty="0" err="1">
                <a:solidFill>
                  <a:prstClr val="black"/>
                </a:solidFill>
                <a:latin typeface="Cambria" pitchFamily="18" charset="0"/>
              </a:rPr>
              <a:t>Ekonomi</a:t>
            </a:r>
            <a:r>
              <a:rPr lang="en-US" sz="1200" dirty="0">
                <a:solidFill>
                  <a:prstClr val="black"/>
                </a:solidFill>
                <a:latin typeface="Cambria" pitchFamily="18" charset="0"/>
              </a:rPr>
              <a:t> </a:t>
            </a:r>
            <a:r>
              <a:rPr lang="en-US" sz="1200" dirty="0" err="1">
                <a:solidFill>
                  <a:prstClr val="black"/>
                </a:solidFill>
                <a:latin typeface="Cambria" pitchFamily="18" charset="0"/>
              </a:rPr>
              <a:t>untuk</a:t>
            </a:r>
            <a:r>
              <a:rPr lang="en-US" sz="1200" dirty="0">
                <a:solidFill>
                  <a:prstClr val="black"/>
                </a:solidFill>
                <a:latin typeface="Cambria" pitchFamily="18" charset="0"/>
              </a:rPr>
              <a:t> </a:t>
            </a:r>
            <a:r>
              <a:rPr lang="en-US" sz="1200" dirty="0" err="1">
                <a:solidFill>
                  <a:prstClr val="black"/>
                </a:solidFill>
                <a:latin typeface="Cambria" pitchFamily="18" charset="0"/>
              </a:rPr>
              <a:t>literasi</a:t>
            </a:r>
            <a:r>
              <a:rPr lang="en-US" sz="1200" dirty="0">
                <a:solidFill>
                  <a:prstClr val="black"/>
                </a:solidFill>
                <a:latin typeface="Cambria" pitchFamily="18" charset="0"/>
              </a:rPr>
              <a:t> </a:t>
            </a:r>
            <a:r>
              <a:rPr lang="en-US" sz="1200" dirty="0" err="1">
                <a:solidFill>
                  <a:prstClr val="black"/>
                </a:solidFill>
                <a:latin typeface="Cambria" pitchFamily="18" charset="0"/>
              </a:rPr>
              <a:t>perbankan</a:t>
            </a:r>
            <a:r>
              <a:rPr lang="en-US" sz="1200" dirty="0">
                <a:solidFill>
                  <a:prstClr val="black"/>
                </a:solidFill>
                <a:latin typeface="Cambria" pitchFamily="18" charset="0"/>
              </a:rPr>
              <a:t> </a:t>
            </a:r>
            <a:r>
              <a:rPr lang="en-US" sz="1200" dirty="0" err="1">
                <a:solidFill>
                  <a:prstClr val="black"/>
                </a:solidFill>
                <a:latin typeface="Cambria" pitchFamily="18" charset="0"/>
              </a:rPr>
              <a:t>dan</a:t>
            </a:r>
            <a:r>
              <a:rPr lang="en-US" sz="1200" dirty="0">
                <a:solidFill>
                  <a:prstClr val="black"/>
                </a:solidFill>
                <a:latin typeface="Cambria" pitchFamily="18" charset="0"/>
              </a:rPr>
              <a:t> </a:t>
            </a:r>
            <a:r>
              <a:rPr lang="en-US" sz="1200" dirty="0" err="1">
                <a:solidFill>
                  <a:prstClr val="black"/>
                </a:solidFill>
                <a:latin typeface="Cambria" pitchFamily="18" charset="0"/>
              </a:rPr>
              <a:t>pemberdayaan</a:t>
            </a:r>
            <a:r>
              <a:rPr lang="en-US" sz="1200" dirty="0">
                <a:solidFill>
                  <a:prstClr val="black"/>
                </a:solidFill>
                <a:latin typeface="Cambria" pitchFamily="18" charset="0"/>
              </a:rPr>
              <a:t> </a:t>
            </a:r>
            <a:r>
              <a:rPr lang="en-US" sz="1200" dirty="0" err="1">
                <a:solidFill>
                  <a:prstClr val="black"/>
                </a:solidFill>
                <a:latin typeface="Cambria" pitchFamily="18" charset="0"/>
              </a:rPr>
              <a:t>sosial</a:t>
            </a:r>
            <a:r>
              <a:rPr lang="en-US" sz="1200" dirty="0">
                <a:solidFill>
                  <a:prstClr val="black"/>
                </a:solidFill>
                <a:latin typeface="Cambria" pitchFamily="18" charset="0"/>
              </a:rPr>
              <a:t> </a:t>
            </a:r>
            <a:r>
              <a:rPr lang="en-US" sz="1200" dirty="0" err="1">
                <a:solidFill>
                  <a:prstClr val="black"/>
                </a:solidFill>
                <a:latin typeface="Cambria" pitchFamily="18" charset="0"/>
              </a:rPr>
              <a:t>ekonomi</a:t>
            </a:r>
            <a:endParaRPr lang="en-US" sz="1200" dirty="0">
              <a:solidFill>
                <a:prstClr val="black"/>
              </a:solidFill>
              <a:latin typeface="Cambria" pitchFamily="18" charset="0"/>
            </a:endParaRPr>
          </a:p>
          <a:p>
            <a:pPr marL="135867" indent="-135867">
              <a:lnSpc>
                <a:spcPct val="105000"/>
              </a:lnSpc>
              <a:buFont typeface="+mj-lt"/>
              <a:buAutoNum type="arabicPeriod"/>
              <a:defRPr/>
            </a:pPr>
            <a:r>
              <a:rPr lang="en-US" sz="1200" dirty="0" err="1">
                <a:solidFill>
                  <a:prstClr val="black"/>
                </a:solidFill>
                <a:latin typeface="Cambria" pitchFamily="18" charset="0"/>
              </a:rPr>
              <a:t>Supervisi</a:t>
            </a:r>
            <a:r>
              <a:rPr lang="en-US" sz="1200" dirty="0">
                <a:solidFill>
                  <a:prstClr val="black"/>
                </a:solidFill>
                <a:latin typeface="Cambria" pitchFamily="18" charset="0"/>
              </a:rPr>
              <a:t> FDS </a:t>
            </a:r>
            <a:r>
              <a:rPr lang="en-US" sz="1200" dirty="0" err="1">
                <a:solidFill>
                  <a:prstClr val="black"/>
                </a:solidFill>
                <a:latin typeface="Cambria" pitchFamily="18" charset="0"/>
              </a:rPr>
              <a:t>oleh</a:t>
            </a:r>
            <a:r>
              <a:rPr lang="en-US" sz="1200" dirty="0">
                <a:solidFill>
                  <a:prstClr val="black"/>
                </a:solidFill>
                <a:latin typeface="Cambria" pitchFamily="18" charset="0"/>
              </a:rPr>
              <a:t> </a:t>
            </a:r>
            <a:r>
              <a:rPr lang="en-US" sz="1200" dirty="0" err="1">
                <a:solidFill>
                  <a:prstClr val="black"/>
                </a:solidFill>
                <a:latin typeface="Cambria" pitchFamily="18" charset="0"/>
              </a:rPr>
              <a:t>Peksos</a:t>
            </a:r>
            <a:r>
              <a:rPr lang="en-US" sz="1200" dirty="0">
                <a:solidFill>
                  <a:prstClr val="black"/>
                </a:solidFill>
                <a:latin typeface="Cambria" pitchFamily="18" charset="0"/>
              </a:rPr>
              <a:t> Supervisor</a:t>
            </a:r>
            <a:endParaRPr lang="id-ID" sz="1200" dirty="0">
              <a:solidFill>
                <a:prstClr val="black"/>
              </a:solidFill>
              <a:latin typeface="Cambria" pitchFamily="18" charset="0"/>
            </a:endParaRPr>
          </a:p>
        </p:txBody>
      </p:sp>
      <p:sp>
        <p:nvSpPr>
          <p:cNvPr id="43" name="TextBox 42">
            <a:extLst>
              <a:ext uri="{FF2B5EF4-FFF2-40B4-BE49-F238E27FC236}">
                <a16:creationId xmlns:a16="http://schemas.microsoft.com/office/drawing/2014/main" id="{73F4A635-81F0-4D6D-ADAA-CB1B5F02DE9D}"/>
              </a:ext>
            </a:extLst>
          </p:cNvPr>
          <p:cNvSpPr txBox="1"/>
          <p:nvPr/>
        </p:nvSpPr>
        <p:spPr>
          <a:xfrm flipH="1">
            <a:off x="148167" y="3998455"/>
            <a:ext cx="3814233" cy="2715615"/>
          </a:xfrm>
          <a:prstGeom prst="rect">
            <a:avLst/>
          </a:prstGeom>
          <a:noFill/>
        </p:spPr>
        <p:txBody>
          <a:bodyPr>
            <a:spAutoFit/>
          </a:bodyPr>
          <a:lstStyle/>
          <a:p>
            <a:pPr marL="104513" indent="-104513">
              <a:lnSpc>
                <a:spcPct val="105000"/>
              </a:lnSpc>
              <a:spcAft>
                <a:spcPts val="239"/>
              </a:spcAft>
              <a:buFont typeface="+mj-lt"/>
              <a:buAutoNum type="arabicPeriod"/>
              <a:defRPr/>
            </a:pPr>
            <a:endParaRPr lang="id-ID" sz="1200" dirty="0">
              <a:solidFill>
                <a:prstClr val="black"/>
              </a:solidFill>
              <a:latin typeface="Cambria" panose="02040503050406030204" pitchFamily="18" charset="0"/>
            </a:endParaRPr>
          </a:p>
          <a:p>
            <a:pPr algn="ctr">
              <a:lnSpc>
                <a:spcPct val="105000"/>
              </a:lnSpc>
              <a:spcAft>
                <a:spcPts val="239"/>
              </a:spcAft>
              <a:defRPr/>
            </a:pPr>
            <a:r>
              <a:rPr lang="id-ID" sz="1200" b="1" dirty="0">
                <a:solidFill>
                  <a:prstClr val="black"/>
                </a:solidFill>
                <a:latin typeface="Cambria" panose="02040503050406030204" pitchFamily="18" charset="0"/>
              </a:rPr>
              <a:t>Strategi Graduasi Program:</a:t>
            </a:r>
            <a:endParaRPr lang="id-ID" sz="1200" dirty="0">
              <a:solidFill>
                <a:prstClr val="black"/>
              </a:solidFill>
              <a:latin typeface="Cambria" panose="02040503050406030204" pitchFamily="18" charset="0"/>
            </a:endParaRPr>
          </a:p>
          <a:p>
            <a:pPr marL="103563" indent="-103563">
              <a:lnSpc>
                <a:spcPct val="105000"/>
              </a:lnSpc>
              <a:spcAft>
                <a:spcPts val="120"/>
              </a:spcAft>
              <a:buFont typeface="+mj-lt"/>
              <a:buAutoNum type="arabicPeriod"/>
              <a:defRPr/>
            </a:pPr>
            <a:r>
              <a:rPr lang="id-ID" sz="1200" dirty="0">
                <a:solidFill>
                  <a:prstClr val="black"/>
                </a:solidFill>
                <a:latin typeface="Cambria" panose="02040503050406030204" pitchFamily="18" charset="0"/>
              </a:rPr>
              <a:t>Institusionalisasi kriteria dan </a:t>
            </a:r>
            <a:r>
              <a:rPr lang="id-ID" sz="1200" i="1" dirty="0">
                <a:solidFill>
                  <a:prstClr val="black"/>
                </a:solidFill>
                <a:latin typeface="Cambria" panose="02040503050406030204" pitchFamily="18" charset="0"/>
              </a:rPr>
              <a:t>threshold </a:t>
            </a:r>
            <a:r>
              <a:rPr lang="id-ID" sz="1200" dirty="0">
                <a:solidFill>
                  <a:prstClr val="black"/>
                </a:solidFill>
                <a:latin typeface="Cambria" panose="02040503050406030204" pitchFamily="18" charset="0"/>
              </a:rPr>
              <a:t>graduasi program (resertifikasi).</a:t>
            </a:r>
          </a:p>
          <a:p>
            <a:pPr marL="103563" indent="-103563">
              <a:lnSpc>
                <a:spcPct val="105000"/>
              </a:lnSpc>
              <a:spcAft>
                <a:spcPts val="120"/>
              </a:spcAft>
              <a:buFont typeface="+mj-lt"/>
              <a:buAutoNum type="arabicPeriod"/>
              <a:defRPr/>
            </a:pPr>
            <a:r>
              <a:rPr lang="id-ID" sz="1200" dirty="0">
                <a:solidFill>
                  <a:prstClr val="black"/>
                </a:solidFill>
                <a:latin typeface="Cambria" panose="02040503050406030204" pitchFamily="18" charset="0"/>
              </a:rPr>
              <a:t>Penguatan MIS dan sistem pengaduan untuk </a:t>
            </a:r>
            <a:r>
              <a:rPr lang="id-ID" sz="1200" i="1" dirty="0">
                <a:solidFill>
                  <a:prstClr val="black"/>
                </a:solidFill>
                <a:latin typeface="Cambria" panose="02040503050406030204" pitchFamily="18" charset="0"/>
              </a:rPr>
              <a:t>updating data </a:t>
            </a:r>
            <a:r>
              <a:rPr lang="id-ID" sz="1200" dirty="0">
                <a:solidFill>
                  <a:prstClr val="black"/>
                </a:solidFill>
                <a:latin typeface="Cambria" panose="02040503050406030204" pitchFamily="18" charset="0"/>
              </a:rPr>
              <a:t>(keluar masuk peserta PKH) yang mendukung resertifikasi berkala.</a:t>
            </a:r>
          </a:p>
          <a:p>
            <a:pPr marL="103563" indent="-103563">
              <a:lnSpc>
                <a:spcPct val="105000"/>
              </a:lnSpc>
              <a:spcAft>
                <a:spcPts val="120"/>
              </a:spcAft>
              <a:buFont typeface="+mj-lt"/>
              <a:buAutoNum type="arabicPeriod"/>
              <a:defRPr/>
            </a:pPr>
            <a:r>
              <a:rPr lang="id-ID" sz="1200" dirty="0">
                <a:solidFill>
                  <a:prstClr val="black"/>
                </a:solidFill>
                <a:latin typeface="Cambria" panose="02040503050406030204" pitchFamily="18" charset="0"/>
              </a:rPr>
              <a:t>Integrasi skema graduasi dengan program lain, untuk memastikan peserta graduasi tidak kembali jatuh miskin.</a:t>
            </a:r>
          </a:p>
          <a:p>
            <a:pPr marL="103563" indent="-103563">
              <a:lnSpc>
                <a:spcPct val="105000"/>
              </a:lnSpc>
              <a:spcAft>
                <a:spcPts val="120"/>
              </a:spcAft>
              <a:buFont typeface="+mj-lt"/>
              <a:buAutoNum type="arabicPeriod"/>
              <a:defRPr/>
            </a:pPr>
            <a:r>
              <a:rPr lang="en-US" altLang="en-US" sz="1200" dirty="0" err="1">
                <a:ea typeface="ＭＳ Ｐゴシック" charset="-128"/>
              </a:rPr>
              <a:t>pendekatan</a:t>
            </a:r>
            <a:r>
              <a:rPr lang="en-US" altLang="en-US" sz="1200" dirty="0">
                <a:ea typeface="ＭＳ Ｐゴシック" charset="-128"/>
              </a:rPr>
              <a:t> </a:t>
            </a:r>
            <a:r>
              <a:rPr lang="en-US" altLang="en-US" sz="1200" dirty="0" err="1">
                <a:ea typeface="ＭＳ Ｐゴシック" charset="-128"/>
              </a:rPr>
              <a:t>pengembangan</a:t>
            </a:r>
            <a:r>
              <a:rPr lang="en-US" altLang="en-US" sz="1200" dirty="0">
                <a:ea typeface="ＭＳ Ｐゴシック" charset="-128"/>
              </a:rPr>
              <a:t> </a:t>
            </a:r>
            <a:r>
              <a:rPr lang="en-US" altLang="en-US" sz="1200" dirty="0" err="1">
                <a:ea typeface="ＭＳ Ｐゴシック" charset="-128"/>
              </a:rPr>
              <a:t>penghidupan</a:t>
            </a:r>
            <a:r>
              <a:rPr lang="en-US" altLang="en-US" sz="1200" dirty="0">
                <a:ea typeface="ＭＳ Ｐゴシック" charset="-128"/>
              </a:rPr>
              <a:t> </a:t>
            </a:r>
            <a:r>
              <a:rPr lang="en-US" altLang="en-US" sz="1200">
                <a:ea typeface="ＭＳ Ｐゴシック" charset="-128"/>
              </a:rPr>
              <a:t>berkelanjutan.</a:t>
            </a:r>
            <a:endParaRPr lang="en-US" altLang="en-US" sz="1200" dirty="0">
              <a:ea typeface="ＭＳ Ｐゴシック" charset="-128"/>
            </a:endParaRPr>
          </a:p>
          <a:p>
            <a:pPr marL="103563" indent="-103563">
              <a:lnSpc>
                <a:spcPct val="105000"/>
              </a:lnSpc>
              <a:spcAft>
                <a:spcPts val="120"/>
              </a:spcAft>
              <a:buFont typeface="+mj-lt"/>
              <a:buAutoNum type="arabicPeriod"/>
              <a:defRPr/>
            </a:pPr>
            <a:r>
              <a:rPr lang="id-ID" sz="1200" dirty="0" err="1">
                <a:solidFill>
                  <a:prstClr val="black"/>
                </a:solidFill>
                <a:latin typeface="Cambria" panose="02040503050406030204" pitchFamily="18" charset="0"/>
              </a:rPr>
              <a:t>Kerjasama</a:t>
            </a:r>
            <a:r>
              <a:rPr lang="id-ID" sz="1200" dirty="0">
                <a:solidFill>
                  <a:prstClr val="black"/>
                </a:solidFill>
                <a:latin typeface="Cambria" panose="02040503050406030204" pitchFamily="18" charset="0"/>
              </a:rPr>
              <a:t> dengan berbagai instansi maupun swasta dalam pemberdayaan sosial ekonomi</a:t>
            </a:r>
          </a:p>
        </p:txBody>
      </p:sp>
      <p:sp>
        <p:nvSpPr>
          <p:cNvPr id="44" name="TextBox 43">
            <a:extLst>
              <a:ext uri="{FF2B5EF4-FFF2-40B4-BE49-F238E27FC236}">
                <a16:creationId xmlns:a16="http://schemas.microsoft.com/office/drawing/2014/main" id="{1CB907C1-F0F7-4741-A6C9-99885106AE58}"/>
              </a:ext>
            </a:extLst>
          </p:cNvPr>
          <p:cNvSpPr txBox="1"/>
          <p:nvPr/>
        </p:nvSpPr>
        <p:spPr>
          <a:xfrm flipH="1">
            <a:off x="4180418" y="4114801"/>
            <a:ext cx="3797300" cy="1705082"/>
          </a:xfrm>
          <a:prstGeom prst="rect">
            <a:avLst/>
          </a:prstGeom>
          <a:noFill/>
        </p:spPr>
        <p:txBody>
          <a:bodyPr>
            <a:spAutoFit/>
          </a:bodyPr>
          <a:lstStyle/>
          <a:p>
            <a:pPr algn="ctr">
              <a:lnSpc>
                <a:spcPct val="105000"/>
              </a:lnSpc>
              <a:spcAft>
                <a:spcPts val="239"/>
              </a:spcAft>
              <a:defRPr/>
            </a:pPr>
            <a:endParaRPr lang="id-ID" sz="1200" dirty="0">
              <a:solidFill>
                <a:prstClr val="black"/>
              </a:solidFill>
              <a:latin typeface="Cambria" panose="02040503050406030204" pitchFamily="18" charset="0"/>
            </a:endParaRPr>
          </a:p>
          <a:p>
            <a:pPr algn="ctr">
              <a:lnSpc>
                <a:spcPct val="105000"/>
              </a:lnSpc>
              <a:spcAft>
                <a:spcPts val="239"/>
              </a:spcAft>
              <a:defRPr/>
            </a:pPr>
            <a:r>
              <a:rPr lang="id-ID" sz="1200" b="1" dirty="0">
                <a:solidFill>
                  <a:prstClr val="black"/>
                </a:solidFill>
                <a:latin typeface="Cambria" panose="02040503050406030204" pitchFamily="18" charset="0"/>
              </a:rPr>
              <a:t>Memastikan Komplementaritas Program:</a:t>
            </a:r>
          </a:p>
          <a:p>
            <a:pPr marL="103563" indent="-103563">
              <a:spcAft>
                <a:spcPts val="359"/>
              </a:spcAft>
              <a:buFont typeface="+mj-lt"/>
              <a:buAutoNum type="arabicPeriod"/>
              <a:defRPr/>
            </a:pPr>
            <a:r>
              <a:rPr lang="id-ID" sz="1200" dirty="0">
                <a:solidFill>
                  <a:prstClr val="black"/>
                </a:solidFill>
                <a:latin typeface="Cambria" panose="02040503050406030204" pitchFamily="18" charset="0"/>
              </a:rPr>
              <a:t>Pemutakhiran dan sosialisasi data PKH kepada program lainnya: NIK, akte, dsb.</a:t>
            </a:r>
          </a:p>
          <a:p>
            <a:pPr marL="103563" indent="-103563">
              <a:spcAft>
                <a:spcPts val="359"/>
              </a:spcAft>
              <a:buFont typeface="+mj-lt"/>
              <a:buAutoNum type="arabicPeriod"/>
              <a:defRPr/>
            </a:pPr>
            <a:r>
              <a:rPr lang="id-ID" sz="1200" dirty="0">
                <a:solidFill>
                  <a:prstClr val="black"/>
                </a:solidFill>
                <a:latin typeface="Cambria" panose="02040503050406030204" pitchFamily="18" charset="0"/>
              </a:rPr>
              <a:t>Koordinasi Pemda untuk komplementaritas dukungan APBD dan Dana Desa bagi </a:t>
            </a:r>
            <a:r>
              <a:rPr lang="en-US" sz="1200" dirty="0">
                <a:solidFill>
                  <a:prstClr val="black"/>
                </a:solidFill>
                <a:latin typeface="Cambria" panose="02040503050406030204" pitchFamily="18" charset="0"/>
              </a:rPr>
              <a:t>KPM </a:t>
            </a:r>
            <a:r>
              <a:rPr lang="id-ID" sz="1200" dirty="0">
                <a:solidFill>
                  <a:prstClr val="black"/>
                </a:solidFill>
                <a:latin typeface="Cambria" panose="02040503050406030204" pitchFamily="18" charset="0"/>
              </a:rPr>
              <a:t> PKH.</a:t>
            </a:r>
          </a:p>
          <a:p>
            <a:pPr marL="103563" indent="-103563">
              <a:lnSpc>
                <a:spcPct val="90000"/>
              </a:lnSpc>
              <a:buFont typeface="+mj-lt"/>
              <a:buAutoNum type="arabicPeriod"/>
              <a:defRPr/>
            </a:pPr>
            <a:r>
              <a:rPr lang="id-ID" sz="1200" dirty="0">
                <a:solidFill>
                  <a:prstClr val="black"/>
                </a:solidFill>
                <a:latin typeface="Cambria" panose="02040503050406030204" pitchFamily="18" charset="0"/>
              </a:rPr>
              <a:t>Memberikan akses pelatihan dan peluang kerja ke sektor formal, bagi kepala keluarga PKH.</a:t>
            </a:r>
          </a:p>
        </p:txBody>
      </p:sp>
      <p:sp>
        <p:nvSpPr>
          <p:cNvPr id="45" name="TextBox 44">
            <a:extLst>
              <a:ext uri="{FF2B5EF4-FFF2-40B4-BE49-F238E27FC236}">
                <a16:creationId xmlns:a16="http://schemas.microsoft.com/office/drawing/2014/main" id="{20DDC181-07BA-4A2D-B8D0-A972E5F106A1}"/>
              </a:ext>
            </a:extLst>
          </p:cNvPr>
          <p:cNvSpPr txBox="1"/>
          <p:nvPr/>
        </p:nvSpPr>
        <p:spPr>
          <a:xfrm flipH="1">
            <a:off x="8288867" y="4114801"/>
            <a:ext cx="3754967" cy="1557349"/>
          </a:xfrm>
          <a:prstGeom prst="rect">
            <a:avLst/>
          </a:prstGeom>
          <a:noFill/>
        </p:spPr>
        <p:txBody>
          <a:bodyPr>
            <a:spAutoFit/>
          </a:bodyPr>
          <a:lstStyle/>
          <a:p>
            <a:pPr marL="104513" indent="-104513">
              <a:lnSpc>
                <a:spcPct val="105000"/>
              </a:lnSpc>
              <a:spcAft>
                <a:spcPts val="239"/>
              </a:spcAft>
              <a:buFont typeface="+mj-lt"/>
              <a:buAutoNum type="arabicPeriod"/>
              <a:defRPr/>
            </a:pPr>
            <a:endParaRPr lang="id-ID" sz="1200" dirty="0">
              <a:solidFill>
                <a:prstClr val="black"/>
              </a:solidFill>
              <a:latin typeface="Cambria" panose="02040503050406030204" pitchFamily="18" charset="0"/>
            </a:endParaRPr>
          </a:p>
          <a:p>
            <a:pPr algn="ctr">
              <a:lnSpc>
                <a:spcPct val="105000"/>
              </a:lnSpc>
              <a:spcAft>
                <a:spcPts val="239"/>
              </a:spcAft>
              <a:defRPr/>
            </a:pPr>
            <a:r>
              <a:rPr lang="id-ID" sz="1200" b="1" dirty="0">
                <a:solidFill>
                  <a:prstClr val="black"/>
                </a:solidFill>
                <a:latin typeface="Cambria" panose="02040503050406030204" pitchFamily="18" charset="0"/>
              </a:rPr>
              <a:t>Penguatan Kelembagaan PKH</a:t>
            </a:r>
          </a:p>
          <a:p>
            <a:pPr marL="103563" indent="-103563">
              <a:spcAft>
                <a:spcPts val="359"/>
              </a:spcAft>
              <a:buFont typeface="+mj-lt"/>
              <a:buAutoNum type="arabicPeriod"/>
              <a:defRPr/>
            </a:pPr>
            <a:r>
              <a:rPr lang="id-ID" sz="1200" dirty="0">
                <a:solidFill>
                  <a:prstClr val="black"/>
                </a:solidFill>
                <a:latin typeface="Cambria" panose="02040503050406030204" pitchFamily="18" charset="0"/>
              </a:rPr>
              <a:t>Internal </a:t>
            </a:r>
            <a:r>
              <a:rPr lang="id-ID" sz="1200" dirty="0" err="1">
                <a:solidFill>
                  <a:prstClr val="black"/>
                </a:solidFill>
                <a:latin typeface="Cambria" panose="02040503050406030204" pitchFamily="18" charset="0"/>
              </a:rPr>
              <a:t>Kemsos</a:t>
            </a:r>
            <a:r>
              <a:rPr lang="id-ID" sz="1200" dirty="0">
                <a:solidFill>
                  <a:prstClr val="black"/>
                </a:solidFill>
                <a:latin typeface="Cambria" panose="02040503050406030204" pitchFamily="18" charset="0"/>
              </a:rPr>
              <a:t>: </a:t>
            </a:r>
            <a:r>
              <a:rPr lang="id-ID" sz="1200" dirty="0" err="1">
                <a:solidFill>
                  <a:prstClr val="black"/>
                </a:solidFill>
                <a:latin typeface="Cambria" panose="02040503050406030204" pitchFamily="18" charset="0"/>
              </a:rPr>
              <a:t>kerjasama</a:t>
            </a:r>
            <a:r>
              <a:rPr lang="id-ID" sz="1200" dirty="0">
                <a:solidFill>
                  <a:prstClr val="black"/>
                </a:solidFill>
                <a:latin typeface="Cambria" panose="02040503050406030204" pitchFamily="18" charset="0"/>
              </a:rPr>
              <a:t> lintas program (data, komplementaritas, pendamping, pengaduan, </a:t>
            </a:r>
            <a:r>
              <a:rPr lang="id-ID" sz="1200" dirty="0" err="1">
                <a:solidFill>
                  <a:prstClr val="black"/>
                </a:solidFill>
                <a:latin typeface="Cambria" panose="02040503050406030204" pitchFamily="18" charset="0"/>
              </a:rPr>
              <a:t>dsb</a:t>
            </a:r>
            <a:r>
              <a:rPr lang="id-ID" sz="1200" dirty="0">
                <a:solidFill>
                  <a:prstClr val="black"/>
                </a:solidFill>
                <a:latin typeface="Cambria" panose="02040503050406030204" pitchFamily="18" charset="0"/>
              </a:rPr>
              <a:t>).</a:t>
            </a:r>
          </a:p>
          <a:p>
            <a:pPr marL="103563" indent="-103563">
              <a:spcAft>
                <a:spcPts val="359"/>
              </a:spcAft>
              <a:buFont typeface="+mj-lt"/>
              <a:buAutoNum type="arabicPeriod"/>
              <a:defRPr/>
            </a:pPr>
            <a:r>
              <a:rPr lang="id-ID" sz="1200" dirty="0">
                <a:solidFill>
                  <a:prstClr val="black"/>
                </a:solidFill>
                <a:latin typeface="Cambria" panose="02040503050406030204" pitchFamily="18" charset="0"/>
              </a:rPr>
              <a:t>Eksternal: Revitalisasi peran Tim Koordinasi di Pusat dan Daerah </a:t>
            </a:r>
          </a:p>
          <a:p>
            <a:pPr marL="103563" indent="-103563">
              <a:spcAft>
                <a:spcPts val="359"/>
              </a:spcAft>
              <a:buFont typeface="+mj-lt"/>
              <a:buAutoNum type="arabicPeriod"/>
              <a:defRPr/>
            </a:pPr>
            <a:r>
              <a:rPr lang="id-ID" sz="1200" dirty="0">
                <a:solidFill>
                  <a:prstClr val="black"/>
                </a:solidFill>
                <a:latin typeface="Cambria" panose="02040503050406030204" pitchFamily="18" charset="0"/>
              </a:rPr>
              <a:t> </a:t>
            </a:r>
            <a:r>
              <a:rPr lang="id-ID" sz="1200" dirty="0" err="1">
                <a:solidFill>
                  <a:prstClr val="black"/>
                </a:solidFill>
                <a:latin typeface="Cambria" panose="02040503050406030204" pitchFamily="18" charset="0"/>
              </a:rPr>
              <a:t>Contac</a:t>
            </a:r>
            <a:r>
              <a:rPr lang="id-ID" sz="1200" dirty="0">
                <a:solidFill>
                  <a:prstClr val="black"/>
                </a:solidFill>
                <a:latin typeface="Cambria" panose="02040503050406030204" pitchFamily="18" charset="0"/>
              </a:rPr>
              <a:t> </a:t>
            </a:r>
            <a:r>
              <a:rPr lang="id-ID" sz="1200" dirty="0" err="1">
                <a:solidFill>
                  <a:prstClr val="black"/>
                </a:solidFill>
                <a:latin typeface="Cambria" panose="02040503050406030204" pitchFamily="18" charset="0"/>
              </a:rPr>
              <a:t>center</a:t>
            </a:r>
            <a:endParaRPr lang="id-ID" sz="12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20305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48313CC-2A6F-4F5D-B53D-07A0E0B78004}"/>
              </a:ext>
            </a:extLst>
          </p:cNvPr>
          <p:cNvGraphicFramePr/>
          <p:nvPr>
            <p:extLst>
              <p:ext uri="{D42A27DB-BD31-4B8C-83A1-F6EECF244321}">
                <p14:modId xmlns:p14="http://schemas.microsoft.com/office/powerpoint/2010/main" val="2759224281"/>
              </p:ext>
            </p:extLst>
          </p:nvPr>
        </p:nvGraphicFramePr>
        <p:xfrm>
          <a:off x="4045247" y="1035646"/>
          <a:ext cx="7929518" cy="5622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F11ECBD3-D8B3-445E-8A25-08AE7541CA33}"/>
              </a:ext>
            </a:extLst>
          </p:cNvPr>
          <p:cNvSpPr>
            <a:spLocks noGrp="1"/>
          </p:cNvSpPr>
          <p:nvPr>
            <p:ph type="title"/>
          </p:nvPr>
        </p:nvSpPr>
        <p:spPr>
          <a:xfrm>
            <a:off x="4466520" y="221829"/>
            <a:ext cx="6440019" cy="782801"/>
          </a:xfrm>
        </p:spPr>
        <p:txBody>
          <a:bodyPr>
            <a:normAutofit fontScale="90000"/>
          </a:bodyPr>
          <a:lstStyle/>
          <a:p>
            <a:pPr algn="ctr"/>
            <a:r>
              <a:rPr lang="en-US" sz="4000" cap="small" dirty="0" err="1">
                <a:solidFill>
                  <a:prstClr val="black"/>
                </a:solidFill>
              </a:rPr>
              <a:t>Statistik</a:t>
            </a:r>
            <a:r>
              <a:rPr lang="en-US" sz="4000" cap="small" dirty="0">
                <a:solidFill>
                  <a:prstClr val="black"/>
                </a:solidFill>
              </a:rPr>
              <a:t> DTKS Per </a:t>
            </a:r>
            <a:r>
              <a:rPr lang="en-US" sz="4000" cap="small" dirty="0" err="1">
                <a:solidFill>
                  <a:prstClr val="black"/>
                </a:solidFill>
              </a:rPr>
              <a:t>Januari</a:t>
            </a:r>
            <a:r>
              <a:rPr lang="en-US" sz="4000" cap="small" dirty="0">
                <a:solidFill>
                  <a:prstClr val="black"/>
                </a:solidFill>
              </a:rPr>
              <a:t> 2021 Kota Bogor</a:t>
            </a:r>
          </a:p>
        </p:txBody>
      </p:sp>
      <p:sp>
        <p:nvSpPr>
          <p:cNvPr id="6" name="Slide Number Placeholder 5">
            <a:extLst>
              <a:ext uri="{FF2B5EF4-FFF2-40B4-BE49-F238E27FC236}">
                <a16:creationId xmlns:a16="http://schemas.microsoft.com/office/drawing/2014/main" id="{B454C77D-7CAF-43D7-A0CC-FE9289736254}"/>
              </a:ext>
            </a:extLst>
          </p:cNvPr>
          <p:cNvSpPr>
            <a:spLocks noGrp="1"/>
          </p:cNvSpPr>
          <p:nvPr>
            <p:ph type="sldNum" sz="quarter" idx="12"/>
          </p:nvPr>
        </p:nvSpPr>
        <p:spPr/>
        <p:txBody>
          <a:bodyPr/>
          <a:lstStyle/>
          <a:p>
            <a:fld id="{7B7A0C8D-7702-47C9-952B-F74608A5E6E0}" type="slidenum">
              <a:rPr lang="en-GB" smtClean="0"/>
              <a:t>3</a:t>
            </a:fld>
            <a:endParaRPr lang="en-GB"/>
          </a:p>
        </p:txBody>
      </p:sp>
      <p:grpSp>
        <p:nvGrpSpPr>
          <p:cNvPr id="12" name="Group 11">
            <a:extLst>
              <a:ext uri="{FF2B5EF4-FFF2-40B4-BE49-F238E27FC236}">
                <a16:creationId xmlns:a16="http://schemas.microsoft.com/office/drawing/2014/main" id="{2CDEDAED-4200-452F-AEB7-355C1268A35A}"/>
              </a:ext>
            </a:extLst>
          </p:cNvPr>
          <p:cNvGrpSpPr/>
          <p:nvPr/>
        </p:nvGrpSpPr>
        <p:grpSpPr>
          <a:xfrm>
            <a:off x="4466520" y="1620880"/>
            <a:ext cx="723661" cy="1115181"/>
            <a:chOff x="4547174" y="2045899"/>
            <a:chExt cx="723661" cy="1115181"/>
          </a:xfrm>
        </p:grpSpPr>
        <p:pic>
          <p:nvPicPr>
            <p:cNvPr id="7" name="Graphic 6" descr="Home">
              <a:extLst>
                <a:ext uri="{FF2B5EF4-FFF2-40B4-BE49-F238E27FC236}">
                  <a16:creationId xmlns:a16="http://schemas.microsoft.com/office/drawing/2014/main" id="{F2303052-0FB0-4F02-B0AB-5596786812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47174" y="2045899"/>
              <a:ext cx="723661" cy="723661"/>
            </a:xfrm>
            <a:prstGeom prst="rect">
              <a:avLst/>
            </a:prstGeom>
          </p:spPr>
        </p:pic>
        <p:pic>
          <p:nvPicPr>
            <p:cNvPr id="9" name="Graphic 8" descr="Family with two children">
              <a:extLst>
                <a:ext uri="{FF2B5EF4-FFF2-40B4-BE49-F238E27FC236}">
                  <a16:creationId xmlns:a16="http://schemas.microsoft.com/office/drawing/2014/main" id="{8DE11EFD-211B-4665-93BD-757BE48A3F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68120" y="2644806"/>
              <a:ext cx="516274" cy="516274"/>
            </a:xfrm>
            <a:prstGeom prst="rect">
              <a:avLst/>
            </a:prstGeom>
          </p:spPr>
        </p:pic>
      </p:grpSp>
      <p:pic>
        <p:nvPicPr>
          <p:cNvPr id="11" name="Graphic 10" descr="Coins">
            <a:extLst>
              <a:ext uri="{FF2B5EF4-FFF2-40B4-BE49-F238E27FC236}">
                <a16:creationId xmlns:a16="http://schemas.microsoft.com/office/drawing/2014/main" id="{55D56C47-6189-4538-AC8B-EE02C36196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73556" y="3484887"/>
            <a:ext cx="723661" cy="723661"/>
          </a:xfrm>
          <a:prstGeom prst="rect">
            <a:avLst/>
          </a:prstGeom>
        </p:spPr>
      </p:pic>
      <p:pic>
        <p:nvPicPr>
          <p:cNvPr id="15" name="Graphic 14" descr="Handshake">
            <a:extLst>
              <a:ext uri="{FF2B5EF4-FFF2-40B4-BE49-F238E27FC236}">
                <a16:creationId xmlns:a16="http://schemas.microsoft.com/office/drawing/2014/main" id="{6EE5867A-1159-450B-9F03-3C5B435261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20986" y="5140084"/>
            <a:ext cx="914400" cy="914400"/>
          </a:xfrm>
          <a:prstGeom prst="rect">
            <a:avLst/>
          </a:prstGeom>
        </p:spPr>
      </p:pic>
      <p:grpSp>
        <p:nvGrpSpPr>
          <p:cNvPr id="24" name="Group 23">
            <a:extLst>
              <a:ext uri="{FF2B5EF4-FFF2-40B4-BE49-F238E27FC236}">
                <a16:creationId xmlns:a16="http://schemas.microsoft.com/office/drawing/2014/main" id="{1D1A4882-BA20-4D74-90BC-7EB92239A906}"/>
              </a:ext>
            </a:extLst>
          </p:cNvPr>
          <p:cNvGrpSpPr/>
          <p:nvPr/>
        </p:nvGrpSpPr>
        <p:grpSpPr>
          <a:xfrm>
            <a:off x="-192691" y="1035646"/>
            <a:ext cx="5296431" cy="5348377"/>
            <a:chOff x="-28295" y="1395104"/>
            <a:chExt cx="5296431" cy="5348377"/>
          </a:xfrm>
        </p:grpSpPr>
        <p:sp>
          <p:nvSpPr>
            <p:cNvPr id="8" name="Oval 7">
              <a:extLst>
                <a:ext uri="{FF2B5EF4-FFF2-40B4-BE49-F238E27FC236}">
                  <a16:creationId xmlns:a16="http://schemas.microsoft.com/office/drawing/2014/main" id="{F55E905C-8E12-40F1-A1FA-9987AA2C9269}"/>
                </a:ext>
              </a:extLst>
            </p:cNvPr>
            <p:cNvSpPr/>
            <p:nvPr/>
          </p:nvSpPr>
          <p:spPr>
            <a:xfrm>
              <a:off x="637194" y="1395104"/>
              <a:ext cx="3960584" cy="5348377"/>
            </a:xfrm>
            <a:prstGeom prst="ellipse">
              <a:avLst/>
            </a:prstGeom>
            <a:solidFill>
              <a:schemeClr val="accent4">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17" name="Diagram 16">
              <a:extLst>
                <a:ext uri="{FF2B5EF4-FFF2-40B4-BE49-F238E27FC236}">
                  <a16:creationId xmlns:a16="http://schemas.microsoft.com/office/drawing/2014/main" id="{C42EB8B3-DCC9-40AB-9246-5528B441678F}"/>
                </a:ext>
              </a:extLst>
            </p:cNvPr>
            <p:cNvGraphicFramePr/>
            <p:nvPr>
              <p:extLst>
                <p:ext uri="{D42A27DB-BD31-4B8C-83A1-F6EECF244321}">
                  <p14:modId xmlns:p14="http://schemas.microsoft.com/office/powerpoint/2010/main" val="3438931660"/>
                </p:ext>
              </p:extLst>
            </p:nvPr>
          </p:nvGraphicFramePr>
          <p:xfrm>
            <a:off x="-28295" y="1773661"/>
            <a:ext cx="5296431" cy="353095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pic>
        <p:nvPicPr>
          <p:cNvPr id="18" name="Picture 17">
            <a:extLst>
              <a:ext uri="{FF2B5EF4-FFF2-40B4-BE49-F238E27FC236}">
                <a16:creationId xmlns:a16="http://schemas.microsoft.com/office/drawing/2014/main" id="{40F2ABDF-20FC-4AFF-8862-D80C2CE043D9}"/>
              </a:ext>
            </a:extLst>
          </p:cNvPr>
          <p:cNvPicPr>
            <a:picLocks noChangeAspect="1"/>
          </p:cNvPicPr>
          <p:nvPr/>
        </p:nvPicPr>
        <p:blipFill>
          <a:blip r:embed="rId21"/>
          <a:stretch>
            <a:fillRect/>
          </a:stretch>
        </p:blipFill>
        <p:spPr>
          <a:xfrm>
            <a:off x="11041526" y="5687359"/>
            <a:ext cx="1101510" cy="1132854"/>
          </a:xfrm>
          <a:prstGeom prst="rect">
            <a:avLst/>
          </a:prstGeom>
        </p:spPr>
      </p:pic>
      <p:pic>
        <p:nvPicPr>
          <p:cNvPr id="19" name="Picture 4" descr="Bima-Dedie Kenalkan Program Bogor Berlari - Inilah Online">
            <a:extLst>
              <a:ext uri="{FF2B5EF4-FFF2-40B4-BE49-F238E27FC236}">
                <a16:creationId xmlns:a16="http://schemas.microsoft.com/office/drawing/2014/main" id="{C3C8598A-C8E0-4A3F-A21F-073DF4EC5F1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9939"/>
            <a:ext cx="1669630" cy="96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72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DE6229EF-9E15-45E3-B94E-C52F148DEF2F}"/>
              </a:ext>
            </a:extLst>
          </p:cNvPr>
          <p:cNvSpPr/>
          <p:nvPr/>
        </p:nvSpPr>
        <p:spPr>
          <a:xfrm>
            <a:off x="1806527" y="3406997"/>
            <a:ext cx="7635324" cy="260153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7" name="Rectangle: Rounded Corners 36">
            <a:extLst>
              <a:ext uri="{FF2B5EF4-FFF2-40B4-BE49-F238E27FC236}">
                <a16:creationId xmlns:a16="http://schemas.microsoft.com/office/drawing/2014/main" id="{FB1EBB1E-6B12-471D-8D76-E02D141D25E3}"/>
              </a:ext>
            </a:extLst>
          </p:cNvPr>
          <p:cNvSpPr/>
          <p:nvPr/>
        </p:nvSpPr>
        <p:spPr>
          <a:xfrm>
            <a:off x="1476769" y="6176222"/>
            <a:ext cx="8010659" cy="6393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4" name="Rectangle: Rounded Corners 3">
            <a:extLst>
              <a:ext uri="{FF2B5EF4-FFF2-40B4-BE49-F238E27FC236}">
                <a16:creationId xmlns:a16="http://schemas.microsoft.com/office/drawing/2014/main" id="{B43AB696-76C6-450C-8298-1D310B008220}"/>
              </a:ext>
            </a:extLst>
          </p:cNvPr>
          <p:cNvSpPr/>
          <p:nvPr/>
        </p:nvSpPr>
        <p:spPr>
          <a:xfrm>
            <a:off x="2228045" y="734094"/>
            <a:ext cx="8010659" cy="41212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PERTUMBUHAN SOSIIAL EKONOMI YANG KUAT,SEIMBANG,INKLUSIF &amp; BERKELANJUTAN</a:t>
            </a:r>
          </a:p>
        </p:txBody>
      </p:sp>
      <p:sp>
        <p:nvSpPr>
          <p:cNvPr id="5" name="Rectangle: Rounded Corners 4">
            <a:extLst>
              <a:ext uri="{FF2B5EF4-FFF2-40B4-BE49-F238E27FC236}">
                <a16:creationId xmlns:a16="http://schemas.microsoft.com/office/drawing/2014/main" id="{B034DDC2-0B86-4BF6-9AEA-F63B5CECCE3D}"/>
              </a:ext>
            </a:extLst>
          </p:cNvPr>
          <p:cNvSpPr/>
          <p:nvPr/>
        </p:nvSpPr>
        <p:spPr>
          <a:xfrm>
            <a:off x="2228045" y="1579810"/>
            <a:ext cx="8010659" cy="41212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INTEGRASI SOSIAL EKONOMI DAN KEUANGAN DIGITAL*</a:t>
            </a:r>
          </a:p>
        </p:txBody>
      </p:sp>
      <p:sp>
        <p:nvSpPr>
          <p:cNvPr id="6" name="Rectangle 5">
            <a:extLst>
              <a:ext uri="{FF2B5EF4-FFF2-40B4-BE49-F238E27FC236}">
                <a16:creationId xmlns:a16="http://schemas.microsoft.com/office/drawing/2014/main" id="{0FDEAA34-C698-4611-819A-EBFA68312B3F}"/>
              </a:ext>
            </a:extLst>
          </p:cNvPr>
          <p:cNvSpPr/>
          <p:nvPr/>
        </p:nvSpPr>
        <p:spPr>
          <a:xfrm>
            <a:off x="309093" y="1236369"/>
            <a:ext cx="1429555" cy="109470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STABILITAS MAKRO &amp; MONETER</a:t>
            </a:r>
          </a:p>
        </p:txBody>
      </p:sp>
      <p:sp>
        <p:nvSpPr>
          <p:cNvPr id="7" name="Rectangle 6">
            <a:extLst>
              <a:ext uri="{FF2B5EF4-FFF2-40B4-BE49-F238E27FC236}">
                <a16:creationId xmlns:a16="http://schemas.microsoft.com/office/drawing/2014/main" id="{8A924473-1092-4A6E-AAA4-4854F3947259}"/>
              </a:ext>
            </a:extLst>
          </p:cNvPr>
          <p:cNvSpPr/>
          <p:nvPr/>
        </p:nvSpPr>
        <p:spPr>
          <a:xfrm>
            <a:off x="10584289" y="1249248"/>
            <a:ext cx="1429555" cy="109470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STABILITAS SISTEM KEUANGAN</a:t>
            </a:r>
          </a:p>
        </p:txBody>
      </p:sp>
      <p:sp>
        <p:nvSpPr>
          <p:cNvPr id="8" name="Rectangle: Rounded Corners 7">
            <a:extLst>
              <a:ext uri="{FF2B5EF4-FFF2-40B4-BE49-F238E27FC236}">
                <a16:creationId xmlns:a16="http://schemas.microsoft.com/office/drawing/2014/main" id="{546C9C04-18B7-4E03-ADF4-F49713DBD56B}"/>
              </a:ext>
            </a:extLst>
          </p:cNvPr>
          <p:cNvSpPr/>
          <p:nvPr/>
        </p:nvSpPr>
        <p:spPr>
          <a:xfrm>
            <a:off x="4662151" y="2356831"/>
            <a:ext cx="2446987" cy="4121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ELEKTRONIFIKASI</a:t>
            </a:r>
          </a:p>
        </p:txBody>
      </p:sp>
      <p:cxnSp>
        <p:nvCxnSpPr>
          <p:cNvPr id="12" name="Straight Connector 11">
            <a:extLst>
              <a:ext uri="{FF2B5EF4-FFF2-40B4-BE49-F238E27FC236}">
                <a16:creationId xmlns:a16="http://schemas.microsoft.com/office/drawing/2014/main" id="{5B186F99-F3CF-46BF-9854-C31E42FE630A}"/>
              </a:ext>
            </a:extLst>
          </p:cNvPr>
          <p:cNvCxnSpPr>
            <a:cxnSpLocks/>
            <a:stCxn id="5" idx="1"/>
            <a:endCxn id="6" idx="3"/>
          </p:cNvCxnSpPr>
          <p:nvPr/>
        </p:nvCxnSpPr>
        <p:spPr>
          <a:xfrm flipH="1" flipV="1">
            <a:off x="1738647" y="1783722"/>
            <a:ext cx="489399" cy="2151"/>
          </a:xfrm>
          <a:prstGeom prst="line">
            <a:avLst/>
          </a:prstGeom>
          <a:ln w="76200"/>
        </p:spPr>
        <p:style>
          <a:lnRef idx="3">
            <a:schemeClr val="dk1"/>
          </a:lnRef>
          <a:fillRef idx="0">
            <a:schemeClr val="dk1"/>
          </a:fillRef>
          <a:effectRef idx="2">
            <a:schemeClr val="dk1"/>
          </a:effectRef>
          <a:fontRef idx="minor">
            <a:schemeClr val="tx1"/>
          </a:fontRef>
        </p:style>
      </p:cxnSp>
      <p:cxnSp>
        <p:nvCxnSpPr>
          <p:cNvPr id="18" name="Connector: Elbow 17">
            <a:extLst>
              <a:ext uri="{FF2B5EF4-FFF2-40B4-BE49-F238E27FC236}">
                <a16:creationId xmlns:a16="http://schemas.microsoft.com/office/drawing/2014/main" id="{E3A4CEB0-28A9-4B6F-BCE9-9BC6E0F8C71B}"/>
              </a:ext>
            </a:extLst>
          </p:cNvPr>
          <p:cNvCxnSpPr>
            <a:stCxn id="6" idx="0"/>
            <a:endCxn id="4" idx="1"/>
          </p:cNvCxnSpPr>
          <p:nvPr/>
        </p:nvCxnSpPr>
        <p:spPr>
          <a:xfrm rot="5400000" flipH="1" flipV="1">
            <a:off x="1477850" y="486177"/>
            <a:ext cx="296215" cy="120417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0" name="Connector: Elbow 19">
            <a:extLst>
              <a:ext uri="{FF2B5EF4-FFF2-40B4-BE49-F238E27FC236}">
                <a16:creationId xmlns:a16="http://schemas.microsoft.com/office/drawing/2014/main" id="{26DEBE1D-6D14-4401-B33F-5A854157F6B7}"/>
              </a:ext>
            </a:extLst>
          </p:cNvPr>
          <p:cNvCxnSpPr>
            <a:stCxn id="7" idx="0"/>
            <a:endCxn id="4" idx="3"/>
          </p:cNvCxnSpPr>
          <p:nvPr/>
        </p:nvCxnSpPr>
        <p:spPr>
          <a:xfrm rot="16200000" flipV="1">
            <a:off x="10614340" y="564521"/>
            <a:ext cx="309093" cy="1060363"/>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21" name="Arrow: Up 20">
            <a:extLst>
              <a:ext uri="{FF2B5EF4-FFF2-40B4-BE49-F238E27FC236}">
                <a16:creationId xmlns:a16="http://schemas.microsoft.com/office/drawing/2014/main" id="{A7B7A4B2-3416-4C9E-872A-D0299FB3D51F}"/>
              </a:ext>
            </a:extLst>
          </p:cNvPr>
          <p:cNvSpPr/>
          <p:nvPr/>
        </p:nvSpPr>
        <p:spPr>
          <a:xfrm>
            <a:off x="5516453" y="1171977"/>
            <a:ext cx="626772" cy="394959"/>
          </a:xfrm>
          <a:prstGeom prst="up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22" name="Arrow: Up 21">
            <a:extLst>
              <a:ext uri="{FF2B5EF4-FFF2-40B4-BE49-F238E27FC236}">
                <a16:creationId xmlns:a16="http://schemas.microsoft.com/office/drawing/2014/main" id="{E2EE1487-9366-467E-B8FF-185ECCAAD7F5}"/>
              </a:ext>
            </a:extLst>
          </p:cNvPr>
          <p:cNvSpPr/>
          <p:nvPr/>
        </p:nvSpPr>
        <p:spPr>
          <a:xfrm>
            <a:off x="5452058" y="1979051"/>
            <a:ext cx="752333" cy="365437"/>
          </a:xfrm>
          <a:prstGeom prst="upArrow">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23" name="Rectangle 22">
            <a:extLst>
              <a:ext uri="{FF2B5EF4-FFF2-40B4-BE49-F238E27FC236}">
                <a16:creationId xmlns:a16="http://schemas.microsoft.com/office/drawing/2014/main" id="{0794BF70-54A1-4F1B-9D93-49BD38A16E40}"/>
              </a:ext>
            </a:extLst>
          </p:cNvPr>
          <p:cNvSpPr/>
          <p:nvPr/>
        </p:nvSpPr>
        <p:spPr>
          <a:xfrm>
            <a:off x="309093" y="3429001"/>
            <a:ext cx="1429555" cy="47329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ENVIROMENTAL SCANNING</a:t>
            </a:r>
          </a:p>
        </p:txBody>
      </p:sp>
      <p:sp>
        <p:nvSpPr>
          <p:cNvPr id="24" name="Rectangle 23">
            <a:extLst>
              <a:ext uri="{FF2B5EF4-FFF2-40B4-BE49-F238E27FC236}">
                <a16:creationId xmlns:a16="http://schemas.microsoft.com/office/drawing/2014/main" id="{E4C956A0-2724-4641-936F-D168B88D3CD9}"/>
              </a:ext>
            </a:extLst>
          </p:cNvPr>
          <p:cNvSpPr/>
          <p:nvPr/>
        </p:nvSpPr>
        <p:spPr>
          <a:xfrm>
            <a:off x="309093" y="3970449"/>
            <a:ext cx="1429555" cy="4732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KESIAPAN SDM PKH DAN DINSOS </a:t>
            </a:r>
          </a:p>
        </p:txBody>
      </p:sp>
      <p:sp>
        <p:nvSpPr>
          <p:cNvPr id="25" name="Rectangle 24">
            <a:extLst>
              <a:ext uri="{FF2B5EF4-FFF2-40B4-BE49-F238E27FC236}">
                <a16:creationId xmlns:a16="http://schemas.microsoft.com/office/drawing/2014/main" id="{29AAE59A-FFFB-46C4-9683-E73F0AA6A093}"/>
              </a:ext>
            </a:extLst>
          </p:cNvPr>
          <p:cNvSpPr/>
          <p:nvPr/>
        </p:nvSpPr>
        <p:spPr>
          <a:xfrm>
            <a:off x="309093" y="4511899"/>
            <a:ext cx="1429555" cy="4732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KETERSEDIAAN ALTERNATIF KANAL PEMBAYARAN</a:t>
            </a:r>
          </a:p>
        </p:txBody>
      </p:sp>
      <p:sp>
        <p:nvSpPr>
          <p:cNvPr id="26" name="Rectangle 25">
            <a:extLst>
              <a:ext uri="{FF2B5EF4-FFF2-40B4-BE49-F238E27FC236}">
                <a16:creationId xmlns:a16="http://schemas.microsoft.com/office/drawing/2014/main" id="{2E609F7C-BFBB-4258-9456-8A1484E29C75}"/>
              </a:ext>
            </a:extLst>
          </p:cNvPr>
          <p:cNvSpPr/>
          <p:nvPr/>
        </p:nvSpPr>
        <p:spPr>
          <a:xfrm>
            <a:off x="309092" y="5053348"/>
            <a:ext cx="1429555" cy="4732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KETERSEDIAAN INFRASTRUKTUR</a:t>
            </a:r>
          </a:p>
        </p:txBody>
      </p:sp>
      <p:sp>
        <p:nvSpPr>
          <p:cNvPr id="27" name="Rectangle 26">
            <a:extLst>
              <a:ext uri="{FF2B5EF4-FFF2-40B4-BE49-F238E27FC236}">
                <a16:creationId xmlns:a16="http://schemas.microsoft.com/office/drawing/2014/main" id="{418D29A5-1C17-4975-917D-BFFAE0E02F27}"/>
              </a:ext>
            </a:extLst>
          </p:cNvPr>
          <p:cNvSpPr/>
          <p:nvPr/>
        </p:nvSpPr>
        <p:spPr>
          <a:xfrm>
            <a:off x="309091" y="5594797"/>
            <a:ext cx="1429555" cy="4732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LITERACY MASYARAKAT</a:t>
            </a:r>
          </a:p>
        </p:txBody>
      </p:sp>
      <p:sp>
        <p:nvSpPr>
          <p:cNvPr id="28" name="Rectangle 27">
            <a:extLst>
              <a:ext uri="{FF2B5EF4-FFF2-40B4-BE49-F238E27FC236}">
                <a16:creationId xmlns:a16="http://schemas.microsoft.com/office/drawing/2014/main" id="{D40A2730-99EA-4481-9AFC-5251EF1483AE}"/>
              </a:ext>
            </a:extLst>
          </p:cNvPr>
          <p:cNvSpPr/>
          <p:nvPr/>
        </p:nvSpPr>
        <p:spPr>
          <a:xfrm>
            <a:off x="9942492" y="3429000"/>
            <a:ext cx="2071353" cy="47329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STRATEGY</a:t>
            </a:r>
          </a:p>
        </p:txBody>
      </p:sp>
      <p:sp>
        <p:nvSpPr>
          <p:cNvPr id="30" name="Rectangle: Rounded Corners 29">
            <a:extLst>
              <a:ext uri="{FF2B5EF4-FFF2-40B4-BE49-F238E27FC236}">
                <a16:creationId xmlns:a16="http://schemas.microsoft.com/office/drawing/2014/main" id="{81C111D0-0AB3-42FA-9078-167796D6BDDB}"/>
              </a:ext>
            </a:extLst>
          </p:cNvPr>
          <p:cNvSpPr/>
          <p:nvPr/>
        </p:nvSpPr>
        <p:spPr>
          <a:xfrm>
            <a:off x="9954704" y="3970450"/>
            <a:ext cx="2108241" cy="1742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764" indent="-107948">
              <a:buFont typeface="Arial" charset="0"/>
              <a:buChar char="•"/>
            </a:pPr>
            <a:r>
              <a:rPr lang="en-US" sz="1067" b="1" dirty="0" err="1"/>
              <a:t>Penguatan</a:t>
            </a:r>
            <a:r>
              <a:rPr lang="en-US" sz="1067" b="1" dirty="0"/>
              <a:t> E-PKH  </a:t>
            </a:r>
            <a:r>
              <a:rPr lang="en-US" sz="1067" b="1" dirty="0" err="1"/>
              <a:t>dan</a:t>
            </a:r>
            <a:r>
              <a:rPr lang="en-US" sz="1067" b="1" dirty="0"/>
              <a:t> LINK SINK- NG</a:t>
            </a:r>
          </a:p>
          <a:p>
            <a:pPr marL="122764" indent="-107948">
              <a:buFont typeface="Arial" charset="0"/>
              <a:buChar char="•"/>
            </a:pPr>
            <a:r>
              <a:rPr lang="en-US" sz="1067" b="1" dirty="0" err="1"/>
              <a:t>Penguatan</a:t>
            </a:r>
            <a:r>
              <a:rPr lang="en-US" sz="1067" b="1" dirty="0"/>
              <a:t> </a:t>
            </a:r>
            <a:r>
              <a:rPr lang="en-US" sz="1067" b="1" dirty="0" err="1"/>
              <a:t>Pendampingan</a:t>
            </a:r>
            <a:endParaRPr lang="en-US" sz="1067" b="1" dirty="0"/>
          </a:p>
          <a:p>
            <a:pPr marL="122764" indent="-107948">
              <a:buFont typeface="Arial" charset="0"/>
              <a:buChar char="•"/>
            </a:pPr>
            <a:r>
              <a:rPr lang="en-US" sz="1067" b="1" dirty="0" err="1"/>
              <a:t>Penguatan</a:t>
            </a:r>
            <a:r>
              <a:rPr lang="en-US" sz="1067" b="1" dirty="0"/>
              <a:t> FDS</a:t>
            </a:r>
          </a:p>
          <a:p>
            <a:pPr marL="122764" indent="-107948">
              <a:buFont typeface="Arial" charset="0"/>
              <a:buChar char="•"/>
            </a:pPr>
            <a:r>
              <a:rPr lang="en-US" sz="1067" b="1" dirty="0" err="1"/>
              <a:t>Strategi</a:t>
            </a:r>
            <a:r>
              <a:rPr lang="en-US" sz="1067" b="1" dirty="0"/>
              <a:t> </a:t>
            </a:r>
            <a:r>
              <a:rPr lang="en-US" sz="1067" b="1" dirty="0" err="1"/>
              <a:t>Graduasi</a:t>
            </a:r>
            <a:r>
              <a:rPr lang="en-US" sz="1067" b="1" dirty="0"/>
              <a:t> Program</a:t>
            </a:r>
          </a:p>
          <a:p>
            <a:pPr marL="122764" indent="-107948">
              <a:buFont typeface="Arial" charset="0"/>
              <a:buChar char="•"/>
            </a:pPr>
            <a:r>
              <a:rPr lang="en-US" sz="1067" b="1" dirty="0" err="1"/>
              <a:t>Memastikan</a:t>
            </a:r>
            <a:r>
              <a:rPr lang="en-US" sz="1067" b="1" dirty="0"/>
              <a:t> </a:t>
            </a:r>
            <a:r>
              <a:rPr lang="en-US" sz="1067" b="1" dirty="0" err="1"/>
              <a:t>Komplementaritas</a:t>
            </a:r>
            <a:r>
              <a:rPr lang="en-US" sz="1067" b="1" dirty="0"/>
              <a:t> Program</a:t>
            </a:r>
          </a:p>
          <a:p>
            <a:pPr marL="122764" indent="-107948">
              <a:buFont typeface="Arial" charset="0"/>
              <a:buChar char="•"/>
            </a:pPr>
            <a:r>
              <a:rPr lang="en-US" sz="1067" b="1" dirty="0" err="1"/>
              <a:t>Penguatan</a:t>
            </a:r>
            <a:r>
              <a:rPr lang="en-US" sz="1067" b="1" dirty="0"/>
              <a:t> </a:t>
            </a:r>
            <a:r>
              <a:rPr lang="en-US" sz="1067" b="1" dirty="0" err="1"/>
              <a:t>Kelembagaan</a:t>
            </a:r>
            <a:r>
              <a:rPr lang="en-US" sz="1067" b="1" dirty="0"/>
              <a:t> PKH</a:t>
            </a:r>
            <a:endParaRPr lang="en-US" sz="1067" dirty="0"/>
          </a:p>
        </p:txBody>
      </p:sp>
      <p:sp>
        <p:nvSpPr>
          <p:cNvPr id="31" name="Rectangle 30">
            <a:extLst>
              <a:ext uri="{FF2B5EF4-FFF2-40B4-BE49-F238E27FC236}">
                <a16:creationId xmlns:a16="http://schemas.microsoft.com/office/drawing/2014/main" id="{A35751B2-C274-4584-8FD7-2B008EC24663}"/>
              </a:ext>
            </a:extLst>
          </p:cNvPr>
          <p:cNvSpPr/>
          <p:nvPr/>
        </p:nvSpPr>
        <p:spPr>
          <a:xfrm>
            <a:off x="9936868" y="5831445"/>
            <a:ext cx="2076977" cy="473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t>KOORDINASI &amp; KETENTUAN</a:t>
            </a:r>
          </a:p>
          <a:p>
            <a:pPr algn="r"/>
            <a:r>
              <a:rPr lang="en-US" sz="900" dirty="0"/>
              <a:t>STRATEGI,ROAD MAP,DAN EDUKASI</a:t>
            </a:r>
          </a:p>
        </p:txBody>
      </p:sp>
      <p:sp>
        <p:nvSpPr>
          <p:cNvPr id="32" name="Rectangle 31">
            <a:extLst>
              <a:ext uri="{FF2B5EF4-FFF2-40B4-BE49-F238E27FC236}">
                <a16:creationId xmlns:a16="http://schemas.microsoft.com/office/drawing/2014/main" id="{30CAF239-AE18-420B-B603-84270DC16722}"/>
              </a:ext>
            </a:extLst>
          </p:cNvPr>
          <p:cNvSpPr/>
          <p:nvPr/>
        </p:nvSpPr>
        <p:spPr>
          <a:xfrm>
            <a:off x="1543315" y="6431918"/>
            <a:ext cx="1429555" cy="29353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MODAL BISNIS</a:t>
            </a:r>
          </a:p>
        </p:txBody>
      </p:sp>
      <p:sp>
        <p:nvSpPr>
          <p:cNvPr id="33" name="Rectangle 32">
            <a:extLst>
              <a:ext uri="{FF2B5EF4-FFF2-40B4-BE49-F238E27FC236}">
                <a16:creationId xmlns:a16="http://schemas.microsoft.com/office/drawing/2014/main" id="{A1A6A27E-6E20-4F53-B8E0-2B2CDABA3013}"/>
              </a:ext>
            </a:extLst>
          </p:cNvPr>
          <p:cNvSpPr/>
          <p:nvPr/>
        </p:nvSpPr>
        <p:spPr>
          <a:xfrm>
            <a:off x="3132780" y="6423875"/>
            <a:ext cx="1429555" cy="30747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KEBIJAKAN &amp; REGULASI</a:t>
            </a:r>
          </a:p>
        </p:txBody>
      </p:sp>
      <p:sp>
        <p:nvSpPr>
          <p:cNvPr id="34" name="Rectangle 33">
            <a:extLst>
              <a:ext uri="{FF2B5EF4-FFF2-40B4-BE49-F238E27FC236}">
                <a16:creationId xmlns:a16="http://schemas.microsoft.com/office/drawing/2014/main" id="{99106E6E-C256-4740-938C-0FB01DC34867}"/>
              </a:ext>
            </a:extLst>
          </p:cNvPr>
          <p:cNvSpPr/>
          <p:nvPr/>
        </p:nvSpPr>
        <p:spPr>
          <a:xfrm>
            <a:off x="4732447" y="6423875"/>
            <a:ext cx="1429555" cy="30157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KELEMBAGAAN</a:t>
            </a:r>
          </a:p>
        </p:txBody>
      </p:sp>
      <p:sp>
        <p:nvSpPr>
          <p:cNvPr id="35" name="Rectangle 34">
            <a:extLst>
              <a:ext uri="{FF2B5EF4-FFF2-40B4-BE49-F238E27FC236}">
                <a16:creationId xmlns:a16="http://schemas.microsoft.com/office/drawing/2014/main" id="{67364747-D770-4AD5-8D79-F8BA3C37161E}"/>
              </a:ext>
            </a:extLst>
          </p:cNvPr>
          <p:cNvSpPr/>
          <p:nvPr/>
        </p:nvSpPr>
        <p:spPr>
          <a:xfrm>
            <a:off x="6332113" y="6423875"/>
            <a:ext cx="1429555" cy="30157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MONITORING &amp; EVALUASI</a:t>
            </a:r>
          </a:p>
        </p:txBody>
      </p:sp>
      <p:sp>
        <p:nvSpPr>
          <p:cNvPr id="36" name="Rectangle 35">
            <a:extLst>
              <a:ext uri="{FF2B5EF4-FFF2-40B4-BE49-F238E27FC236}">
                <a16:creationId xmlns:a16="http://schemas.microsoft.com/office/drawing/2014/main" id="{6ABB6A25-7607-4D6F-831D-BFA01CC344F6}"/>
              </a:ext>
            </a:extLst>
          </p:cNvPr>
          <p:cNvSpPr/>
          <p:nvPr/>
        </p:nvSpPr>
        <p:spPr>
          <a:xfrm>
            <a:off x="7928024" y="6423875"/>
            <a:ext cx="1429555" cy="2838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SDM</a:t>
            </a:r>
          </a:p>
        </p:txBody>
      </p:sp>
      <p:sp>
        <p:nvSpPr>
          <p:cNvPr id="40" name="Arrow: Pentagon 39">
            <a:extLst>
              <a:ext uri="{FF2B5EF4-FFF2-40B4-BE49-F238E27FC236}">
                <a16:creationId xmlns:a16="http://schemas.microsoft.com/office/drawing/2014/main" id="{B63FF2E9-4DE9-4B9B-B16A-F14CC3AB5762}"/>
              </a:ext>
            </a:extLst>
          </p:cNvPr>
          <p:cNvSpPr/>
          <p:nvPr/>
        </p:nvSpPr>
        <p:spPr>
          <a:xfrm>
            <a:off x="1893196" y="3406997"/>
            <a:ext cx="1094704" cy="473299"/>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PROGRAM</a:t>
            </a:r>
          </a:p>
          <a:p>
            <a:r>
              <a:rPr lang="en-US" sz="1200" dirty="0"/>
              <a:t>PRIORITAS</a:t>
            </a:r>
          </a:p>
        </p:txBody>
      </p:sp>
      <p:sp>
        <p:nvSpPr>
          <p:cNvPr id="41" name="Arrow: Pentagon 40">
            <a:extLst>
              <a:ext uri="{FF2B5EF4-FFF2-40B4-BE49-F238E27FC236}">
                <a16:creationId xmlns:a16="http://schemas.microsoft.com/office/drawing/2014/main" id="{51E64F51-7A62-486E-8537-168EC9F30605}"/>
              </a:ext>
            </a:extLst>
          </p:cNvPr>
          <p:cNvSpPr/>
          <p:nvPr/>
        </p:nvSpPr>
        <p:spPr>
          <a:xfrm>
            <a:off x="1906070" y="3975810"/>
            <a:ext cx="1041597" cy="483519"/>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OUTCOME</a:t>
            </a:r>
          </a:p>
        </p:txBody>
      </p:sp>
      <p:sp>
        <p:nvSpPr>
          <p:cNvPr id="42" name="Arrow: Pentagon 41">
            <a:extLst>
              <a:ext uri="{FF2B5EF4-FFF2-40B4-BE49-F238E27FC236}">
                <a16:creationId xmlns:a16="http://schemas.microsoft.com/office/drawing/2014/main" id="{3B8C2363-9FDC-4EAC-9F55-46F13AB9C505}"/>
              </a:ext>
            </a:extLst>
          </p:cNvPr>
          <p:cNvSpPr/>
          <p:nvPr/>
        </p:nvSpPr>
        <p:spPr>
          <a:xfrm>
            <a:off x="1931828" y="4647114"/>
            <a:ext cx="944451" cy="382615"/>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PRINSIP</a:t>
            </a:r>
          </a:p>
        </p:txBody>
      </p:sp>
      <p:sp>
        <p:nvSpPr>
          <p:cNvPr id="43" name="Arrow: Pentagon 42">
            <a:extLst>
              <a:ext uri="{FF2B5EF4-FFF2-40B4-BE49-F238E27FC236}">
                <a16:creationId xmlns:a16="http://schemas.microsoft.com/office/drawing/2014/main" id="{7B4FAA96-7983-4BCC-A32B-023BC3F3F743}"/>
              </a:ext>
            </a:extLst>
          </p:cNvPr>
          <p:cNvSpPr/>
          <p:nvPr/>
        </p:nvSpPr>
        <p:spPr>
          <a:xfrm>
            <a:off x="1931828" y="5099490"/>
            <a:ext cx="944451" cy="382615"/>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STAGING</a:t>
            </a:r>
          </a:p>
        </p:txBody>
      </p:sp>
      <p:sp>
        <p:nvSpPr>
          <p:cNvPr id="44" name="Arrow: Pentagon 43">
            <a:extLst>
              <a:ext uri="{FF2B5EF4-FFF2-40B4-BE49-F238E27FC236}">
                <a16:creationId xmlns:a16="http://schemas.microsoft.com/office/drawing/2014/main" id="{CCAB9F5C-5D14-485E-825B-B0CB35DB5A87}"/>
              </a:ext>
            </a:extLst>
          </p:cNvPr>
          <p:cNvSpPr/>
          <p:nvPr/>
        </p:nvSpPr>
        <p:spPr>
          <a:xfrm>
            <a:off x="1918951" y="5549447"/>
            <a:ext cx="944451" cy="382615"/>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FOKUS</a:t>
            </a:r>
          </a:p>
          <a:p>
            <a:r>
              <a:rPr lang="en-US" sz="1200" dirty="0"/>
              <a:t>PROGRAM</a:t>
            </a:r>
          </a:p>
        </p:txBody>
      </p:sp>
      <p:cxnSp>
        <p:nvCxnSpPr>
          <p:cNvPr id="46" name="Straight Connector 45">
            <a:extLst>
              <a:ext uri="{FF2B5EF4-FFF2-40B4-BE49-F238E27FC236}">
                <a16:creationId xmlns:a16="http://schemas.microsoft.com/office/drawing/2014/main" id="{4EE2D6AE-2AE4-4ED4-B184-BE38D9B25255}"/>
              </a:ext>
            </a:extLst>
          </p:cNvPr>
          <p:cNvCxnSpPr>
            <a:cxnSpLocks/>
            <a:stCxn id="7" idx="1"/>
          </p:cNvCxnSpPr>
          <p:nvPr/>
        </p:nvCxnSpPr>
        <p:spPr>
          <a:xfrm flipH="1" flipV="1">
            <a:off x="10236557" y="1794450"/>
            <a:ext cx="347731" cy="2151"/>
          </a:xfrm>
          <a:prstGeom prst="line">
            <a:avLst/>
          </a:prstGeom>
          <a:ln w="76200"/>
        </p:spPr>
        <p:style>
          <a:lnRef idx="3">
            <a:schemeClr val="dk1"/>
          </a:lnRef>
          <a:fillRef idx="0">
            <a:schemeClr val="dk1"/>
          </a:fillRef>
          <a:effectRef idx="2">
            <a:schemeClr val="dk1"/>
          </a:effectRef>
          <a:fontRef idx="minor">
            <a:schemeClr val="tx1"/>
          </a:fontRef>
        </p:style>
      </p:cxnSp>
      <p:sp>
        <p:nvSpPr>
          <p:cNvPr id="48" name="Rectangle 47">
            <a:extLst>
              <a:ext uri="{FF2B5EF4-FFF2-40B4-BE49-F238E27FC236}">
                <a16:creationId xmlns:a16="http://schemas.microsoft.com/office/drawing/2014/main" id="{410CDAAD-EFF9-4BDC-A65D-F09C263FF966}"/>
              </a:ext>
            </a:extLst>
          </p:cNvPr>
          <p:cNvSpPr/>
          <p:nvPr/>
        </p:nvSpPr>
        <p:spPr>
          <a:xfrm>
            <a:off x="2999175" y="4697030"/>
            <a:ext cx="6358403" cy="342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INKLUSIF ----------   EFEKTIF  ---------- AMAN ------------ INOVATIF ------------- TERJANGKAU</a:t>
            </a:r>
          </a:p>
        </p:txBody>
      </p:sp>
      <p:sp>
        <p:nvSpPr>
          <p:cNvPr id="49" name="Rectangle 48">
            <a:extLst>
              <a:ext uri="{FF2B5EF4-FFF2-40B4-BE49-F238E27FC236}">
                <a16:creationId xmlns:a16="http://schemas.microsoft.com/office/drawing/2014/main" id="{D69DE1A0-7929-4A23-BCA5-5230EDD7A2BB}"/>
              </a:ext>
            </a:extLst>
          </p:cNvPr>
          <p:cNvSpPr/>
          <p:nvPr/>
        </p:nvSpPr>
        <p:spPr>
          <a:xfrm>
            <a:off x="4624047" y="2982496"/>
            <a:ext cx="2546259" cy="3090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PERUBAHAN PERILAKU</a:t>
            </a:r>
          </a:p>
        </p:txBody>
      </p:sp>
      <p:sp>
        <p:nvSpPr>
          <p:cNvPr id="50" name="Rectangle 49">
            <a:extLst>
              <a:ext uri="{FF2B5EF4-FFF2-40B4-BE49-F238E27FC236}">
                <a16:creationId xmlns:a16="http://schemas.microsoft.com/office/drawing/2014/main" id="{E882C5C8-F731-4D2B-9484-35621E4C62A4}"/>
              </a:ext>
            </a:extLst>
          </p:cNvPr>
          <p:cNvSpPr/>
          <p:nvPr/>
        </p:nvSpPr>
        <p:spPr>
          <a:xfrm>
            <a:off x="7385573" y="2987080"/>
            <a:ext cx="1954363" cy="3090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GRADUASI</a:t>
            </a:r>
          </a:p>
        </p:txBody>
      </p:sp>
      <p:sp>
        <p:nvSpPr>
          <p:cNvPr id="51" name="Rectangle 50">
            <a:extLst>
              <a:ext uri="{FF2B5EF4-FFF2-40B4-BE49-F238E27FC236}">
                <a16:creationId xmlns:a16="http://schemas.microsoft.com/office/drawing/2014/main" id="{6AC7359D-3FF4-4FB4-BD89-D14463ACF908}"/>
              </a:ext>
            </a:extLst>
          </p:cNvPr>
          <p:cNvSpPr/>
          <p:nvPr/>
        </p:nvSpPr>
        <p:spPr>
          <a:xfrm>
            <a:off x="3021173" y="3499317"/>
            <a:ext cx="1528284" cy="28220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BANSOS</a:t>
            </a:r>
          </a:p>
        </p:txBody>
      </p:sp>
      <p:sp>
        <p:nvSpPr>
          <p:cNvPr id="52" name="Rectangle 51">
            <a:extLst>
              <a:ext uri="{FF2B5EF4-FFF2-40B4-BE49-F238E27FC236}">
                <a16:creationId xmlns:a16="http://schemas.microsoft.com/office/drawing/2014/main" id="{58A25E1E-5222-4E94-BFDB-6B10F6C4065B}"/>
              </a:ext>
            </a:extLst>
          </p:cNvPr>
          <p:cNvSpPr/>
          <p:nvPr/>
        </p:nvSpPr>
        <p:spPr>
          <a:xfrm>
            <a:off x="4688442" y="3506310"/>
            <a:ext cx="2546257" cy="28220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FDS/P2K2</a:t>
            </a:r>
          </a:p>
        </p:txBody>
      </p:sp>
      <p:sp>
        <p:nvSpPr>
          <p:cNvPr id="54" name="Rectangle 53">
            <a:extLst>
              <a:ext uri="{FF2B5EF4-FFF2-40B4-BE49-F238E27FC236}">
                <a16:creationId xmlns:a16="http://schemas.microsoft.com/office/drawing/2014/main" id="{F7FC5B36-4A17-4181-A98F-E2FBD47EDB10}"/>
              </a:ext>
            </a:extLst>
          </p:cNvPr>
          <p:cNvSpPr/>
          <p:nvPr/>
        </p:nvSpPr>
        <p:spPr>
          <a:xfrm>
            <a:off x="7403215" y="3516468"/>
            <a:ext cx="1954363" cy="30907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KEMANDIRIAN </a:t>
            </a:r>
          </a:p>
        </p:txBody>
      </p:sp>
      <p:sp>
        <p:nvSpPr>
          <p:cNvPr id="55" name="Rectangle: Rounded Corners 54">
            <a:extLst>
              <a:ext uri="{FF2B5EF4-FFF2-40B4-BE49-F238E27FC236}">
                <a16:creationId xmlns:a16="http://schemas.microsoft.com/office/drawing/2014/main" id="{927E9564-3E8B-4C7F-A2B3-3E446EB287A7}"/>
              </a:ext>
            </a:extLst>
          </p:cNvPr>
          <p:cNvSpPr/>
          <p:nvPr/>
        </p:nvSpPr>
        <p:spPr>
          <a:xfrm>
            <a:off x="3021173" y="3970449"/>
            <a:ext cx="1528284" cy="67666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Bansos</a:t>
            </a:r>
            <a:r>
              <a:rPr lang="en-US" sz="1200" dirty="0"/>
              <a:t> dan </a:t>
            </a:r>
            <a:r>
              <a:rPr lang="en-US" sz="1200" dirty="0" err="1"/>
              <a:t>subsidi</a:t>
            </a:r>
            <a:r>
              <a:rPr lang="en-US" sz="1200" dirty="0"/>
              <a:t> </a:t>
            </a:r>
            <a:r>
              <a:rPr lang="en-US" sz="1200" dirty="0" err="1"/>
              <a:t>tersalur</a:t>
            </a:r>
            <a:r>
              <a:rPr lang="en-US" sz="1200" dirty="0"/>
              <a:t> </a:t>
            </a:r>
            <a:r>
              <a:rPr lang="en-US" sz="1200" dirty="0" err="1"/>
              <a:t>sesuai</a:t>
            </a:r>
            <a:r>
              <a:rPr lang="en-US" sz="1200" dirty="0"/>
              <a:t> </a:t>
            </a:r>
            <a:r>
              <a:rPr lang="en-US" sz="1200" dirty="0" err="1"/>
              <a:t>Prinsip</a:t>
            </a:r>
            <a:r>
              <a:rPr lang="en-US" sz="1200" dirty="0"/>
              <a:t> 6T**</a:t>
            </a:r>
          </a:p>
        </p:txBody>
      </p:sp>
      <p:sp>
        <p:nvSpPr>
          <p:cNvPr id="56" name="Rectangle: Rounded Corners 55">
            <a:extLst>
              <a:ext uri="{FF2B5EF4-FFF2-40B4-BE49-F238E27FC236}">
                <a16:creationId xmlns:a16="http://schemas.microsoft.com/office/drawing/2014/main" id="{939A072A-C3EA-4954-960E-FCB1CDE5C93B}"/>
              </a:ext>
            </a:extLst>
          </p:cNvPr>
          <p:cNvSpPr/>
          <p:nvPr/>
        </p:nvSpPr>
        <p:spPr>
          <a:xfrm>
            <a:off x="4683081" y="3955453"/>
            <a:ext cx="2546257" cy="67666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Dilaksanakan</a:t>
            </a:r>
            <a:r>
              <a:rPr lang="en-US" sz="1200" dirty="0"/>
              <a:t> </a:t>
            </a:r>
            <a:r>
              <a:rPr lang="en-US" sz="1200" dirty="0" err="1"/>
              <a:t>secara</a:t>
            </a:r>
            <a:r>
              <a:rPr lang="en-US" sz="1200" dirty="0"/>
              <a:t> </a:t>
            </a:r>
            <a:r>
              <a:rPr lang="en-US" sz="1200" dirty="0" err="1"/>
              <a:t>masif</a:t>
            </a:r>
            <a:r>
              <a:rPr lang="en-US" sz="1200" dirty="0"/>
              <a:t> </a:t>
            </a:r>
            <a:r>
              <a:rPr lang="en-US" sz="1200" dirty="0" err="1"/>
              <a:t>oleh</a:t>
            </a:r>
            <a:r>
              <a:rPr lang="en-US" sz="1200" dirty="0"/>
              <a:t> SDM yang </a:t>
            </a:r>
            <a:r>
              <a:rPr lang="en-US" sz="1200" dirty="0" err="1"/>
              <a:t>tersertifikasi</a:t>
            </a:r>
            <a:r>
              <a:rPr lang="en-US" sz="1200" dirty="0"/>
              <a:t> </a:t>
            </a:r>
            <a:r>
              <a:rPr lang="en-US" sz="1200" dirty="0" err="1"/>
              <a:t>sesuai</a:t>
            </a:r>
            <a:r>
              <a:rPr lang="en-US" sz="1200" dirty="0"/>
              <a:t> </a:t>
            </a:r>
            <a:r>
              <a:rPr lang="en-US" sz="1200" dirty="0" err="1"/>
              <a:t>dengan</a:t>
            </a:r>
            <a:r>
              <a:rPr lang="en-US" sz="1200" dirty="0"/>
              <a:t> </a:t>
            </a:r>
            <a:r>
              <a:rPr lang="en-US" sz="1200" dirty="0" err="1"/>
              <a:t>modul</a:t>
            </a:r>
            <a:r>
              <a:rPr lang="en-US" sz="1200" dirty="0"/>
              <a:t> </a:t>
            </a:r>
          </a:p>
        </p:txBody>
      </p:sp>
      <p:sp>
        <p:nvSpPr>
          <p:cNvPr id="57" name="Rectangle: Rounded Corners 56">
            <a:extLst>
              <a:ext uri="{FF2B5EF4-FFF2-40B4-BE49-F238E27FC236}">
                <a16:creationId xmlns:a16="http://schemas.microsoft.com/office/drawing/2014/main" id="{2A6547E4-061F-4492-818E-BDFE290E63AB}"/>
              </a:ext>
            </a:extLst>
          </p:cNvPr>
          <p:cNvSpPr/>
          <p:nvPr/>
        </p:nvSpPr>
        <p:spPr>
          <a:xfrm>
            <a:off x="7404281" y="3943357"/>
            <a:ext cx="1953296" cy="67666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Terakses</a:t>
            </a:r>
            <a:r>
              <a:rPr lang="en-US" sz="1200" dirty="0"/>
              <a:t> </a:t>
            </a:r>
            <a:r>
              <a:rPr lang="en-US" sz="1200" dirty="0" err="1"/>
              <a:t>berbagai</a:t>
            </a:r>
            <a:r>
              <a:rPr lang="en-US" sz="1200" dirty="0"/>
              <a:t> </a:t>
            </a:r>
            <a:r>
              <a:rPr lang="en-US" sz="1200" dirty="0" err="1"/>
              <a:t>layanan</a:t>
            </a:r>
            <a:r>
              <a:rPr lang="en-US" sz="1200" dirty="0"/>
              <a:t> program </a:t>
            </a:r>
            <a:r>
              <a:rPr lang="en-US" sz="1200" dirty="0" err="1"/>
              <a:t>lainnya</a:t>
            </a:r>
            <a:r>
              <a:rPr lang="en-US" sz="1200" dirty="0"/>
              <a:t> </a:t>
            </a:r>
            <a:r>
              <a:rPr lang="en-US" sz="1200" dirty="0" err="1"/>
              <a:t>bantuan</a:t>
            </a:r>
            <a:r>
              <a:rPr lang="en-US" sz="1200" dirty="0"/>
              <a:t> </a:t>
            </a:r>
            <a:r>
              <a:rPr lang="en-US" sz="1200" dirty="0" err="1"/>
              <a:t>lanjutan</a:t>
            </a:r>
            <a:r>
              <a:rPr lang="en-US" sz="1200" dirty="0"/>
              <a:t> </a:t>
            </a:r>
            <a:r>
              <a:rPr lang="en-US" sz="1200" dirty="0" err="1"/>
              <a:t>maupun</a:t>
            </a:r>
            <a:r>
              <a:rPr lang="en-US" sz="1200" dirty="0"/>
              <a:t> </a:t>
            </a:r>
            <a:r>
              <a:rPr lang="en-US" sz="1200" dirty="0" err="1"/>
              <a:t>akses</a:t>
            </a:r>
            <a:r>
              <a:rPr lang="en-US" sz="1200" dirty="0"/>
              <a:t> </a:t>
            </a:r>
            <a:r>
              <a:rPr lang="en-US" sz="1200" dirty="0" err="1"/>
              <a:t>ekonomi</a:t>
            </a:r>
            <a:endParaRPr lang="en-US" sz="1200" dirty="0"/>
          </a:p>
        </p:txBody>
      </p:sp>
      <p:sp>
        <p:nvSpPr>
          <p:cNvPr id="58" name="Arrow: Chevron 57">
            <a:extLst>
              <a:ext uri="{FF2B5EF4-FFF2-40B4-BE49-F238E27FC236}">
                <a16:creationId xmlns:a16="http://schemas.microsoft.com/office/drawing/2014/main" id="{B099B1AD-86E6-4CC3-B5D9-3A81D3930C63}"/>
              </a:ext>
            </a:extLst>
          </p:cNvPr>
          <p:cNvSpPr/>
          <p:nvPr/>
        </p:nvSpPr>
        <p:spPr>
          <a:xfrm>
            <a:off x="2972869" y="5099490"/>
            <a:ext cx="1576587" cy="391167"/>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AWARENESS</a:t>
            </a:r>
          </a:p>
        </p:txBody>
      </p:sp>
      <p:sp>
        <p:nvSpPr>
          <p:cNvPr id="59" name="Arrow: Chevron 58">
            <a:extLst>
              <a:ext uri="{FF2B5EF4-FFF2-40B4-BE49-F238E27FC236}">
                <a16:creationId xmlns:a16="http://schemas.microsoft.com/office/drawing/2014/main" id="{2095DFBB-18D3-4783-B0EE-2D619B01E8B5}"/>
              </a:ext>
            </a:extLst>
          </p:cNvPr>
          <p:cNvSpPr/>
          <p:nvPr/>
        </p:nvSpPr>
        <p:spPr>
          <a:xfrm>
            <a:off x="4511893" y="5098433"/>
            <a:ext cx="1576587" cy="391167"/>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ADOPSI</a:t>
            </a:r>
          </a:p>
        </p:txBody>
      </p:sp>
      <p:sp>
        <p:nvSpPr>
          <p:cNvPr id="60" name="Arrow: Chevron 59">
            <a:extLst>
              <a:ext uri="{FF2B5EF4-FFF2-40B4-BE49-F238E27FC236}">
                <a16:creationId xmlns:a16="http://schemas.microsoft.com/office/drawing/2014/main" id="{CD4E2A05-1CE3-43E9-A017-1FACE2F7309F}"/>
              </a:ext>
            </a:extLst>
          </p:cNvPr>
          <p:cNvSpPr/>
          <p:nvPr/>
        </p:nvSpPr>
        <p:spPr>
          <a:xfrm>
            <a:off x="6122571" y="5094414"/>
            <a:ext cx="1576587" cy="391167"/>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KUALITAS</a:t>
            </a:r>
          </a:p>
        </p:txBody>
      </p:sp>
      <p:sp>
        <p:nvSpPr>
          <p:cNvPr id="61" name="Arrow: Chevron 60">
            <a:extLst>
              <a:ext uri="{FF2B5EF4-FFF2-40B4-BE49-F238E27FC236}">
                <a16:creationId xmlns:a16="http://schemas.microsoft.com/office/drawing/2014/main" id="{5FAF4848-2C3C-4AE4-BDC8-353681841F70}"/>
              </a:ext>
            </a:extLst>
          </p:cNvPr>
          <p:cNvSpPr/>
          <p:nvPr/>
        </p:nvSpPr>
        <p:spPr>
          <a:xfrm>
            <a:off x="7713109" y="5077222"/>
            <a:ext cx="1576587" cy="391167"/>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INTEGRASI</a:t>
            </a:r>
          </a:p>
        </p:txBody>
      </p:sp>
      <p:sp>
        <p:nvSpPr>
          <p:cNvPr id="62" name="Rectangle 61">
            <a:extLst>
              <a:ext uri="{FF2B5EF4-FFF2-40B4-BE49-F238E27FC236}">
                <a16:creationId xmlns:a16="http://schemas.microsoft.com/office/drawing/2014/main" id="{9C7BA42C-F0D6-470A-9F5D-0F3992578C80}"/>
              </a:ext>
            </a:extLst>
          </p:cNvPr>
          <p:cNvSpPr/>
          <p:nvPr/>
        </p:nvSpPr>
        <p:spPr>
          <a:xfrm>
            <a:off x="3010704" y="5520994"/>
            <a:ext cx="6358403" cy="39516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BERDAMPAK LUAS  -------------   MENYASAR UNBANKED ----------------- LAYANAN PUBLIK</a:t>
            </a:r>
          </a:p>
        </p:txBody>
      </p:sp>
      <p:sp>
        <p:nvSpPr>
          <p:cNvPr id="63" name="Rectangle 62">
            <a:extLst>
              <a:ext uri="{FF2B5EF4-FFF2-40B4-BE49-F238E27FC236}">
                <a16:creationId xmlns:a16="http://schemas.microsoft.com/office/drawing/2014/main" id="{CAD6D890-6420-4366-8494-64799B6A75F6}"/>
              </a:ext>
            </a:extLst>
          </p:cNvPr>
          <p:cNvSpPr/>
          <p:nvPr/>
        </p:nvSpPr>
        <p:spPr>
          <a:xfrm rot="16200000">
            <a:off x="8249671" y="4685428"/>
            <a:ext cx="2885000" cy="35362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POLICY DIRECTION</a:t>
            </a:r>
          </a:p>
        </p:txBody>
      </p:sp>
      <p:sp>
        <p:nvSpPr>
          <p:cNvPr id="65" name="Rectangle 64">
            <a:extLst>
              <a:ext uri="{FF2B5EF4-FFF2-40B4-BE49-F238E27FC236}">
                <a16:creationId xmlns:a16="http://schemas.microsoft.com/office/drawing/2014/main" id="{77B004D8-B9CC-4012-8F7F-74E8CC8305EC}"/>
              </a:ext>
            </a:extLst>
          </p:cNvPr>
          <p:cNvSpPr/>
          <p:nvPr/>
        </p:nvSpPr>
        <p:spPr>
          <a:xfrm>
            <a:off x="2517819" y="2959227"/>
            <a:ext cx="1954363" cy="3090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KEUANGAN INKLUSIF</a:t>
            </a:r>
          </a:p>
        </p:txBody>
      </p:sp>
      <p:sp>
        <p:nvSpPr>
          <p:cNvPr id="66" name="Rectangle 65">
            <a:extLst>
              <a:ext uri="{FF2B5EF4-FFF2-40B4-BE49-F238E27FC236}">
                <a16:creationId xmlns:a16="http://schemas.microsoft.com/office/drawing/2014/main" id="{BD826641-45E0-4B23-8BBC-44887EB39AF9}"/>
              </a:ext>
            </a:extLst>
          </p:cNvPr>
          <p:cNvSpPr/>
          <p:nvPr/>
        </p:nvSpPr>
        <p:spPr>
          <a:xfrm>
            <a:off x="4694900" y="6159112"/>
            <a:ext cx="1600461" cy="298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rPr>
              <a:t>FAKTOR PENDUKUNG</a:t>
            </a:r>
          </a:p>
        </p:txBody>
      </p:sp>
      <p:sp>
        <p:nvSpPr>
          <p:cNvPr id="69" name="Arrow: Up 68">
            <a:extLst>
              <a:ext uri="{FF2B5EF4-FFF2-40B4-BE49-F238E27FC236}">
                <a16:creationId xmlns:a16="http://schemas.microsoft.com/office/drawing/2014/main" id="{E778454F-8A37-4E05-B4A8-03DDBD02779D}"/>
              </a:ext>
            </a:extLst>
          </p:cNvPr>
          <p:cNvSpPr/>
          <p:nvPr/>
        </p:nvSpPr>
        <p:spPr>
          <a:xfrm>
            <a:off x="5360846" y="5868661"/>
            <a:ext cx="436801" cy="269019"/>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n>
                <a:solidFill>
                  <a:sysClr val="windowText" lastClr="000000"/>
                </a:solidFill>
              </a:ln>
              <a:solidFill>
                <a:sysClr val="windowText" lastClr="000000"/>
              </a:solidFill>
            </a:endParaRPr>
          </a:p>
        </p:txBody>
      </p:sp>
      <p:sp>
        <p:nvSpPr>
          <p:cNvPr id="70" name="Arrow: Up 69">
            <a:extLst>
              <a:ext uri="{FF2B5EF4-FFF2-40B4-BE49-F238E27FC236}">
                <a16:creationId xmlns:a16="http://schemas.microsoft.com/office/drawing/2014/main" id="{F525BEE1-3522-4655-9FF0-40F8FA9BEE90}"/>
              </a:ext>
            </a:extLst>
          </p:cNvPr>
          <p:cNvSpPr/>
          <p:nvPr/>
        </p:nvSpPr>
        <p:spPr>
          <a:xfrm>
            <a:off x="3182970" y="3291051"/>
            <a:ext cx="358721" cy="195135"/>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n>
                <a:solidFill>
                  <a:sysClr val="windowText" lastClr="000000"/>
                </a:solidFill>
              </a:ln>
              <a:solidFill>
                <a:sysClr val="windowText" lastClr="000000"/>
              </a:solidFill>
            </a:endParaRPr>
          </a:p>
        </p:txBody>
      </p:sp>
      <p:sp>
        <p:nvSpPr>
          <p:cNvPr id="71" name="Arrow: Up 70">
            <a:extLst>
              <a:ext uri="{FF2B5EF4-FFF2-40B4-BE49-F238E27FC236}">
                <a16:creationId xmlns:a16="http://schemas.microsoft.com/office/drawing/2014/main" id="{50A62D2B-88FF-4212-B0E7-51BBC436D24E}"/>
              </a:ext>
            </a:extLst>
          </p:cNvPr>
          <p:cNvSpPr/>
          <p:nvPr/>
        </p:nvSpPr>
        <p:spPr>
          <a:xfrm>
            <a:off x="5784505" y="3302654"/>
            <a:ext cx="358721" cy="195135"/>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n>
                <a:solidFill>
                  <a:sysClr val="windowText" lastClr="000000"/>
                </a:solidFill>
              </a:ln>
              <a:solidFill>
                <a:sysClr val="windowText" lastClr="000000"/>
              </a:solidFill>
            </a:endParaRPr>
          </a:p>
        </p:txBody>
      </p:sp>
      <p:sp>
        <p:nvSpPr>
          <p:cNvPr id="72" name="Arrow: Up 71">
            <a:extLst>
              <a:ext uri="{FF2B5EF4-FFF2-40B4-BE49-F238E27FC236}">
                <a16:creationId xmlns:a16="http://schemas.microsoft.com/office/drawing/2014/main" id="{6FC553E4-6C42-409B-9AEF-734D5F400D66}"/>
              </a:ext>
            </a:extLst>
          </p:cNvPr>
          <p:cNvSpPr/>
          <p:nvPr/>
        </p:nvSpPr>
        <p:spPr>
          <a:xfrm>
            <a:off x="8267166" y="3299141"/>
            <a:ext cx="358721" cy="195135"/>
          </a:xfrm>
          <a:prstGeom prst="up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ln>
                <a:solidFill>
                  <a:sysClr val="windowText" lastClr="000000"/>
                </a:solidFill>
              </a:ln>
              <a:solidFill>
                <a:sysClr val="windowText" lastClr="000000"/>
              </a:solidFill>
            </a:endParaRPr>
          </a:p>
        </p:txBody>
      </p:sp>
      <p:cxnSp>
        <p:nvCxnSpPr>
          <p:cNvPr id="74" name="Straight Arrow Connector 73">
            <a:extLst>
              <a:ext uri="{FF2B5EF4-FFF2-40B4-BE49-F238E27FC236}">
                <a16:creationId xmlns:a16="http://schemas.microsoft.com/office/drawing/2014/main" id="{AFC7432C-0E5B-4FBC-A240-1DEC75538B2C}"/>
              </a:ext>
            </a:extLst>
          </p:cNvPr>
          <p:cNvCxnSpPr>
            <a:stCxn id="8" idx="2"/>
            <a:endCxn id="49" idx="0"/>
          </p:cNvCxnSpPr>
          <p:nvPr/>
        </p:nvCxnSpPr>
        <p:spPr>
          <a:xfrm>
            <a:off x="5885645" y="2768954"/>
            <a:ext cx="11532" cy="213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Connector: Elbow 75">
            <a:extLst>
              <a:ext uri="{FF2B5EF4-FFF2-40B4-BE49-F238E27FC236}">
                <a16:creationId xmlns:a16="http://schemas.microsoft.com/office/drawing/2014/main" id="{D41A471A-DAD5-4723-A15A-938A1E5DC73E}"/>
              </a:ext>
            </a:extLst>
          </p:cNvPr>
          <p:cNvCxnSpPr>
            <a:stCxn id="8" idx="2"/>
            <a:endCxn id="50" idx="0"/>
          </p:cNvCxnSpPr>
          <p:nvPr/>
        </p:nvCxnSpPr>
        <p:spPr>
          <a:xfrm rot="16200000" flipH="1">
            <a:off x="7015136" y="1639462"/>
            <a:ext cx="218125" cy="247711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78" name="Connector: Elbow 77">
            <a:extLst>
              <a:ext uri="{FF2B5EF4-FFF2-40B4-BE49-F238E27FC236}">
                <a16:creationId xmlns:a16="http://schemas.microsoft.com/office/drawing/2014/main" id="{58C5DBF0-9258-4B46-B75C-996125E60AE2}"/>
              </a:ext>
            </a:extLst>
          </p:cNvPr>
          <p:cNvCxnSpPr>
            <a:endCxn id="65" idx="0"/>
          </p:cNvCxnSpPr>
          <p:nvPr/>
        </p:nvCxnSpPr>
        <p:spPr>
          <a:xfrm rot="10800000" flipV="1">
            <a:off x="3495001" y="2875724"/>
            <a:ext cx="2390644" cy="8350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64" name="Title 1">
            <a:extLst>
              <a:ext uri="{FF2B5EF4-FFF2-40B4-BE49-F238E27FC236}">
                <a16:creationId xmlns:a16="http://schemas.microsoft.com/office/drawing/2014/main" id="{D1145BB3-92D8-4109-A4B1-6F48A7459D83}"/>
              </a:ext>
            </a:extLst>
          </p:cNvPr>
          <p:cNvSpPr txBox="1">
            <a:spLocks noChangeArrowheads="1"/>
          </p:cNvSpPr>
          <p:nvPr/>
        </p:nvSpPr>
        <p:spPr bwMode="auto">
          <a:xfrm>
            <a:off x="0" y="-12698"/>
            <a:ext cx="12192000" cy="479712"/>
          </a:xfrm>
          <a:prstGeom prst="rect">
            <a:avLst/>
          </a:prstGeom>
          <a:solidFill>
            <a:schemeClr val="accent5"/>
          </a:solidFill>
          <a:ln>
            <a:noFill/>
          </a:ln>
        </p:spPr>
        <p:txBody>
          <a:bodyPr anchor="ctr"/>
          <a:lstStyle>
            <a:lvl1pPr defTabSz="514350">
              <a:defRPr sz="1400">
                <a:solidFill>
                  <a:schemeClr val="tx1"/>
                </a:solidFill>
                <a:latin typeface="Calibri" panose="020F0502020204030204" pitchFamily="34" charset="0"/>
              </a:defRPr>
            </a:lvl1pPr>
            <a:lvl2pPr marL="742950" indent="-285750" defTabSz="514350">
              <a:defRPr sz="1400">
                <a:solidFill>
                  <a:schemeClr val="tx1"/>
                </a:solidFill>
                <a:latin typeface="Calibri" panose="020F0502020204030204" pitchFamily="34" charset="0"/>
              </a:defRPr>
            </a:lvl2pPr>
            <a:lvl3pPr marL="1143000" indent="-228600" defTabSz="514350">
              <a:defRPr sz="1400">
                <a:solidFill>
                  <a:schemeClr val="tx1"/>
                </a:solidFill>
                <a:latin typeface="Calibri" panose="020F0502020204030204" pitchFamily="34" charset="0"/>
              </a:defRPr>
            </a:lvl3pPr>
            <a:lvl4pPr marL="1600200" indent="-228600" defTabSz="514350">
              <a:defRPr sz="1400">
                <a:solidFill>
                  <a:schemeClr val="tx1"/>
                </a:solidFill>
                <a:latin typeface="Calibri" panose="020F0502020204030204" pitchFamily="34" charset="0"/>
              </a:defRPr>
            </a:lvl4pPr>
            <a:lvl5pPr marL="2057400" indent="-228600" defTabSz="514350">
              <a:defRPr sz="1400">
                <a:solidFill>
                  <a:schemeClr val="tx1"/>
                </a:solidFill>
                <a:latin typeface="Calibri" panose="020F0502020204030204" pitchFamily="34" charset="0"/>
              </a:defRPr>
            </a:lvl5pPr>
            <a:lvl6pPr marL="2514600" indent="-228600" defTabSz="514350"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514350"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514350"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51435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lnSpc>
                <a:spcPct val="90000"/>
              </a:lnSpc>
            </a:pPr>
            <a:r>
              <a:rPr lang="id-ID" altLang="id-ID" sz="2400" b="1" dirty="0">
                <a:solidFill>
                  <a:srgbClr val="FFFFFF"/>
                </a:solidFill>
                <a:latin typeface="Cambria" panose="02040503050406030204" pitchFamily="18" charset="0"/>
                <a:ea typeface="Cambria" panose="02040503050406030204" pitchFamily="18" charset="0"/>
                <a:cs typeface="Cambria" panose="02040503050406030204" pitchFamily="18" charset="0"/>
              </a:rPr>
              <a:t>Transformasi Menuju Sosial Ekonomi Digital</a:t>
            </a:r>
            <a:endParaRPr lang="en-US" altLang="id-ID" sz="2400" b="1" dirty="0">
              <a:solidFill>
                <a:srgbClr val="FFFFFF"/>
              </a:solidFill>
              <a:latin typeface="Cambria" panose="02040503050406030204" pitchFamily="18" charset="0"/>
              <a:ea typeface="Cambria" panose="02040503050406030204" pitchFamily="18" charset="0"/>
              <a:cs typeface="Cambria" panose="02040503050406030204" pitchFamily="18" charset="0"/>
            </a:endParaRPr>
          </a:p>
        </p:txBody>
      </p:sp>
      <p:sp>
        <p:nvSpPr>
          <p:cNvPr id="2" name="Kotak Teks 1">
            <a:extLst>
              <a:ext uri="{FF2B5EF4-FFF2-40B4-BE49-F238E27FC236}">
                <a16:creationId xmlns:a16="http://schemas.microsoft.com/office/drawing/2014/main" id="{934DCCCA-5DA2-4D03-9BCF-24D295A508F2}"/>
              </a:ext>
            </a:extLst>
          </p:cNvPr>
          <p:cNvSpPr txBox="1"/>
          <p:nvPr/>
        </p:nvSpPr>
        <p:spPr>
          <a:xfrm>
            <a:off x="9760259" y="6453382"/>
            <a:ext cx="2766360" cy="415498"/>
          </a:xfrm>
          <a:prstGeom prst="rect">
            <a:avLst/>
          </a:prstGeom>
          <a:noFill/>
        </p:spPr>
        <p:txBody>
          <a:bodyPr wrap="square" rtlCol="0">
            <a:spAutoFit/>
          </a:bodyPr>
          <a:lstStyle/>
          <a:p>
            <a:r>
              <a:rPr lang="en-GB" sz="1050" i="1" dirty="0" err="1"/>
              <a:t>Sumber</a:t>
            </a:r>
            <a:r>
              <a:rPr lang="en-GB" sz="1050" i="1" dirty="0"/>
              <a:t> : </a:t>
            </a:r>
            <a:r>
              <a:rPr lang="en-GB" sz="1050" i="1" dirty="0" err="1"/>
              <a:t>modifikasi</a:t>
            </a:r>
            <a:r>
              <a:rPr lang="en-GB" sz="1050" i="1" dirty="0"/>
              <a:t> </a:t>
            </a:r>
            <a:r>
              <a:rPr lang="en-GB" sz="1050" i="1" dirty="0" err="1"/>
              <a:t>kesepakatan</a:t>
            </a:r>
            <a:r>
              <a:rPr lang="en-GB" sz="1050" i="1" dirty="0"/>
              <a:t> </a:t>
            </a:r>
            <a:r>
              <a:rPr lang="en-GB" sz="1050" i="1" dirty="0" err="1"/>
              <a:t>Rapat</a:t>
            </a:r>
            <a:r>
              <a:rPr lang="en-GB" sz="1050" i="1" dirty="0"/>
              <a:t> </a:t>
            </a:r>
            <a:r>
              <a:rPr lang="en-GB" sz="1050" i="1" dirty="0" err="1"/>
              <a:t>Koordinasi</a:t>
            </a:r>
            <a:r>
              <a:rPr lang="en-GB" sz="1050" i="1" dirty="0"/>
              <a:t> Pusat BI</a:t>
            </a:r>
            <a:endParaRPr lang="en-US" sz="1050" i="1" dirty="0"/>
          </a:p>
        </p:txBody>
      </p:sp>
    </p:spTree>
    <p:extLst>
      <p:ext uri="{BB962C8B-B14F-4D97-AF65-F5344CB8AC3E}">
        <p14:creationId xmlns:p14="http://schemas.microsoft.com/office/powerpoint/2010/main" val="2325991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0" y="-41390"/>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spAutoFit/>
          </a:bodyPr>
          <a:lstStyle>
            <a:lvl1pPr defTabSz="685800">
              <a:defRPr>
                <a:solidFill>
                  <a:schemeClr val="tx1"/>
                </a:solidFill>
                <a:latin typeface="Arial" charset="0"/>
                <a:ea typeface="Arial" charset="0"/>
                <a:cs typeface="Arial" charset="0"/>
              </a:defRPr>
            </a:lvl1pPr>
            <a:lvl2pPr marL="742950" indent="-285750" defTabSz="685800">
              <a:defRPr>
                <a:solidFill>
                  <a:schemeClr val="tx1"/>
                </a:solidFill>
                <a:latin typeface="Arial" charset="0"/>
                <a:ea typeface="Arial" charset="0"/>
                <a:cs typeface="Arial" charset="0"/>
              </a:defRPr>
            </a:lvl2pPr>
            <a:lvl3pPr marL="1143000" indent="-228600" defTabSz="685800">
              <a:defRPr>
                <a:solidFill>
                  <a:schemeClr val="tx1"/>
                </a:solidFill>
                <a:latin typeface="Arial" charset="0"/>
                <a:ea typeface="Arial" charset="0"/>
                <a:cs typeface="Arial" charset="0"/>
              </a:defRPr>
            </a:lvl3pPr>
            <a:lvl4pPr marL="1600200" indent="-228600" defTabSz="685800">
              <a:defRPr>
                <a:solidFill>
                  <a:schemeClr val="tx1"/>
                </a:solidFill>
                <a:latin typeface="Arial" charset="0"/>
                <a:ea typeface="Arial" charset="0"/>
                <a:cs typeface="Arial" charset="0"/>
              </a:defRPr>
            </a:lvl4pPr>
            <a:lvl5pPr marL="2057400" indent="-228600" defTabSz="685800">
              <a:defRPr>
                <a:solidFill>
                  <a:schemeClr val="tx1"/>
                </a:solidFill>
                <a:latin typeface="Arial" charset="0"/>
                <a:ea typeface="Arial" charset="0"/>
                <a:cs typeface="Arial" charset="0"/>
              </a:defRPr>
            </a:lvl5pPr>
            <a:lvl6pPr marL="2514600" indent="-228600" defTabSz="6858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6858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6858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6858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2400" dirty="0"/>
          </a:p>
        </p:txBody>
      </p:sp>
      <p:pic>
        <p:nvPicPr>
          <p:cNvPr id="162818" name="Picture 3" descr="Hasil gambar untuk PK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20" y="3494619"/>
            <a:ext cx="5734049" cy="336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5" descr="Gambar terkai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433" y="421220"/>
            <a:ext cx="2813051" cy="18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0" name="Picture 7" descr="Hasil gambar untuk PKH">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2469" y="425451"/>
            <a:ext cx="2825751" cy="188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9" descr="Hasil gambar untuk PKH">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7969" y="2472268"/>
            <a:ext cx="2789767" cy="185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11" descr="Hasil gambar untuk PKH">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7286" y="2451102"/>
            <a:ext cx="279823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3" name="Picture 13" descr="Hasil gambar untuk PKH">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6433" y="4552952"/>
            <a:ext cx="2787651" cy="193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4" name="Picture 15" descr="Hasil gambar untuk PKH">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173635" y="4597402"/>
            <a:ext cx="265853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5" name="Picture 17" descr="Hasil gambar untuk Thanks">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2236" y="1073153"/>
            <a:ext cx="5094817" cy="238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927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CE8C-518D-4AEF-8807-7F150BCE350A}"/>
              </a:ext>
            </a:extLst>
          </p:cNvPr>
          <p:cNvSpPr>
            <a:spLocks noGrp="1"/>
          </p:cNvSpPr>
          <p:nvPr>
            <p:ph type="title"/>
          </p:nvPr>
        </p:nvSpPr>
        <p:spPr>
          <a:xfrm>
            <a:off x="1484311" y="1"/>
            <a:ext cx="10018713" cy="711199"/>
          </a:xfrm>
        </p:spPr>
        <p:txBody>
          <a:bodyPr/>
          <a:lstStyle/>
          <a:p>
            <a:r>
              <a:rPr lang="en-US" dirty="0">
                <a:highlight>
                  <a:srgbClr val="FFFF00"/>
                </a:highlight>
              </a:rPr>
              <a:t>RUTA = 69.178 dan KK = 70.912</a:t>
            </a:r>
          </a:p>
        </p:txBody>
      </p:sp>
      <p:graphicFrame>
        <p:nvGraphicFramePr>
          <p:cNvPr id="4" name="Table 4">
            <a:extLst>
              <a:ext uri="{FF2B5EF4-FFF2-40B4-BE49-F238E27FC236}">
                <a16:creationId xmlns:a16="http://schemas.microsoft.com/office/drawing/2014/main" id="{18440C6C-CDA4-430A-9DB5-071DCDDDB247}"/>
              </a:ext>
            </a:extLst>
          </p:cNvPr>
          <p:cNvGraphicFramePr>
            <a:graphicFrameLocks noGrp="1"/>
          </p:cNvGraphicFramePr>
          <p:nvPr>
            <p:extLst>
              <p:ext uri="{D42A27DB-BD31-4B8C-83A1-F6EECF244321}">
                <p14:modId xmlns:p14="http://schemas.microsoft.com/office/powerpoint/2010/main" val="2273200907"/>
              </p:ext>
            </p:extLst>
          </p:nvPr>
        </p:nvGraphicFramePr>
        <p:xfrm>
          <a:off x="1484311" y="853441"/>
          <a:ext cx="8178798" cy="2764130"/>
        </p:xfrm>
        <a:graphic>
          <a:graphicData uri="http://schemas.openxmlformats.org/drawingml/2006/table">
            <a:tbl>
              <a:tblPr firstRow="1" bandRow="1">
                <a:tableStyleId>{5C22544A-7EE6-4342-B048-85BDC9FD1C3A}</a:tableStyleId>
              </a:tblPr>
              <a:tblGrid>
                <a:gridCol w="579120">
                  <a:extLst>
                    <a:ext uri="{9D8B030D-6E8A-4147-A177-3AD203B41FA5}">
                      <a16:colId xmlns:a16="http://schemas.microsoft.com/office/drawing/2014/main" val="2997007550"/>
                    </a:ext>
                  </a:extLst>
                </a:gridCol>
                <a:gridCol w="4800533">
                  <a:extLst>
                    <a:ext uri="{9D8B030D-6E8A-4147-A177-3AD203B41FA5}">
                      <a16:colId xmlns:a16="http://schemas.microsoft.com/office/drawing/2014/main" val="3158271384"/>
                    </a:ext>
                  </a:extLst>
                </a:gridCol>
                <a:gridCol w="2799145">
                  <a:extLst>
                    <a:ext uri="{9D8B030D-6E8A-4147-A177-3AD203B41FA5}">
                      <a16:colId xmlns:a16="http://schemas.microsoft.com/office/drawing/2014/main" val="3992621085"/>
                    </a:ext>
                  </a:extLst>
                </a:gridCol>
              </a:tblGrid>
              <a:tr h="372737">
                <a:tc>
                  <a:txBody>
                    <a:bodyPr/>
                    <a:lstStyle/>
                    <a:p>
                      <a:pPr algn="ctr"/>
                      <a:r>
                        <a:rPr lang="en-US" dirty="0">
                          <a:solidFill>
                            <a:schemeClr val="tx1"/>
                          </a:solidFill>
                        </a:rPr>
                        <a:t>No</a:t>
                      </a:r>
                    </a:p>
                  </a:txBody>
                  <a:tcPr/>
                </a:tc>
                <a:tc>
                  <a:txBody>
                    <a:bodyPr/>
                    <a:lstStyle/>
                    <a:p>
                      <a:pPr algn="ctr"/>
                      <a:r>
                        <a:rPr lang="en-US" dirty="0" err="1">
                          <a:solidFill>
                            <a:schemeClr val="tx1"/>
                          </a:solidFill>
                        </a:rPr>
                        <a:t>Kecamatan</a:t>
                      </a:r>
                      <a:endParaRPr lang="en-US" dirty="0">
                        <a:solidFill>
                          <a:schemeClr val="tx1"/>
                        </a:solidFill>
                      </a:endParaRPr>
                    </a:p>
                  </a:txBody>
                  <a:tcPr/>
                </a:tc>
                <a:tc>
                  <a:txBody>
                    <a:bodyPr/>
                    <a:lstStyle/>
                    <a:p>
                      <a:pPr algn="ctr"/>
                      <a:r>
                        <a:rPr lang="en-US" dirty="0" err="1">
                          <a:solidFill>
                            <a:schemeClr val="tx1"/>
                          </a:solidFill>
                        </a:rPr>
                        <a:t>Jumlah</a:t>
                      </a:r>
                      <a:endParaRPr lang="en-US" dirty="0">
                        <a:solidFill>
                          <a:schemeClr val="tx1"/>
                        </a:solidFill>
                      </a:endParaRPr>
                    </a:p>
                  </a:txBody>
                  <a:tcPr/>
                </a:tc>
                <a:extLst>
                  <a:ext uri="{0D108BD9-81ED-4DB2-BD59-A6C34878D82A}">
                    <a16:rowId xmlns:a16="http://schemas.microsoft.com/office/drawing/2014/main" val="3200240381"/>
                  </a:ext>
                </a:extLst>
              </a:tr>
              <a:tr h="425499">
                <a:tc>
                  <a:txBody>
                    <a:bodyPr/>
                    <a:lstStyle/>
                    <a:p>
                      <a:pPr algn="ctr"/>
                      <a:r>
                        <a:rPr lang="en-US" dirty="0"/>
                        <a:t>1</a:t>
                      </a:r>
                    </a:p>
                  </a:txBody>
                  <a:tcPr/>
                </a:tc>
                <a:tc>
                  <a:txBody>
                    <a:bodyPr/>
                    <a:lstStyle/>
                    <a:p>
                      <a:pPr algn="ctr"/>
                      <a:r>
                        <a:rPr lang="en-US" dirty="0"/>
                        <a:t>Tanah </a:t>
                      </a:r>
                      <a:r>
                        <a:rPr lang="en-US" dirty="0" err="1"/>
                        <a:t>Sareal</a:t>
                      </a:r>
                      <a:endParaRPr lang="en-US" dirty="0"/>
                    </a:p>
                  </a:txBody>
                  <a:tcPr/>
                </a:tc>
                <a:tc>
                  <a:txBody>
                    <a:bodyPr/>
                    <a:lstStyle/>
                    <a:p>
                      <a:pPr algn="ctr"/>
                      <a:r>
                        <a:rPr lang="en-US" dirty="0"/>
                        <a:t>13.794</a:t>
                      </a:r>
                    </a:p>
                  </a:txBody>
                  <a:tcPr/>
                </a:tc>
                <a:extLst>
                  <a:ext uri="{0D108BD9-81ED-4DB2-BD59-A6C34878D82A}">
                    <a16:rowId xmlns:a16="http://schemas.microsoft.com/office/drawing/2014/main" val="807742603"/>
                  </a:ext>
                </a:extLst>
              </a:tr>
              <a:tr h="372737">
                <a:tc>
                  <a:txBody>
                    <a:bodyPr/>
                    <a:lstStyle/>
                    <a:p>
                      <a:pPr algn="ctr"/>
                      <a:r>
                        <a:rPr lang="en-US" dirty="0"/>
                        <a:t>2.</a:t>
                      </a:r>
                    </a:p>
                  </a:txBody>
                  <a:tcPr/>
                </a:tc>
                <a:tc>
                  <a:txBody>
                    <a:bodyPr/>
                    <a:lstStyle/>
                    <a:p>
                      <a:pPr algn="ctr"/>
                      <a:r>
                        <a:rPr lang="en-US" dirty="0"/>
                        <a:t>Bogor Barat</a:t>
                      </a:r>
                    </a:p>
                  </a:txBody>
                  <a:tcPr/>
                </a:tc>
                <a:tc>
                  <a:txBody>
                    <a:bodyPr/>
                    <a:lstStyle/>
                    <a:p>
                      <a:pPr algn="ctr"/>
                      <a:r>
                        <a:rPr lang="en-US" dirty="0"/>
                        <a:t>15.262</a:t>
                      </a:r>
                    </a:p>
                  </a:txBody>
                  <a:tcPr/>
                </a:tc>
                <a:extLst>
                  <a:ext uri="{0D108BD9-81ED-4DB2-BD59-A6C34878D82A}">
                    <a16:rowId xmlns:a16="http://schemas.microsoft.com/office/drawing/2014/main" val="12530719"/>
                  </a:ext>
                </a:extLst>
              </a:tr>
              <a:tr h="474946">
                <a:tc>
                  <a:txBody>
                    <a:bodyPr/>
                    <a:lstStyle/>
                    <a:p>
                      <a:pPr algn="ctr"/>
                      <a:r>
                        <a:rPr lang="en-US" dirty="0"/>
                        <a:t>3.</a:t>
                      </a:r>
                    </a:p>
                  </a:txBody>
                  <a:tcPr/>
                </a:tc>
                <a:tc>
                  <a:txBody>
                    <a:bodyPr/>
                    <a:lstStyle/>
                    <a:p>
                      <a:pPr algn="ctr"/>
                      <a:r>
                        <a:rPr lang="en-US" dirty="0"/>
                        <a:t>Bogor Selatan</a:t>
                      </a:r>
                    </a:p>
                  </a:txBody>
                  <a:tcPr/>
                </a:tc>
                <a:tc>
                  <a:txBody>
                    <a:bodyPr/>
                    <a:lstStyle/>
                    <a:p>
                      <a:pPr algn="ctr"/>
                      <a:r>
                        <a:rPr lang="en-US" dirty="0"/>
                        <a:t>16.138</a:t>
                      </a:r>
                    </a:p>
                  </a:txBody>
                  <a:tcPr/>
                </a:tc>
                <a:extLst>
                  <a:ext uri="{0D108BD9-81ED-4DB2-BD59-A6C34878D82A}">
                    <a16:rowId xmlns:a16="http://schemas.microsoft.com/office/drawing/2014/main" val="572936301"/>
                  </a:ext>
                </a:extLst>
              </a:tr>
              <a:tr h="372737">
                <a:tc>
                  <a:txBody>
                    <a:bodyPr/>
                    <a:lstStyle/>
                    <a:p>
                      <a:pPr algn="ctr"/>
                      <a:r>
                        <a:rPr lang="en-US" dirty="0"/>
                        <a:t>4.</a:t>
                      </a:r>
                    </a:p>
                  </a:txBody>
                  <a:tcPr/>
                </a:tc>
                <a:tc>
                  <a:txBody>
                    <a:bodyPr/>
                    <a:lstStyle/>
                    <a:p>
                      <a:pPr algn="ctr"/>
                      <a:r>
                        <a:rPr lang="en-US" dirty="0"/>
                        <a:t>Bogor Tengah</a:t>
                      </a:r>
                    </a:p>
                  </a:txBody>
                  <a:tcPr/>
                </a:tc>
                <a:tc>
                  <a:txBody>
                    <a:bodyPr/>
                    <a:lstStyle/>
                    <a:p>
                      <a:pPr algn="ctr"/>
                      <a:r>
                        <a:rPr lang="en-US" dirty="0"/>
                        <a:t>6.661</a:t>
                      </a:r>
                    </a:p>
                  </a:txBody>
                  <a:tcPr/>
                </a:tc>
                <a:extLst>
                  <a:ext uri="{0D108BD9-81ED-4DB2-BD59-A6C34878D82A}">
                    <a16:rowId xmlns:a16="http://schemas.microsoft.com/office/drawing/2014/main" val="2860861944"/>
                  </a:ext>
                </a:extLst>
              </a:tr>
              <a:tr h="372737">
                <a:tc>
                  <a:txBody>
                    <a:bodyPr/>
                    <a:lstStyle/>
                    <a:p>
                      <a:pPr algn="ctr"/>
                      <a:r>
                        <a:rPr lang="en-US" dirty="0"/>
                        <a:t>5.</a:t>
                      </a:r>
                    </a:p>
                  </a:txBody>
                  <a:tcPr/>
                </a:tc>
                <a:tc>
                  <a:txBody>
                    <a:bodyPr/>
                    <a:lstStyle/>
                    <a:p>
                      <a:pPr algn="ctr"/>
                      <a:r>
                        <a:rPr lang="en-US" dirty="0"/>
                        <a:t>Bogor Timur</a:t>
                      </a:r>
                    </a:p>
                  </a:txBody>
                  <a:tcPr/>
                </a:tc>
                <a:tc>
                  <a:txBody>
                    <a:bodyPr/>
                    <a:lstStyle/>
                    <a:p>
                      <a:pPr algn="ctr"/>
                      <a:r>
                        <a:rPr lang="en-US" dirty="0"/>
                        <a:t>5.748</a:t>
                      </a:r>
                    </a:p>
                  </a:txBody>
                  <a:tcPr/>
                </a:tc>
                <a:extLst>
                  <a:ext uri="{0D108BD9-81ED-4DB2-BD59-A6C34878D82A}">
                    <a16:rowId xmlns:a16="http://schemas.microsoft.com/office/drawing/2014/main" val="2288251284"/>
                  </a:ext>
                </a:extLst>
              </a:tr>
              <a:tr h="372737">
                <a:tc>
                  <a:txBody>
                    <a:bodyPr/>
                    <a:lstStyle/>
                    <a:p>
                      <a:pPr algn="ctr"/>
                      <a:r>
                        <a:rPr lang="en-US" dirty="0"/>
                        <a:t>6</a:t>
                      </a:r>
                    </a:p>
                  </a:txBody>
                  <a:tcPr/>
                </a:tc>
                <a:tc>
                  <a:txBody>
                    <a:bodyPr/>
                    <a:lstStyle/>
                    <a:p>
                      <a:pPr algn="ctr"/>
                      <a:r>
                        <a:rPr lang="en-US" dirty="0" err="1"/>
                        <a:t>Jumlah</a:t>
                      </a:r>
                      <a:endParaRPr lang="en-US" dirty="0"/>
                    </a:p>
                  </a:txBody>
                  <a:tcPr/>
                </a:tc>
                <a:tc>
                  <a:txBody>
                    <a:bodyPr/>
                    <a:lstStyle/>
                    <a:p>
                      <a:pPr algn="ctr"/>
                      <a:r>
                        <a:rPr lang="en-US" dirty="0"/>
                        <a:t>69.178</a:t>
                      </a:r>
                    </a:p>
                  </a:txBody>
                  <a:tcPr/>
                </a:tc>
                <a:extLst>
                  <a:ext uri="{0D108BD9-81ED-4DB2-BD59-A6C34878D82A}">
                    <a16:rowId xmlns:a16="http://schemas.microsoft.com/office/drawing/2014/main" val="924139364"/>
                  </a:ext>
                </a:extLst>
              </a:tr>
            </a:tbl>
          </a:graphicData>
        </a:graphic>
      </p:graphicFrame>
      <p:graphicFrame>
        <p:nvGraphicFramePr>
          <p:cNvPr id="6" name="Table 4">
            <a:extLst>
              <a:ext uri="{FF2B5EF4-FFF2-40B4-BE49-F238E27FC236}">
                <a16:creationId xmlns:a16="http://schemas.microsoft.com/office/drawing/2014/main" id="{B3DBCC46-496C-4014-AB37-1CAB75592ACC}"/>
              </a:ext>
            </a:extLst>
          </p:cNvPr>
          <p:cNvGraphicFramePr>
            <a:graphicFrameLocks noGrp="1"/>
          </p:cNvGraphicFramePr>
          <p:nvPr>
            <p:extLst>
              <p:ext uri="{D42A27DB-BD31-4B8C-83A1-F6EECF244321}">
                <p14:modId xmlns:p14="http://schemas.microsoft.com/office/powerpoint/2010/main" val="105680121"/>
              </p:ext>
            </p:extLst>
          </p:nvPr>
        </p:nvGraphicFramePr>
        <p:xfrm>
          <a:off x="1981200" y="4185614"/>
          <a:ext cx="8178798" cy="2764130"/>
        </p:xfrm>
        <a:graphic>
          <a:graphicData uri="http://schemas.openxmlformats.org/drawingml/2006/table">
            <a:tbl>
              <a:tblPr firstRow="1" bandRow="1">
                <a:tableStyleId>{5C22544A-7EE6-4342-B048-85BDC9FD1C3A}</a:tableStyleId>
              </a:tblPr>
              <a:tblGrid>
                <a:gridCol w="579120">
                  <a:extLst>
                    <a:ext uri="{9D8B030D-6E8A-4147-A177-3AD203B41FA5}">
                      <a16:colId xmlns:a16="http://schemas.microsoft.com/office/drawing/2014/main" val="2997007550"/>
                    </a:ext>
                  </a:extLst>
                </a:gridCol>
                <a:gridCol w="4800533">
                  <a:extLst>
                    <a:ext uri="{9D8B030D-6E8A-4147-A177-3AD203B41FA5}">
                      <a16:colId xmlns:a16="http://schemas.microsoft.com/office/drawing/2014/main" val="3158271384"/>
                    </a:ext>
                  </a:extLst>
                </a:gridCol>
                <a:gridCol w="2799145">
                  <a:extLst>
                    <a:ext uri="{9D8B030D-6E8A-4147-A177-3AD203B41FA5}">
                      <a16:colId xmlns:a16="http://schemas.microsoft.com/office/drawing/2014/main" val="3992621085"/>
                    </a:ext>
                  </a:extLst>
                </a:gridCol>
              </a:tblGrid>
              <a:tr h="372737">
                <a:tc>
                  <a:txBody>
                    <a:bodyPr/>
                    <a:lstStyle/>
                    <a:p>
                      <a:pPr algn="ctr"/>
                      <a:r>
                        <a:rPr lang="en-US" dirty="0">
                          <a:solidFill>
                            <a:schemeClr val="tx1"/>
                          </a:solidFill>
                        </a:rPr>
                        <a:t>No</a:t>
                      </a:r>
                    </a:p>
                  </a:txBody>
                  <a:tcPr/>
                </a:tc>
                <a:tc>
                  <a:txBody>
                    <a:bodyPr/>
                    <a:lstStyle/>
                    <a:p>
                      <a:pPr algn="ctr"/>
                      <a:r>
                        <a:rPr lang="en-US" dirty="0" err="1">
                          <a:solidFill>
                            <a:schemeClr val="tx1"/>
                          </a:solidFill>
                        </a:rPr>
                        <a:t>Kecamatan</a:t>
                      </a:r>
                      <a:endParaRPr lang="en-US" dirty="0">
                        <a:solidFill>
                          <a:schemeClr val="tx1"/>
                        </a:solidFill>
                      </a:endParaRPr>
                    </a:p>
                  </a:txBody>
                  <a:tcPr/>
                </a:tc>
                <a:tc>
                  <a:txBody>
                    <a:bodyPr/>
                    <a:lstStyle/>
                    <a:p>
                      <a:pPr algn="ctr"/>
                      <a:r>
                        <a:rPr lang="en-US" dirty="0" err="1">
                          <a:solidFill>
                            <a:schemeClr val="tx1"/>
                          </a:solidFill>
                        </a:rPr>
                        <a:t>Jumlah</a:t>
                      </a:r>
                      <a:endParaRPr lang="en-US" dirty="0">
                        <a:solidFill>
                          <a:schemeClr val="tx1"/>
                        </a:solidFill>
                      </a:endParaRPr>
                    </a:p>
                  </a:txBody>
                  <a:tcPr/>
                </a:tc>
                <a:extLst>
                  <a:ext uri="{0D108BD9-81ED-4DB2-BD59-A6C34878D82A}">
                    <a16:rowId xmlns:a16="http://schemas.microsoft.com/office/drawing/2014/main" val="3200240381"/>
                  </a:ext>
                </a:extLst>
              </a:tr>
              <a:tr h="425499">
                <a:tc>
                  <a:txBody>
                    <a:bodyPr/>
                    <a:lstStyle/>
                    <a:p>
                      <a:pPr algn="ctr"/>
                      <a:r>
                        <a:rPr lang="en-US" dirty="0"/>
                        <a:t>1</a:t>
                      </a:r>
                    </a:p>
                  </a:txBody>
                  <a:tcPr/>
                </a:tc>
                <a:tc>
                  <a:txBody>
                    <a:bodyPr/>
                    <a:lstStyle/>
                    <a:p>
                      <a:pPr algn="ctr"/>
                      <a:r>
                        <a:rPr lang="en-US" dirty="0"/>
                        <a:t>Tanah </a:t>
                      </a:r>
                      <a:r>
                        <a:rPr lang="en-US" dirty="0" err="1"/>
                        <a:t>Sareal</a:t>
                      </a:r>
                      <a:endParaRPr lang="en-US" dirty="0"/>
                    </a:p>
                  </a:txBody>
                  <a:tcPr/>
                </a:tc>
                <a:tc>
                  <a:txBody>
                    <a:bodyPr/>
                    <a:lstStyle/>
                    <a:p>
                      <a:pPr algn="ctr"/>
                      <a:r>
                        <a:rPr lang="en-US" dirty="0"/>
                        <a:t>48.674</a:t>
                      </a:r>
                    </a:p>
                  </a:txBody>
                  <a:tcPr/>
                </a:tc>
                <a:extLst>
                  <a:ext uri="{0D108BD9-81ED-4DB2-BD59-A6C34878D82A}">
                    <a16:rowId xmlns:a16="http://schemas.microsoft.com/office/drawing/2014/main" val="807742603"/>
                  </a:ext>
                </a:extLst>
              </a:tr>
              <a:tr h="372737">
                <a:tc>
                  <a:txBody>
                    <a:bodyPr/>
                    <a:lstStyle/>
                    <a:p>
                      <a:pPr algn="ctr"/>
                      <a:r>
                        <a:rPr lang="en-US" dirty="0"/>
                        <a:t>2.</a:t>
                      </a:r>
                    </a:p>
                  </a:txBody>
                  <a:tcPr/>
                </a:tc>
                <a:tc>
                  <a:txBody>
                    <a:bodyPr/>
                    <a:lstStyle/>
                    <a:p>
                      <a:pPr algn="ctr"/>
                      <a:r>
                        <a:rPr lang="en-US" dirty="0"/>
                        <a:t>Bogor Barat</a:t>
                      </a:r>
                    </a:p>
                  </a:txBody>
                  <a:tcPr/>
                </a:tc>
                <a:tc>
                  <a:txBody>
                    <a:bodyPr/>
                    <a:lstStyle/>
                    <a:p>
                      <a:pPr algn="ctr"/>
                      <a:r>
                        <a:rPr lang="en-US" dirty="0"/>
                        <a:t>53.804</a:t>
                      </a:r>
                    </a:p>
                  </a:txBody>
                  <a:tcPr/>
                </a:tc>
                <a:extLst>
                  <a:ext uri="{0D108BD9-81ED-4DB2-BD59-A6C34878D82A}">
                    <a16:rowId xmlns:a16="http://schemas.microsoft.com/office/drawing/2014/main" val="12530719"/>
                  </a:ext>
                </a:extLst>
              </a:tr>
              <a:tr h="474946">
                <a:tc>
                  <a:txBody>
                    <a:bodyPr/>
                    <a:lstStyle/>
                    <a:p>
                      <a:pPr algn="ctr"/>
                      <a:r>
                        <a:rPr lang="en-US" dirty="0"/>
                        <a:t>3.</a:t>
                      </a:r>
                    </a:p>
                  </a:txBody>
                  <a:tcPr/>
                </a:tc>
                <a:tc>
                  <a:txBody>
                    <a:bodyPr/>
                    <a:lstStyle/>
                    <a:p>
                      <a:pPr algn="ctr"/>
                      <a:r>
                        <a:rPr lang="en-US" dirty="0"/>
                        <a:t>Bogor Selatan</a:t>
                      </a:r>
                    </a:p>
                  </a:txBody>
                  <a:tcPr/>
                </a:tc>
                <a:tc>
                  <a:txBody>
                    <a:bodyPr/>
                    <a:lstStyle/>
                    <a:p>
                      <a:pPr algn="ctr"/>
                      <a:r>
                        <a:rPr lang="en-US" dirty="0"/>
                        <a:t>60.864</a:t>
                      </a:r>
                    </a:p>
                  </a:txBody>
                  <a:tcPr/>
                </a:tc>
                <a:extLst>
                  <a:ext uri="{0D108BD9-81ED-4DB2-BD59-A6C34878D82A}">
                    <a16:rowId xmlns:a16="http://schemas.microsoft.com/office/drawing/2014/main" val="572936301"/>
                  </a:ext>
                </a:extLst>
              </a:tr>
              <a:tr h="372737">
                <a:tc>
                  <a:txBody>
                    <a:bodyPr/>
                    <a:lstStyle/>
                    <a:p>
                      <a:pPr algn="ctr"/>
                      <a:r>
                        <a:rPr lang="en-US" dirty="0"/>
                        <a:t>4.</a:t>
                      </a:r>
                    </a:p>
                  </a:txBody>
                  <a:tcPr/>
                </a:tc>
                <a:tc>
                  <a:txBody>
                    <a:bodyPr/>
                    <a:lstStyle/>
                    <a:p>
                      <a:pPr algn="ctr"/>
                      <a:r>
                        <a:rPr lang="en-US" dirty="0"/>
                        <a:t>Bogor Tengah</a:t>
                      </a:r>
                    </a:p>
                  </a:txBody>
                  <a:tcPr/>
                </a:tc>
                <a:tc>
                  <a:txBody>
                    <a:bodyPr/>
                    <a:lstStyle/>
                    <a:p>
                      <a:pPr algn="ctr"/>
                      <a:r>
                        <a:rPr lang="en-US" dirty="0"/>
                        <a:t>23.285</a:t>
                      </a:r>
                    </a:p>
                  </a:txBody>
                  <a:tcPr/>
                </a:tc>
                <a:extLst>
                  <a:ext uri="{0D108BD9-81ED-4DB2-BD59-A6C34878D82A}">
                    <a16:rowId xmlns:a16="http://schemas.microsoft.com/office/drawing/2014/main" val="2860861944"/>
                  </a:ext>
                </a:extLst>
              </a:tr>
              <a:tr h="372737">
                <a:tc>
                  <a:txBody>
                    <a:bodyPr/>
                    <a:lstStyle/>
                    <a:p>
                      <a:pPr algn="ctr"/>
                      <a:r>
                        <a:rPr lang="en-US" dirty="0"/>
                        <a:t>5.</a:t>
                      </a:r>
                    </a:p>
                  </a:txBody>
                  <a:tcPr/>
                </a:tc>
                <a:tc>
                  <a:txBody>
                    <a:bodyPr/>
                    <a:lstStyle/>
                    <a:p>
                      <a:pPr algn="ctr"/>
                      <a:r>
                        <a:rPr lang="en-US" dirty="0"/>
                        <a:t>Bogor Timur</a:t>
                      </a:r>
                    </a:p>
                  </a:txBody>
                  <a:tcPr/>
                </a:tc>
                <a:tc>
                  <a:txBody>
                    <a:bodyPr/>
                    <a:lstStyle/>
                    <a:p>
                      <a:pPr algn="ctr"/>
                      <a:r>
                        <a:rPr lang="en-US" dirty="0"/>
                        <a:t>21.228</a:t>
                      </a:r>
                    </a:p>
                  </a:txBody>
                  <a:tcPr/>
                </a:tc>
                <a:extLst>
                  <a:ext uri="{0D108BD9-81ED-4DB2-BD59-A6C34878D82A}">
                    <a16:rowId xmlns:a16="http://schemas.microsoft.com/office/drawing/2014/main" val="2288251284"/>
                  </a:ext>
                </a:extLst>
              </a:tr>
              <a:tr h="372737">
                <a:tc>
                  <a:txBody>
                    <a:bodyPr/>
                    <a:lstStyle/>
                    <a:p>
                      <a:pPr algn="ctr"/>
                      <a:r>
                        <a:rPr lang="en-US" dirty="0"/>
                        <a:t>6</a:t>
                      </a:r>
                    </a:p>
                  </a:txBody>
                  <a:tcPr/>
                </a:tc>
                <a:tc>
                  <a:txBody>
                    <a:bodyPr/>
                    <a:lstStyle/>
                    <a:p>
                      <a:pPr algn="ctr"/>
                      <a:r>
                        <a:rPr lang="en-US" dirty="0"/>
                        <a:t>Bogor Utara</a:t>
                      </a:r>
                    </a:p>
                  </a:txBody>
                  <a:tcPr/>
                </a:tc>
                <a:tc>
                  <a:txBody>
                    <a:bodyPr/>
                    <a:lstStyle/>
                    <a:p>
                      <a:pPr algn="ctr"/>
                      <a:r>
                        <a:rPr lang="en-US" dirty="0"/>
                        <a:t>42.944</a:t>
                      </a:r>
                    </a:p>
                  </a:txBody>
                  <a:tcPr/>
                </a:tc>
                <a:extLst>
                  <a:ext uri="{0D108BD9-81ED-4DB2-BD59-A6C34878D82A}">
                    <a16:rowId xmlns:a16="http://schemas.microsoft.com/office/drawing/2014/main" val="924139364"/>
                  </a:ext>
                </a:extLst>
              </a:tr>
            </a:tbl>
          </a:graphicData>
        </a:graphic>
      </p:graphicFrame>
      <p:sp>
        <p:nvSpPr>
          <p:cNvPr id="7" name="Title 1">
            <a:extLst>
              <a:ext uri="{FF2B5EF4-FFF2-40B4-BE49-F238E27FC236}">
                <a16:creationId xmlns:a16="http://schemas.microsoft.com/office/drawing/2014/main" id="{57F12385-C243-44FE-BC4C-A9FD8A33DC82}"/>
              </a:ext>
            </a:extLst>
          </p:cNvPr>
          <p:cNvSpPr txBox="1">
            <a:spLocks/>
          </p:cNvSpPr>
          <p:nvPr/>
        </p:nvSpPr>
        <p:spPr>
          <a:xfrm>
            <a:off x="1981200" y="3545993"/>
            <a:ext cx="8178798" cy="7111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highlight>
                  <a:srgbClr val="FFFF00"/>
                </a:highlight>
              </a:rPr>
              <a:t>Anggota</a:t>
            </a:r>
            <a:r>
              <a:rPr lang="en-US" dirty="0">
                <a:highlight>
                  <a:srgbClr val="FFFF00"/>
                </a:highlight>
              </a:rPr>
              <a:t> </a:t>
            </a:r>
            <a:r>
              <a:rPr lang="en-US" dirty="0" err="1">
                <a:highlight>
                  <a:srgbClr val="FFFF00"/>
                </a:highlight>
              </a:rPr>
              <a:t>Ruta</a:t>
            </a:r>
            <a:r>
              <a:rPr lang="en-US" dirty="0">
                <a:highlight>
                  <a:srgbClr val="FFFF00"/>
                </a:highlight>
              </a:rPr>
              <a:t> = 250.799</a:t>
            </a:r>
          </a:p>
        </p:txBody>
      </p:sp>
    </p:spTree>
    <p:extLst>
      <p:ext uri="{BB962C8B-B14F-4D97-AF65-F5344CB8AC3E}">
        <p14:creationId xmlns:p14="http://schemas.microsoft.com/office/powerpoint/2010/main" val="429412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18227F-3602-4778-BB92-CFFE44BCD44A}"/>
              </a:ext>
            </a:extLst>
          </p:cNvPr>
          <p:cNvSpPr>
            <a:spLocks noGrp="1"/>
          </p:cNvSpPr>
          <p:nvPr>
            <p:ph type="title"/>
          </p:nvPr>
        </p:nvSpPr>
        <p:spPr>
          <a:xfrm>
            <a:off x="3591338" y="328683"/>
            <a:ext cx="6467061" cy="585718"/>
          </a:xfrm>
        </p:spPr>
        <p:txBody>
          <a:bodyPr>
            <a:normAutofit fontScale="90000"/>
          </a:bodyPr>
          <a:lstStyle/>
          <a:p>
            <a:pPr algn="ctr"/>
            <a:r>
              <a:rPr lang="en-US" dirty="0">
                <a:highlight>
                  <a:srgbClr val="00FF00"/>
                </a:highlight>
              </a:rPr>
              <a:t>DATA DTKS KOTA BOGOR</a:t>
            </a:r>
          </a:p>
        </p:txBody>
      </p:sp>
      <p:pic>
        <p:nvPicPr>
          <p:cNvPr id="8" name="Content Placeholder 7">
            <a:extLst>
              <a:ext uri="{FF2B5EF4-FFF2-40B4-BE49-F238E27FC236}">
                <a16:creationId xmlns:a16="http://schemas.microsoft.com/office/drawing/2014/main" id="{DE8A768F-E008-4626-BAB7-0B33BAAAF6BB}"/>
              </a:ext>
            </a:extLst>
          </p:cNvPr>
          <p:cNvPicPr>
            <a:picLocks noGrp="1" noChangeAspect="1"/>
          </p:cNvPicPr>
          <p:nvPr>
            <p:ph idx="1"/>
          </p:nvPr>
        </p:nvPicPr>
        <p:blipFill>
          <a:blip r:embed="rId2"/>
          <a:stretch>
            <a:fillRect/>
          </a:stretch>
        </p:blipFill>
        <p:spPr>
          <a:xfrm>
            <a:off x="1129872" y="914401"/>
            <a:ext cx="10730824" cy="5817703"/>
          </a:xfrm>
        </p:spPr>
      </p:pic>
    </p:spTree>
    <p:extLst>
      <p:ext uri="{BB962C8B-B14F-4D97-AF65-F5344CB8AC3E}">
        <p14:creationId xmlns:p14="http://schemas.microsoft.com/office/powerpoint/2010/main" val="170435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332A-A9C4-4233-9E16-6A27B1482C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B8E775-E877-4EED-9B2A-5147F1507B69}"/>
              </a:ext>
            </a:extLst>
          </p:cNvPr>
          <p:cNvSpPr>
            <a:spLocks noGrp="1"/>
          </p:cNvSpPr>
          <p:nvPr>
            <p:ph idx="1"/>
          </p:nvPr>
        </p:nvSpPr>
        <p:spPr/>
        <p:txBody>
          <a:bodyPr/>
          <a:lstStyle/>
          <a:p>
            <a:endParaRPr lang="en-US"/>
          </a:p>
        </p:txBody>
      </p:sp>
      <p:pic>
        <p:nvPicPr>
          <p:cNvPr id="1026" name="Picture 2" descr="Tanya Jawab Umum Basis Data Terpadu (BDT), Pengetahuan Seputar BDT dan Desil">
            <a:extLst>
              <a:ext uri="{FF2B5EF4-FFF2-40B4-BE49-F238E27FC236}">
                <a16:creationId xmlns:a16="http://schemas.microsoft.com/office/drawing/2014/main" id="{7FD21072-93D8-4D5A-908E-4D2806C36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FD5E92C-0165-42A7-B492-350E57EA67AC}"/>
              </a:ext>
            </a:extLst>
          </p:cNvPr>
          <p:cNvPicPr>
            <a:picLocks noChangeAspect="1"/>
          </p:cNvPicPr>
          <p:nvPr/>
        </p:nvPicPr>
        <p:blipFill>
          <a:blip r:embed="rId3"/>
          <a:stretch>
            <a:fillRect/>
          </a:stretch>
        </p:blipFill>
        <p:spPr>
          <a:xfrm>
            <a:off x="11090490" y="0"/>
            <a:ext cx="1101510" cy="1132854"/>
          </a:xfrm>
          <a:prstGeom prst="rect">
            <a:avLst/>
          </a:prstGeom>
        </p:spPr>
      </p:pic>
      <p:pic>
        <p:nvPicPr>
          <p:cNvPr id="6" name="Picture 4" descr="Bima-Dedie Kenalkan Program Bogor Berlari - Inilah Online">
            <a:extLst>
              <a:ext uri="{FF2B5EF4-FFF2-40B4-BE49-F238E27FC236}">
                <a16:creationId xmlns:a16="http://schemas.microsoft.com/office/drawing/2014/main" id="{0274B528-A681-41C4-A930-1018107A9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0" y="365598"/>
            <a:ext cx="1669630" cy="96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75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RATEGI PENETAPAN PENERIMA BANTUAN IURAN (PBI) DAERAH - ppt download">
            <a:extLst>
              <a:ext uri="{FF2B5EF4-FFF2-40B4-BE49-F238E27FC236}">
                <a16:creationId xmlns:a16="http://schemas.microsoft.com/office/drawing/2014/main" id="{E7B915B3-A6A3-4825-BA1D-7B609D52F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630" y="264836"/>
            <a:ext cx="960208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E538E6-29AE-4A05-9592-54F3C332FBCC}"/>
              </a:ext>
            </a:extLst>
          </p:cNvPr>
          <p:cNvPicPr>
            <a:picLocks noChangeAspect="1"/>
          </p:cNvPicPr>
          <p:nvPr/>
        </p:nvPicPr>
        <p:blipFill>
          <a:blip r:embed="rId3"/>
          <a:stretch>
            <a:fillRect/>
          </a:stretch>
        </p:blipFill>
        <p:spPr>
          <a:xfrm>
            <a:off x="11090490" y="5989982"/>
            <a:ext cx="1101510" cy="1132854"/>
          </a:xfrm>
          <a:prstGeom prst="rect">
            <a:avLst/>
          </a:prstGeom>
        </p:spPr>
      </p:pic>
      <p:pic>
        <p:nvPicPr>
          <p:cNvPr id="5" name="Picture 4" descr="Bima-Dedie Kenalkan Program Bogor Berlari - Inilah Online">
            <a:extLst>
              <a:ext uri="{FF2B5EF4-FFF2-40B4-BE49-F238E27FC236}">
                <a16:creationId xmlns:a16="http://schemas.microsoft.com/office/drawing/2014/main" id="{CC3304B3-F546-48D0-9766-EE40CB07E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39"/>
            <a:ext cx="1669630" cy="96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13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5270DAE-48D4-4143-AA07-1C664EE37E5D}"/>
              </a:ext>
            </a:extLst>
          </p:cNvPr>
          <p:cNvGraphicFramePr/>
          <p:nvPr>
            <p:extLst>
              <p:ext uri="{D42A27DB-BD31-4B8C-83A1-F6EECF244321}">
                <p14:modId xmlns:p14="http://schemas.microsoft.com/office/powerpoint/2010/main" val="1783003654"/>
              </p:ext>
            </p:extLst>
          </p:nvPr>
        </p:nvGraphicFramePr>
        <p:xfrm>
          <a:off x="508602" y="422522"/>
          <a:ext cx="10462628" cy="708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1">
            <a:extLst>
              <a:ext uri="{FF2B5EF4-FFF2-40B4-BE49-F238E27FC236}">
                <a16:creationId xmlns:a16="http://schemas.microsoft.com/office/drawing/2014/main" id="{DE773331-D144-4FC4-9F65-F20095DC6A12}"/>
              </a:ext>
            </a:extLst>
          </p:cNvPr>
          <p:cNvSpPr>
            <a:spLocks noGrp="1"/>
          </p:cNvSpPr>
          <p:nvPr>
            <p:ph type="sldNum" sz="quarter" idx="12"/>
          </p:nvPr>
        </p:nvSpPr>
        <p:spPr/>
        <p:txBody>
          <a:bodyPr/>
          <a:lstStyle/>
          <a:p>
            <a:fld id="{7B7A0C8D-7702-47C9-952B-F74608A5E6E0}" type="slidenum">
              <a:rPr lang="en-GB" smtClean="0"/>
              <a:t>8</a:t>
            </a:fld>
            <a:endParaRPr lang="en-GB"/>
          </a:p>
        </p:txBody>
      </p:sp>
      <p:grpSp>
        <p:nvGrpSpPr>
          <p:cNvPr id="13" name="Group 12">
            <a:extLst>
              <a:ext uri="{FF2B5EF4-FFF2-40B4-BE49-F238E27FC236}">
                <a16:creationId xmlns:a16="http://schemas.microsoft.com/office/drawing/2014/main" id="{9F89353D-1611-4334-B687-A73566EBAE9C}"/>
              </a:ext>
            </a:extLst>
          </p:cNvPr>
          <p:cNvGrpSpPr/>
          <p:nvPr/>
        </p:nvGrpSpPr>
        <p:grpSpPr>
          <a:xfrm>
            <a:off x="8430332" y="1082101"/>
            <a:ext cx="1107226" cy="760859"/>
            <a:chOff x="642229" y="4615993"/>
            <a:chExt cx="1107226" cy="760859"/>
          </a:xfrm>
        </p:grpSpPr>
        <p:sp>
          <p:nvSpPr>
            <p:cNvPr id="2" name="Rectangle 1">
              <a:extLst>
                <a:ext uri="{FF2B5EF4-FFF2-40B4-BE49-F238E27FC236}">
                  <a16:creationId xmlns:a16="http://schemas.microsoft.com/office/drawing/2014/main" id="{3C498F58-1472-49CE-906D-03092AA966D1}"/>
                </a:ext>
              </a:extLst>
            </p:cNvPr>
            <p:cNvSpPr/>
            <p:nvPr/>
          </p:nvSpPr>
          <p:spPr>
            <a:xfrm>
              <a:off x="642229" y="4659538"/>
              <a:ext cx="1107226" cy="71731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Persegi Panjang 251">
              <a:extLst>
                <a:ext uri="{FF2B5EF4-FFF2-40B4-BE49-F238E27FC236}">
                  <a16:creationId xmlns:a16="http://schemas.microsoft.com/office/drawing/2014/main" id="{91E1C9A6-68C8-4F71-8F0E-CC183EA99DB1}"/>
                </a:ext>
              </a:extLst>
            </p:cNvPr>
            <p:cNvSpPr/>
            <p:nvPr/>
          </p:nvSpPr>
          <p:spPr bwMode="auto">
            <a:xfrm>
              <a:off x="642229" y="4615993"/>
              <a:ext cx="1107226"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75000"/>
                    </a:srgbClr>
                  </a:solidFill>
                  <a:effectLst/>
                  <a:uLnTx/>
                  <a:uFillTx/>
                  <a:latin typeface="Franklin Gothic Medium Cond" panose="020B0606030402020204" pitchFamily="34" charset="0"/>
                  <a:ea typeface="+mn-ea"/>
                  <a:cs typeface="+mn-cs"/>
                </a:rPr>
                <a:t>musdes/muskel</a:t>
              </a:r>
            </a:p>
          </p:txBody>
        </p:sp>
        <p:pic>
          <p:nvPicPr>
            <p:cNvPr id="19" name="Picture 4" descr="Image result for discussion table icon">
              <a:extLst>
                <a:ext uri="{FF2B5EF4-FFF2-40B4-BE49-F238E27FC236}">
                  <a16:creationId xmlns:a16="http://schemas.microsoft.com/office/drawing/2014/main" id="{1516B586-511F-4DAB-A3C0-39056F1C1670}"/>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Marker/>
                      </a14:imgEffect>
                    </a14:imgLayer>
                  </a14:imgProps>
                </a:ext>
              </a:extLst>
            </a:blip>
            <a:srcRect t="20572" b="23312"/>
            <a:stretch>
              <a:fillRect/>
            </a:stretch>
          </p:blipFill>
          <p:spPr bwMode="auto">
            <a:xfrm>
              <a:off x="820759" y="4848379"/>
              <a:ext cx="750167" cy="484928"/>
            </a:xfrm>
            <a:prstGeom prst="rect">
              <a:avLst/>
            </a:prstGeom>
            <a:noFill/>
            <a:ln w="9525">
              <a:noFill/>
              <a:miter lim="800000"/>
              <a:headEnd/>
              <a:tailEnd/>
            </a:ln>
          </p:spPr>
        </p:pic>
      </p:grpSp>
      <p:grpSp>
        <p:nvGrpSpPr>
          <p:cNvPr id="32" name="Group 31">
            <a:extLst>
              <a:ext uri="{FF2B5EF4-FFF2-40B4-BE49-F238E27FC236}">
                <a16:creationId xmlns:a16="http://schemas.microsoft.com/office/drawing/2014/main" id="{594DF074-8FAE-4568-9843-932C2D7228C0}"/>
              </a:ext>
            </a:extLst>
          </p:cNvPr>
          <p:cNvGrpSpPr/>
          <p:nvPr/>
        </p:nvGrpSpPr>
        <p:grpSpPr>
          <a:xfrm>
            <a:off x="9368568" y="3342611"/>
            <a:ext cx="896484" cy="866037"/>
            <a:chOff x="9667943" y="2395758"/>
            <a:chExt cx="896484" cy="866037"/>
          </a:xfrm>
        </p:grpSpPr>
        <p:sp>
          <p:nvSpPr>
            <p:cNvPr id="31" name="Rectangle 30">
              <a:extLst>
                <a:ext uri="{FF2B5EF4-FFF2-40B4-BE49-F238E27FC236}">
                  <a16:creationId xmlns:a16="http://schemas.microsoft.com/office/drawing/2014/main" id="{01943ACA-B4C0-413F-9DF8-AD4EBBD232AB}"/>
                </a:ext>
              </a:extLst>
            </p:cNvPr>
            <p:cNvSpPr/>
            <p:nvPr/>
          </p:nvSpPr>
          <p:spPr>
            <a:xfrm>
              <a:off x="9667943" y="2395759"/>
              <a:ext cx="896484" cy="86603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9" name="Graphic 28" descr="Programmer">
              <a:extLst>
                <a:ext uri="{FF2B5EF4-FFF2-40B4-BE49-F238E27FC236}">
                  <a16:creationId xmlns:a16="http://schemas.microsoft.com/office/drawing/2014/main" id="{B4A5B112-3E76-41FC-9AE0-1DF66FC9A5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10241" y="2557554"/>
              <a:ext cx="641474" cy="641474"/>
            </a:xfrm>
            <a:prstGeom prst="rect">
              <a:avLst/>
            </a:prstGeom>
          </p:spPr>
        </p:pic>
        <p:sp>
          <p:nvSpPr>
            <p:cNvPr id="30" name="Persegi Panjang 251">
              <a:extLst>
                <a:ext uri="{FF2B5EF4-FFF2-40B4-BE49-F238E27FC236}">
                  <a16:creationId xmlns:a16="http://schemas.microsoft.com/office/drawing/2014/main" id="{C6A4EFDE-B950-4286-839D-98CD1C98F22B}"/>
                </a:ext>
              </a:extLst>
            </p:cNvPr>
            <p:cNvSpPr/>
            <p:nvPr/>
          </p:nvSpPr>
          <p:spPr bwMode="auto">
            <a:xfrm>
              <a:off x="9760374" y="2395758"/>
              <a:ext cx="691345"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75000"/>
                    </a:srgbClr>
                  </a:solidFill>
                  <a:effectLst/>
                  <a:uLnTx/>
                  <a:uFillTx/>
                  <a:latin typeface="Franklin Gothic Medium Cond" panose="020B0606030402020204" pitchFamily="34" charset="0"/>
                  <a:ea typeface="+mn-ea"/>
                  <a:cs typeface="+mn-cs"/>
                </a:rPr>
                <a:t>verifikasi</a:t>
              </a:r>
            </a:p>
          </p:txBody>
        </p:sp>
      </p:grpSp>
      <p:grpSp>
        <p:nvGrpSpPr>
          <p:cNvPr id="40" name="Group 39">
            <a:extLst>
              <a:ext uri="{FF2B5EF4-FFF2-40B4-BE49-F238E27FC236}">
                <a16:creationId xmlns:a16="http://schemas.microsoft.com/office/drawing/2014/main" id="{36671423-151C-4B51-A9A3-D3E49E946F61}"/>
              </a:ext>
            </a:extLst>
          </p:cNvPr>
          <p:cNvGrpSpPr/>
          <p:nvPr/>
        </p:nvGrpSpPr>
        <p:grpSpPr>
          <a:xfrm>
            <a:off x="8855634" y="5578562"/>
            <a:ext cx="878766" cy="910044"/>
            <a:chOff x="812950" y="3276032"/>
            <a:chExt cx="878766" cy="910044"/>
          </a:xfrm>
        </p:grpSpPr>
        <p:sp>
          <p:nvSpPr>
            <p:cNvPr id="38" name="Rectangle 37">
              <a:extLst>
                <a:ext uri="{FF2B5EF4-FFF2-40B4-BE49-F238E27FC236}">
                  <a16:creationId xmlns:a16="http://schemas.microsoft.com/office/drawing/2014/main" id="{22972333-9A83-4553-85B0-9C7ED6A020E8}"/>
                </a:ext>
              </a:extLst>
            </p:cNvPr>
            <p:cNvSpPr/>
            <p:nvPr/>
          </p:nvSpPr>
          <p:spPr>
            <a:xfrm>
              <a:off x="855655" y="3276032"/>
              <a:ext cx="792591" cy="91004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E3245E89-C071-44B0-BCA0-635913BE29F0}"/>
                </a:ext>
              </a:extLst>
            </p:cNvPr>
            <p:cNvGrpSpPr/>
            <p:nvPr/>
          </p:nvGrpSpPr>
          <p:grpSpPr>
            <a:xfrm>
              <a:off x="875043" y="3503459"/>
              <a:ext cx="773203" cy="597537"/>
              <a:chOff x="875043" y="3503459"/>
              <a:chExt cx="773203" cy="597537"/>
            </a:xfrm>
          </p:grpSpPr>
          <p:pic>
            <p:nvPicPr>
              <p:cNvPr id="34" name="Graphic 33" descr="Document">
                <a:extLst>
                  <a:ext uri="{FF2B5EF4-FFF2-40B4-BE49-F238E27FC236}">
                    <a16:creationId xmlns:a16="http://schemas.microsoft.com/office/drawing/2014/main" id="{12828D8E-1D71-493D-9F3C-3F84627D48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5043" y="3503459"/>
                <a:ext cx="597537" cy="597537"/>
              </a:xfrm>
              <a:prstGeom prst="rect">
                <a:avLst/>
              </a:prstGeom>
            </p:spPr>
          </p:pic>
          <p:pic>
            <p:nvPicPr>
              <p:cNvPr id="36" name="Graphic 35" descr="Pencil">
                <a:extLst>
                  <a:ext uri="{FF2B5EF4-FFF2-40B4-BE49-F238E27FC236}">
                    <a16:creationId xmlns:a16="http://schemas.microsoft.com/office/drawing/2014/main" id="{F6B6A63E-6CB7-44B2-95A0-FA280E9EF8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73816" y="3518625"/>
                <a:ext cx="474430" cy="474430"/>
              </a:xfrm>
              <a:prstGeom prst="rect">
                <a:avLst/>
              </a:prstGeom>
            </p:spPr>
          </p:pic>
        </p:grpSp>
        <p:sp>
          <p:nvSpPr>
            <p:cNvPr id="39" name="Persegi Panjang 251">
              <a:extLst>
                <a:ext uri="{FF2B5EF4-FFF2-40B4-BE49-F238E27FC236}">
                  <a16:creationId xmlns:a16="http://schemas.microsoft.com/office/drawing/2014/main" id="{A08FB336-8401-4EAF-9038-ECDF9DFF43B9}"/>
                </a:ext>
              </a:extLst>
            </p:cNvPr>
            <p:cNvSpPr/>
            <p:nvPr/>
          </p:nvSpPr>
          <p:spPr bwMode="auto">
            <a:xfrm>
              <a:off x="812950" y="3276032"/>
              <a:ext cx="878766"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B9BD5">
                      <a:lumMod val="75000"/>
                    </a:srgbClr>
                  </a:solidFill>
                  <a:effectLst/>
                  <a:uLnTx/>
                  <a:uFillTx/>
                  <a:latin typeface="Franklin Gothic Medium Cond" panose="020B0606030402020204" pitchFamily="34" charset="0"/>
                  <a:ea typeface="+mn-ea"/>
                  <a:cs typeface="+mn-cs"/>
                </a:rPr>
                <a:t>pengesahan</a:t>
              </a:r>
            </a:p>
          </p:txBody>
        </p:sp>
      </p:grpSp>
      <p:grpSp>
        <p:nvGrpSpPr>
          <p:cNvPr id="55" name="Group 54">
            <a:extLst>
              <a:ext uri="{FF2B5EF4-FFF2-40B4-BE49-F238E27FC236}">
                <a16:creationId xmlns:a16="http://schemas.microsoft.com/office/drawing/2014/main" id="{53ACD33D-5E09-45E4-9C56-2E2EF1D502A7}"/>
              </a:ext>
            </a:extLst>
          </p:cNvPr>
          <p:cNvGrpSpPr/>
          <p:nvPr/>
        </p:nvGrpSpPr>
        <p:grpSpPr>
          <a:xfrm>
            <a:off x="7246688" y="260776"/>
            <a:ext cx="1217939" cy="900525"/>
            <a:chOff x="9539585" y="485618"/>
            <a:chExt cx="1217939" cy="900525"/>
          </a:xfrm>
        </p:grpSpPr>
        <p:grpSp>
          <p:nvGrpSpPr>
            <p:cNvPr id="27" name="Group 26">
              <a:extLst>
                <a:ext uri="{FF2B5EF4-FFF2-40B4-BE49-F238E27FC236}">
                  <a16:creationId xmlns:a16="http://schemas.microsoft.com/office/drawing/2014/main" id="{FD9EAD03-86C2-4950-803C-0980A6F154D1}"/>
                </a:ext>
              </a:extLst>
            </p:cNvPr>
            <p:cNvGrpSpPr/>
            <p:nvPr/>
          </p:nvGrpSpPr>
          <p:grpSpPr>
            <a:xfrm>
              <a:off x="9539585" y="485618"/>
              <a:ext cx="1183644" cy="900525"/>
              <a:chOff x="940526" y="4108776"/>
              <a:chExt cx="1183644" cy="900525"/>
            </a:xfrm>
          </p:grpSpPr>
          <p:sp>
            <p:nvSpPr>
              <p:cNvPr id="26" name="Rectangle 25">
                <a:extLst>
                  <a:ext uri="{FF2B5EF4-FFF2-40B4-BE49-F238E27FC236}">
                    <a16:creationId xmlns:a16="http://schemas.microsoft.com/office/drawing/2014/main" id="{E41555AD-05CB-4DCD-AA7C-0FCFA0C36B45}"/>
                  </a:ext>
                </a:extLst>
              </p:cNvPr>
              <p:cNvSpPr/>
              <p:nvPr/>
            </p:nvSpPr>
            <p:spPr>
              <a:xfrm>
                <a:off x="940526" y="4108776"/>
                <a:ext cx="1183644" cy="79099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2" name="Picture 6" descr="Image result for housing icon">
                <a:extLst>
                  <a:ext uri="{FF2B5EF4-FFF2-40B4-BE49-F238E27FC236}">
                    <a16:creationId xmlns:a16="http://schemas.microsoft.com/office/drawing/2014/main" id="{C4ADE6C1-19BA-4CE7-B9CD-E34803135E44}"/>
                  </a:ext>
                </a:extLst>
              </p:cNvPr>
              <p:cNvPicPr>
                <a:picLocks noChangeAspect="1" noChangeArrowheads="1"/>
              </p:cNvPicPr>
              <p:nvPr/>
            </p:nvPicPr>
            <p:blipFill rotWithShape="1">
              <a:blip r:embed="rId15" cstate="print"/>
              <a:srcRect r="37180"/>
              <a:stretch/>
            </p:blipFill>
            <p:spPr bwMode="auto">
              <a:xfrm>
                <a:off x="1011626" y="4218309"/>
                <a:ext cx="590751" cy="790992"/>
              </a:xfrm>
              <a:prstGeom prst="rect">
                <a:avLst/>
              </a:prstGeom>
              <a:noFill/>
              <a:ln w="9525">
                <a:noFill/>
                <a:miter lim="800000"/>
                <a:headEnd/>
                <a:tailEnd/>
              </a:ln>
            </p:spPr>
          </p:pic>
          <p:sp>
            <p:nvSpPr>
              <p:cNvPr id="24" name="Persegi Panjang 251">
                <a:extLst>
                  <a:ext uri="{FF2B5EF4-FFF2-40B4-BE49-F238E27FC236}">
                    <a16:creationId xmlns:a16="http://schemas.microsoft.com/office/drawing/2014/main" id="{F3F192EE-E85E-4E44-B768-2C1020BF0A4B}"/>
                  </a:ext>
                </a:extLst>
              </p:cNvPr>
              <p:cNvSpPr/>
              <p:nvPr/>
            </p:nvSpPr>
            <p:spPr bwMode="auto">
              <a:xfrm>
                <a:off x="1148268" y="4108776"/>
                <a:ext cx="76816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5B9BD5">
                        <a:lumMod val="75000"/>
                      </a:srgbClr>
                    </a:solidFill>
                    <a:latin typeface="Franklin Gothic Medium Cond" panose="020B0606030402020204" pitchFamily="34" charset="0"/>
                  </a:rPr>
                  <a:t>Home visit</a:t>
                </a:r>
                <a:endParaRPr kumimoji="0" lang="en-US" sz="1200" b="0" i="0" u="none" strike="noStrike" kern="1200" cap="none" spc="0" normalizeH="0" baseline="0" noProof="0">
                  <a:ln>
                    <a:noFill/>
                  </a:ln>
                  <a:solidFill>
                    <a:srgbClr val="5B9BD5">
                      <a:lumMod val="75000"/>
                    </a:srgbClr>
                  </a:solidFill>
                  <a:effectLst/>
                  <a:uLnTx/>
                  <a:uFillTx/>
                  <a:latin typeface="Franklin Gothic Medium Cond" panose="020B0606030402020204" pitchFamily="34" charset="0"/>
                  <a:ea typeface="+mn-ea"/>
                  <a:cs typeface="+mn-cs"/>
                </a:endParaRPr>
              </a:p>
            </p:txBody>
          </p:sp>
        </p:grpSp>
        <p:pic>
          <p:nvPicPr>
            <p:cNvPr id="47" name="Graphic 46" descr="Questions">
              <a:extLst>
                <a:ext uri="{FF2B5EF4-FFF2-40B4-BE49-F238E27FC236}">
                  <a16:creationId xmlns:a16="http://schemas.microsoft.com/office/drawing/2014/main" id="{31FCA820-3594-4E15-9C04-2D39F327859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60668" y="694921"/>
              <a:ext cx="596856" cy="596856"/>
            </a:xfrm>
            <a:prstGeom prst="rect">
              <a:avLst/>
            </a:prstGeom>
          </p:spPr>
        </p:pic>
      </p:grpSp>
      <p:grpSp>
        <p:nvGrpSpPr>
          <p:cNvPr id="57" name="Group 56">
            <a:extLst>
              <a:ext uri="{FF2B5EF4-FFF2-40B4-BE49-F238E27FC236}">
                <a16:creationId xmlns:a16="http://schemas.microsoft.com/office/drawing/2014/main" id="{A64E02EF-3A59-4B02-9C55-DE5A6F3D4B22}"/>
              </a:ext>
            </a:extLst>
          </p:cNvPr>
          <p:cNvGrpSpPr/>
          <p:nvPr/>
        </p:nvGrpSpPr>
        <p:grpSpPr>
          <a:xfrm>
            <a:off x="4454290" y="180246"/>
            <a:ext cx="1754493" cy="1401734"/>
            <a:chOff x="4454290" y="180246"/>
            <a:chExt cx="1754493" cy="1401734"/>
          </a:xfrm>
        </p:grpSpPr>
        <p:pic>
          <p:nvPicPr>
            <p:cNvPr id="8" name="Graphic 7" descr="Arrow: Counter-clockwise curve">
              <a:extLst>
                <a:ext uri="{FF2B5EF4-FFF2-40B4-BE49-F238E27FC236}">
                  <a16:creationId xmlns:a16="http://schemas.microsoft.com/office/drawing/2014/main" id="{8E6A8710-D5AA-4D49-94A1-C1995613C0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7754818">
              <a:off x="4385814" y="248722"/>
              <a:ext cx="1401734" cy="1264782"/>
            </a:xfrm>
            <a:prstGeom prst="rect">
              <a:avLst/>
            </a:prstGeom>
          </p:spPr>
        </p:pic>
        <p:sp>
          <p:nvSpPr>
            <p:cNvPr id="56" name="Rectangle 55">
              <a:extLst>
                <a:ext uri="{FF2B5EF4-FFF2-40B4-BE49-F238E27FC236}">
                  <a16:creationId xmlns:a16="http://schemas.microsoft.com/office/drawing/2014/main" id="{6F6AB8CC-448C-429C-B58C-2ACB6DB8E7D9}"/>
                </a:ext>
              </a:extLst>
            </p:cNvPr>
            <p:cNvSpPr/>
            <p:nvPr/>
          </p:nvSpPr>
          <p:spPr>
            <a:xfrm>
              <a:off x="4755821" y="225819"/>
              <a:ext cx="1452962" cy="369332"/>
            </a:xfrm>
            <a:prstGeom prst="rect">
              <a:avLst/>
            </a:prstGeom>
          </p:spPr>
          <p:txBody>
            <a:bodyPr wrap="none">
              <a:spAutoFit/>
            </a:bodyPr>
            <a:lstStyle/>
            <a:p>
              <a:r>
                <a:rPr lang="en-US">
                  <a:solidFill>
                    <a:srgbClr val="C00000"/>
                  </a:solidFill>
                  <a:latin typeface="Franklin Gothic Medium Cond" panose="020B0606030402020204" pitchFamily="34" charset="0"/>
                </a:rPr>
                <a:t>PEMANFAATAN</a:t>
              </a:r>
              <a:endParaRPr lang="en-US">
                <a:solidFill>
                  <a:srgbClr val="C00000"/>
                </a:solidFill>
              </a:endParaRPr>
            </a:p>
          </p:txBody>
        </p:sp>
      </p:grpSp>
      <p:sp>
        <p:nvSpPr>
          <p:cNvPr id="78" name="Text Placeholder 8">
            <a:extLst>
              <a:ext uri="{FF2B5EF4-FFF2-40B4-BE49-F238E27FC236}">
                <a16:creationId xmlns:a16="http://schemas.microsoft.com/office/drawing/2014/main" id="{21B3057B-AD0C-409B-81DB-E731BFEEEE8E}"/>
              </a:ext>
            </a:extLst>
          </p:cNvPr>
          <p:cNvSpPr txBox="1">
            <a:spLocks/>
          </p:cNvSpPr>
          <p:nvPr/>
        </p:nvSpPr>
        <p:spPr>
          <a:xfrm>
            <a:off x="331351" y="186831"/>
            <a:ext cx="4430294" cy="708878"/>
          </a:xfrm>
          <a:prstGeom prst="rect">
            <a:avLst/>
          </a:prstGeom>
        </p:spPr>
        <p:txBody>
          <a:bodyPr vert="horz" lIns="108850" tIns="54425" rIns="108850" bIns="54425" rtlCol="0" anchor="t">
            <a:noAutofit/>
          </a:bodyPr>
          <a:lstStyle>
            <a:lvl1pPr marL="0" indent="0" algn="ctr" defTabSz="1632753" rtl="0" eaLnBrk="1" latinLnBrk="0" hangingPunct="1">
              <a:lnSpc>
                <a:spcPct val="120000"/>
              </a:lnSpc>
              <a:spcBef>
                <a:spcPts val="0"/>
              </a:spcBef>
              <a:buFont typeface="Arial" panose="020B0604020202020204" pitchFamily="34" charset="0"/>
              <a:buNone/>
              <a:defRPr sz="2400" kern="1200" baseline="0">
                <a:solidFill>
                  <a:schemeClr val="accent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defTabSz="1088556">
              <a:lnSpc>
                <a:spcPct val="100000"/>
              </a:lnSpc>
              <a:defRPr/>
            </a:pPr>
            <a:r>
              <a:rPr lang="fi-FI" b="1" cap="small" dirty="0">
                <a:solidFill>
                  <a:schemeClr val="tx1"/>
                </a:solidFill>
              </a:rPr>
              <a:t>Permensos No 5/2019 </a:t>
            </a:r>
            <a:r>
              <a:rPr lang="fi-FI" cap="small" dirty="0">
                <a:solidFill>
                  <a:schemeClr val="tx1"/>
                </a:solidFill>
              </a:rPr>
              <a:t>Tentang Pengelolaan DTKS</a:t>
            </a:r>
            <a:endParaRPr lang="en-US" cap="small" dirty="0">
              <a:solidFill>
                <a:schemeClr val="tx1"/>
              </a:solidFill>
            </a:endParaRPr>
          </a:p>
        </p:txBody>
      </p:sp>
    </p:spTree>
    <p:extLst>
      <p:ext uri="{BB962C8B-B14F-4D97-AF65-F5344CB8AC3E}">
        <p14:creationId xmlns:p14="http://schemas.microsoft.com/office/powerpoint/2010/main" val="371477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プレースホルダー 40"/>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a:stretch>
            <a:fillRect/>
          </a:stretch>
        </p:blipFill>
        <p:spPr>
          <a:prstGeom prst="rect">
            <a:avLst/>
          </a:prstGeom>
        </p:spPr>
      </p:pic>
      <p:sp>
        <p:nvSpPr>
          <p:cNvPr id="10" name="Text Placeholder 8">
            <a:extLst>
              <a:ext uri="{FF2B5EF4-FFF2-40B4-BE49-F238E27FC236}">
                <a16:creationId xmlns:a16="http://schemas.microsoft.com/office/drawing/2014/main" id="{1D1B818E-D93B-447A-A129-18A5DEBD737F}"/>
              </a:ext>
            </a:extLst>
          </p:cNvPr>
          <p:cNvSpPr txBox="1">
            <a:spLocks/>
          </p:cNvSpPr>
          <p:nvPr/>
        </p:nvSpPr>
        <p:spPr>
          <a:xfrm>
            <a:off x="1987385" y="570852"/>
            <a:ext cx="8667363" cy="708878"/>
          </a:xfrm>
          <a:prstGeom prst="rect">
            <a:avLst/>
          </a:prstGeom>
        </p:spPr>
        <p:txBody>
          <a:bodyPr vert="horz" lIns="108850" tIns="54425" rIns="108850" bIns="54425" rtlCol="0" anchor="t">
            <a:noAutofit/>
          </a:bodyPr>
          <a:lstStyle>
            <a:lvl1pPr marL="0" indent="0" algn="ctr" defTabSz="1632753" rtl="0" eaLnBrk="1" latinLnBrk="0" hangingPunct="1">
              <a:lnSpc>
                <a:spcPct val="120000"/>
              </a:lnSpc>
              <a:spcBef>
                <a:spcPts val="0"/>
              </a:spcBef>
              <a:buFont typeface="Arial" panose="020B0604020202020204" pitchFamily="34" charset="0"/>
              <a:buNone/>
              <a:defRPr sz="2400" kern="1200" baseline="0">
                <a:solidFill>
                  <a:schemeClr val="accent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defTabSz="914400">
              <a:lnSpc>
                <a:spcPct val="90000"/>
              </a:lnSpc>
              <a:spcBef>
                <a:spcPct val="0"/>
              </a:spcBef>
              <a:defRPr/>
            </a:pPr>
            <a:r>
              <a:rPr lang="fi-FI" sz="4000" cap="small" dirty="0">
                <a:solidFill>
                  <a:schemeClr val="tx1"/>
                </a:solidFill>
                <a:ea typeface="+mj-ea"/>
                <a:cs typeface="+mj-cs"/>
              </a:rPr>
              <a:t>Permensos No 5/2019 Tentang Pengelolaan DTKS</a:t>
            </a:r>
            <a:endParaRPr lang="en-US" sz="4000" cap="small" dirty="0">
              <a:solidFill>
                <a:schemeClr val="tx1"/>
              </a:solidFill>
              <a:ea typeface="+mj-ea"/>
              <a:cs typeface="+mj-cs"/>
            </a:endParaRPr>
          </a:p>
        </p:txBody>
      </p:sp>
      <p:sp>
        <p:nvSpPr>
          <p:cNvPr id="5" name="Oval 4"/>
          <p:cNvSpPr/>
          <p:nvPr/>
        </p:nvSpPr>
        <p:spPr>
          <a:xfrm>
            <a:off x="773606" y="1997284"/>
            <a:ext cx="4170463" cy="417046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r>
              <a:rPr kumimoji="0" lang="id-ID" sz="2667" b="1" i="0" u="none" strike="noStrike" kern="1200" cap="none" spc="0" normalizeH="0" baseline="0" noProof="0" dirty="0">
                <a:ln>
                  <a:noFill/>
                </a:ln>
                <a:solidFill>
                  <a:srgbClr val="FFFFFF"/>
                </a:solidFill>
                <a:effectLst/>
                <a:uLnTx/>
                <a:uFillTx/>
                <a:latin typeface="Roboto Light"/>
                <a:cs typeface="+mn-cs"/>
              </a:rPr>
              <a:t>D</a:t>
            </a:r>
            <a:r>
              <a:rPr kumimoji="0" lang="fi-FI" sz="2667" b="1" i="0" u="none" strike="noStrike" kern="1200" cap="none" spc="0" normalizeH="0" baseline="0" noProof="0" dirty="0">
                <a:ln>
                  <a:noFill/>
                </a:ln>
                <a:solidFill>
                  <a:srgbClr val="FFFFFF"/>
                </a:solidFill>
                <a:effectLst/>
                <a:uLnTx/>
                <a:uFillTx/>
                <a:latin typeface="Roboto Light"/>
                <a:cs typeface="+mn-cs"/>
              </a:rPr>
              <a:t>ata </a:t>
            </a:r>
            <a:r>
              <a:rPr kumimoji="0" lang="id-ID" sz="2667" b="1" i="0" u="none" strike="noStrike" kern="1200" cap="none" spc="0" normalizeH="0" baseline="0" noProof="0" dirty="0">
                <a:ln>
                  <a:noFill/>
                </a:ln>
                <a:solidFill>
                  <a:srgbClr val="FFFFFF"/>
                </a:solidFill>
                <a:effectLst/>
                <a:uLnTx/>
                <a:uFillTx/>
                <a:latin typeface="Roboto Light"/>
                <a:cs typeface="+mn-cs"/>
              </a:rPr>
              <a:t>T</a:t>
            </a:r>
            <a:r>
              <a:rPr kumimoji="0" lang="fi-FI" sz="2667" b="1" i="0" u="none" strike="noStrike" kern="1200" cap="none" spc="0" normalizeH="0" baseline="0" noProof="0" dirty="0">
                <a:ln>
                  <a:noFill/>
                </a:ln>
                <a:solidFill>
                  <a:srgbClr val="FFFFFF"/>
                </a:solidFill>
                <a:effectLst/>
                <a:uLnTx/>
                <a:uFillTx/>
                <a:latin typeface="Roboto Light"/>
                <a:cs typeface="+mn-cs"/>
              </a:rPr>
              <a:t>erpadu </a:t>
            </a:r>
            <a:r>
              <a:rPr kumimoji="0" lang="id-ID" sz="2667" b="1" i="0" u="none" strike="noStrike" kern="1200" cap="none" spc="0" normalizeH="0" baseline="0" noProof="0" dirty="0">
                <a:ln>
                  <a:noFill/>
                </a:ln>
                <a:solidFill>
                  <a:srgbClr val="FFFFFF"/>
                </a:solidFill>
                <a:effectLst/>
                <a:uLnTx/>
                <a:uFillTx/>
                <a:latin typeface="Roboto Light"/>
                <a:cs typeface="+mn-cs"/>
              </a:rPr>
              <a:t>K</a:t>
            </a:r>
            <a:r>
              <a:rPr kumimoji="0" lang="fi-FI" sz="2667" b="1" i="0" u="none" strike="noStrike" kern="1200" cap="none" spc="0" normalizeH="0" baseline="0" noProof="0" dirty="0">
                <a:ln>
                  <a:noFill/>
                </a:ln>
                <a:solidFill>
                  <a:srgbClr val="FFFFFF"/>
                </a:solidFill>
                <a:effectLst/>
                <a:uLnTx/>
                <a:uFillTx/>
                <a:latin typeface="Roboto Light"/>
                <a:cs typeface="+mn-cs"/>
              </a:rPr>
              <a:t>esejahteraan </a:t>
            </a:r>
            <a:r>
              <a:rPr kumimoji="0" lang="id-ID" sz="2667" b="1" i="0" u="none" strike="noStrike" kern="1200" cap="none" spc="0" normalizeH="0" baseline="0" noProof="0" dirty="0">
                <a:ln>
                  <a:noFill/>
                </a:ln>
                <a:solidFill>
                  <a:srgbClr val="FFFFFF"/>
                </a:solidFill>
                <a:effectLst/>
                <a:uLnTx/>
                <a:uFillTx/>
                <a:latin typeface="Roboto Light"/>
                <a:cs typeface="+mn-cs"/>
              </a:rPr>
              <a:t>S</a:t>
            </a:r>
            <a:r>
              <a:rPr kumimoji="0" lang="fi-FI" sz="2667" b="1" i="0" u="none" strike="noStrike" kern="1200" cap="none" spc="0" normalizeH="0" baseline="0" noProof="0" dirty="0">
                <a:ln>
                  <a:noFill/>
                </a:ln>
                <a:solidFill>
                  <a:srgbClr val="FFFFFF"/>
                </a:solidFill>
                <a:effectLst/>
                <a:uLnTx/>
                <a:uFillTx/>
                <a:latin typeface="Roboto Light"/>
                <a:cs typeface="+mn-cs"/>
              </a:rPr>
              <a:t>osial meliputi</a:t>
            </a:r>
            <a:endParaRPr kumimoji="1" lang="id-ID" sz="2667" b="1" i="0" u="none" strike="noStrike" kern="1200" cap="none" spc="0" normalizeH="0" baseline="0" noProof="0" dirty="0">
              <a:ln>
                <a:noFill/>
              </a:ln>
              <a:solidFill>
                <a:srgbClr val="FFFFFF"/>
              </a:solidFill>
              <a:effectLst/>
              <a:uLnTx/>
              <a:uFillTx/>
              <a:latin typeface="Roboto Light"/>
              <a:cs typeface="+mn-cs"/>
            </a:endParaRPr>
          </a:p>
        </p:txBody>
      </p:sp>
      <p:sp>
        <p:nvSpPr>
          <p:cNvPr id="8" name="Arc 7"/>
          <p:cNvSpPr/>
          <p:nvPr/>
        </p:nvSpPr>
        <p:spPr>
          <a:xfrm rot="1760732">
            <a:off x="770447" y="1570851"/>
            <a:ext cx="4650938" cy="5658743"/>
          </a:xfrm>
          <a:prstGeom prst="arc">
            <a:avLst>
              <a:gd name="adj1" fmla="val 1660602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0" lang="id-ID" sz="2133" b="0" i="0" u="none" strike="noStrike" kern="1200" cap="none" spc="0" normalizeH="0" baseline="0" noProof="0">
              <a:ln>
                <a:noFill/>
              </a:ln>
              <a:solidFill>
                <a:srgbClr val="595959"/>
              </a:solidFill>
              <a:effectLst/>
              <a:uLnTx/>
              <a:uFillTx/>
              <a:latin typeface="Roboto Light"/>
              <a:cs typeface="+mn-cs"/>
            </a:endParaRPr>
          </a:p>
        </p:txBody>
      </p:sp>
      <p:sp>
        <p:nvSpPr>
          <p:cNvPr id="11" name="Oval 10"/>
          <p:cNvSpPr/>
          <p:nvPr/>
        </p:nvSpPr>
        <p:spPr>
          <a:xfrm>
            <a:off x="4809053" y="2132024"/>
            <a:ext cx="270030" cy="27003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id-ID" sz="2133" b="0" i="0" u="none" strike="noStrike" kern="1200" cap="none" spc="0" normalizeH="0" baseline="0" noProof="0">
              <a:ln>
                <a:noFill/>
              </a:ln>
              <a:solidFill>
                <a:srgbClr val="FFFFFF"/>
              </a:solidFill>
              <a:effectLst/>
              <a:uLnTx/>
              <a:uFillTx/>
              <a:latin typeface="Roboto Light"/>
              <a:cs typeface="+mn-cs"/>
            </a:endParaRPr>
          </a:p>
        </p:txBody>
      </p:sp>
      <p:cxnSp>
        <p:nvCxnSpPr>
          <p:cNvPr id="34" name="Straight Connector 33"/>
          <p:cNvCxnSpPr/>
          <p:nvPr/>
        </p:nvCxnSpPr>
        <p:spPr>
          <a:xfrm>
            <a:off x="4915302" y="2244984"/>
            <a:ext cx="2196643" cy="728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063085" y="1828361"/>
            <a:ext cx="3870430" cy="748795"/>
          </a:xfrm>
          <a:prstGeom prst="rect">
            <a:avLst/>
          </a:prstGeom>
          <a:noFill/>
        </p:spPr>
        <p:txBody>
          <a:bodyPr wrap="squar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0" lang="id-ID" sz="2133" b="1" i="0" u="none" strike="noStrike" kern="1200" cap="none" spc="0" normalizeH="0" baseline="0" noProof="0" dirty="0">
                <a:ln>
                  <a:noFill/>
                </a:ln>
                <a:solidFill>
                  <a:schemeClr val="tx2"/>
                </a:solidFill>
                <a:effectLst/>
                <a:uLnTx/>
                <a:uFillTx/>
                <a:latin typeface="Roboto Light"/>
                <a:cs typeface="+mn-cs"/>
              </a:rPr>
              <a:t>Pemerlu Pelayanan Kesejahteraan Sosial</a:t>
            </a:r>
            <a:r>
              <a:rPr kumimoji="0" lang="en-US" sz="2133" b="1" i="0" u="none" strike="noStrike" kern="1200" cap="none" spc="0" normalizeH="0" baseline="0" noProof="0" dirty="0">
                <a:ln>
                  <a:noFill/>
                </a:ln>
                <a:solidFill>
                  <a:schemeClr val="tx2"/>
                </a:solidFill>
                <a:effectLst/>
                <a:uLnTx/>
                <a:uFillTx/>
                <a:latin typeface="Roboto Light"/>
                <a:cs typeface="+mn-cs"/>
              </a:rPr>
              <a:t> (PPKS)</a:t>
            </a:r>
            <a:endParaRPr kumimoji="0" lang="id-ID" sz="2133" b="1" i="0" u="none" strike="noStrike" kern="1200" cap="none" spc="0" normalizeH="0" baseline="0" noProof="0" dirty="0">
              <a:ln>
                <a:noFill/>
              </a:ln>
              <a:solidFill>
                <a:schemeClr val="tx2"/>
              </a:solidFill>
              <a:effectLst/>
              <a:uLnTx/>
              <a:uFillTx/>
              <a:latin typeface="Roboto Light"/>
              <a:cs typeface="+mn-cs"/>
            </a:endParaRPr>
          </a:p>
        </p:txBody>
      </p:sp>
      <p:sp>
        <p:nvSpPr>
          <p:cNvPr id="46" name="Oval 45"/>
          <p:cNvSpPr/>
          <p:nvPr/>
        </p:nvSpPr>
        <p:spPr>
          <a:xfrm>
            <a:off x="5409391" y="3603399"/>
            <a:ext cx="270030" cy="27003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id-ID" sz="2133" b="0" i="0" u="none" strike="noStrike" kern="1200" cap="none" spc="0" normalizeH="0" baseline="0" noProof="0">
              <a:ln>
                <a:noFill/>
              </a:ln>
              <a:solidFill>
                <a:srgbClr val="FFFFFF"/>
              </a:solidFill>
              <a:effectLst/>
              <a:uLnTx/>
              <a:uFillTx/>
              <a:latin typeface="Roboto Light"/>
              <a:cs typeface="+mn-cs"/>
            </a:endParaRPr>
          </a:p>
        </p:txBody>
      </p:sp>
      <p:cxnSp>
        <p:nvCxnSpPr>
          <p:cNvPr id="47" name="Straight Connector 46"/>
          <p:cNvCxnSpPr/>
          <p:nvPr/>
        </p:nvCxnSpPr>
        <p:spPr>
          <a:xfrm flipV="1">
            <a:off x="5515641" y="3696883"/>
            <a:ext cx="1469421" cy="194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75507" y="3379340"/>
            <a:ext cx="3870430" cy="748795"/>
          </a:xfrm>
          <a:prstGeom prst="rect">
            <a:avLst/>
          </a:prstGeom>
          <a:noFill/>
        </p:spPr>
        <p:txBody>
          <a:bodyPr wrap="squar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0" lang="id-ID" sz="2133" b="1" i="0" u="none" strike="noStrike" kern="1200" cap="none" spc="0" normalizeH="0" baseline="0" noProof="0" dirty="0">
                <a:ln>
                  <a:noFill/>
                </a:ln>
                <a:solidFill>
                  <a:schemeClr val="accent5">
                    <a:lumMod val="75000"/>
                  </a:schemeClr>
                </a:solidFill>
                <a:effectLst/>
                <a:uLnTx/>
                <a:uFillTx/>
                <a:latin typeface="Roboto Light"/>
                <a:cs typeface="+mn-cs"/>
              </a:rPr>
              <a:t>Penerima bantuan dan pemberdayaan sosial</a:t>
            </a:r>
          </a:p>
        </p:txBody>
      </p:sp>
      <p:sp>
        <p:nvSpPr>
          <p:cNvPr id="51" name="Oval 50"/>
          <p:cNvSpPr/>
          <p:nvPr/>
        </p:nvSpPr>
        <p:spPr>
          <a:xfrm>
            <a:off x="5128047" y="5119917"/>
            <a:ext cx="270030" cy="27003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id-ID" sz="2133" b="0" i="0" u="none" strike="noStrike" kern="1200" cap="none" spc="0" normalizeH="0" baseline="0" noProof="0">
              <a:ln>
                <a:noFill/>
              </a:ln>
              <a:solidFill>
                <a:srgbClr val="FFFFFF"/>
              </a:solidFill>
              <a:effectLst/>
              <a:uLnTx/>
              <a:uFillTx/>
              <a:latin typeface="Roboto Light"/>
              <a:cs typeface="+mn-cs"/>
            </a:endParaRPr>
          </a:p>
        </p:txBody>
      </p:sp>
      <p:cxnSp>
        <p:nvCxnSpPr>
          <p:cNvPr id="52" name="Straight Connector 51"/>
          <p:cNvCxnSpPr/>
          <p:nvPr/>
        </p:nvCxnSpPr>
        <p:spPr>
          <a:xfrm>
            <a:off x="5234297" y="5232877"/>
            <a:ext cx="1877649" cy="355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075507" y="4891558"/>
            <a:ext cx="3870430" cy="748795"/>
          </a:xfrm>
          <a:prstGeom prst="rect">
            <a:avLst/>
          </a:prstGeom>
          <a:noFill/>
        </p:spPr>
        <p:txBody>
          <a:bodyPr wrap="squar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0" lang="fi-FI" sz="2133" b="1" i="0" u="none" strike="noStrike" kern="1200" cap="none" spc="0" normalizeH="0" baseline="0" noProof="0" dirty="0">
                <a:ln>
                  <a:noFill/>
                </a:ln>
                <a:solidFill>
                  <a:schemeClr val="tx2"/>
                </a:solidFill>
                <a:effectLst/>
                <a:uLnTx/>
                <a:uFillTx/>
                <a:latin typeface="Roboto Light"/>
                <a:cs typeface="+mn-cs"/>
              </a:rPr>
              <a:t>Potensi dan Sumber Kesejahteraan Sosial</a:t>
            </a:r>
            <a:r>
              <a:rPr kumimoji="0" lang="id-ID" sz="2133" b="1" i="0" u="none" strike="noStrike" kern="1200" cap="none" spc="0" normalizeH="0" baseline="0" noProof="0" dirty="0">
                <a:ln>
                  <a:noFill/>
                </a:ln>
                <a:solidFill>
                  <a:schemeClr val="tx2"/>
                </a:solidFill>
                <a:effectLst/>
                <a:uLnTx/>
                <a:uFillTx/>
                <a:latin typeface="Roboto Light"/>
                <a:cs typeface="+mn-cs"/>
              </a:rPr>
              <a:t> (PSKS)</a:t>
            </a:r>
          </a:p>
        </p:txBody>
      </p:sp>
      <p:grpSp>
        <p:nvGrpSpPr>
          <p:cNvPr id="14" name="Group 13"/>
          <p:cNvGrpSpPr/>
          <p:nvPr/>
        </p:nvGrpSpPr>
        <p:grpSpPr>
          <a:xfrm>
            <a:off x="6906154" y="1818902"/>
            <a:ext cx="896273" cy="896273"/>
            <a:chOff x="10371500" y="2963484"/>
            <a:chExt cx="1344409" cy="1344409"/>
          </a:xfrm>
        </p:grpSpPr>
        <p:sp>
          <p:nvSpPr>
            <p:cNvPr id="37" name="Oval 36"/>
            <p:cNvSpPr/>
            <p:nvPr/>
          </p:nvSpPr>
          <p:spPr>
            <a:xfrm>
              <a:off x="10371500" y="2963484"/>
              <a:ext cx="1344409" cy="1344409"/>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id-ID" sz="2133" b="0" i="0" u="none" strike="noStrike" kern="1200" cap="none" spc="0" normalizeH="0" baseline="0" noProof="0">
                <a:ln>
                  <a:noFill/>
                </a:ln>
                <a:solidFill>
                  <a:srgbClr val="FFFFFF"/>
                </a:solidFill>
                <a:effectLst/>
                <a:uLnTx/>
                <a:uFillTx/>
                <a:latin typeface="Roboto Light"/>
                <a:cs typeface="+mn-cs"/>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lum bright="70000" contrast="-70000"/>
              <a:alphaModFix/>
              <a:extLst>
                <a:ext uri="{28A0092B-C50C-407E-A947-70E740481C1C}">
                  <a14:useLocalDpi xmlns:a14="http://schemas.microsoft.com/office/drawing/2010/main" val="0"/>
                </a:ext>
              </a:extLst>
            </a:blip>
            <a:stretch>
              <a:fillRect/>
            </a:stretch>
          </p:blipFill>
          <p:spPr>
            <a:xfrm>
              <a:off x="10667852" y="3258951"/>
              <a:ext cx="806644" cy="806644"/>
            </a:xfrm>
            <a:prstGeom prst="rect">
              <a:avLst/>
            </a:prstGeom>
          </p:spPr>
        </p:pic>
      </p:grpSp>
      <p:grpSp>
        <p:nvGrpSpPr>
          <p:cNvPr id="16" name="Group 15"/>
          <p:cNvGrpSpPr/>
          <p:nvPr/>
        </p:nvGrpSpPr>
        <p:grpSpPr>
          <a:xfrm>
            <a:off x="6844557" y="4700989"/>
            <a:ext cx="1019465" cy="1019465"/>
            <a:chOff x="10279105" y="7286614"/>
            <a:chExt cx="1529197" cy="1529197"/>
          </a:xfrm>
        </p:grpSpPr>
        <p:sp>
          <p:nvSpPr>
            <p:cNvPr id="54" name="Oval 53"/>
            <p:cNvSpPr/>
            <p:nvPr/>
          </p:nvSpPr>
          <p:spPr>
            <a:xfrm>
              <a:off x="10371500" y="7445323"/>
              <a:ext cx="1344409" cy="1344409"/>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id-ID" sz="2133" b="0" i="0" u="none" strike="noStrike" kern="1200" cap="none" spc="0" normalizeH="0" baseline="0" noProof="0">
                <a:ln>
                  <a:noFill/>
                </a:ln>
                <a:solidFill>
                  <a:srgbClr val="FFFFFF"/>
                </a:solidFill>
                <a:effectLst/>
                <a:uLnTx/>
                <a:uFillTx/>
                <a:latin typeface="Roboto Light"/>
                <a:cs typeface="+mn-cs"/>
              </a:endParaRPr>
            </a:p>
          </p:txBody>
        </p:sp>
        <p:pic>
          <p:nvPicPr>
            <p:cNvPr id="12" name="Picture 11"/>
            <p:cNvPicPr>
              <a:picLocks noChangeAspect="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0279105" y="7286614"/>
              <a:ext cx="1529197" cy="1529197"/>
            </a:xfrm>
            <a:prstGeom prst="rect">
              <a:avLst/>
            </a:prstGeom>
          </p:spPr>
        </p:pic>
      </p:grpSp>
      <p:grpSp>
        <p:nvGrpSpPr>
          <p:cNvPr id="15" name="Group 14"/>
          <p:cNvGrpSpPr/>
          <p:nvPr/>
        </p:nvGrpSpPr>
        <p:grpSpPr>
          <a:xfrm>
            <a:off x="6906154" y="3290277"/>
            <a:ext cx="896273" cy="896273"/>
            <a:chOff x="10371500" y="5170546"/>
            <a:chExt cx="1344409" cy="1344409"/>
          </a:xfrm>
        </p:grpSpPr>
        <p:sp>
          <p:nvSpPr>
            <p:cNvPr id="49" name="Oval 48"/>
            <p:cNvSpPr/>
            <p:nvPr/>
          </p:nvSpPr>
          <p:spPr>
            <a:xfrm>
              <a:off x="10371500" y="5170546"/>
              <a:ext cx="1344409" cy="1344409"/>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id-ID" sz="2133" b="0" i="0" u="none" strike="noStrike" kern="1200" cap="none" spc="0" normalizeH="0" baseline="0" noProof="0">
                <a:ln>
                  <a:noFill/>
                </a:ln>
                <a:solidFill>
                  <a:srgbClr val="FFFFFF"/>
                </a:solidFill>
                <a:effectLst/>
                <a:uLnTx/>
                <a:uFillTx/>
                <a:latin typeface="Roboto Light"/>
                <a:cs typeface="+mn-cs"/>
              </a:endParaRPr>
            </a:p>
          </p:txBody>
        </p:sp>
        <p:pic>
          <p:nvPicPr>
            <p:cNvPr id="13" name="Picture 1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783915" y="5464610"/>
              <a:ext cx="519576" cy="810804"/>
            </a:xfrm>
            <a:prstGeom prst="rect">
              <a:avLst/>
            </a:prstGeom>
          </p:spPr>
        </p:pic>
      </p:grpSp>
      <p:pic>
        <p:nvPicPr>
          <p:cNvPr id="27" name="Picture 26">
            <a:extLst>
              <a:ext uri="{FF2B5EF4-FFF2-40B4-BE49-F238E27FC236}">
                <a16:creationId xmlns:a16="http://schemas.microsoft.com/office/drawing/2014/main" id="{D7B1B753-502B-450A-A100-4778A8BE5A1F}"/>
              </a:ext>
            </a:extLst>
          </p:cNvPr>
          <p:cNvPicPr>
            <a:picLocks noChangeAspect="1"/>
          </p:cNvPicPr>
          <p:nvPr/>
        </p:nvPicPr>
        <p:blipFill>
          <a:blip r:embed="rId6"/>
          <a:stretch>
            <a:fillRect/>
          </a:stretch>
        </p:blipFill>
        <p:spPr>
          <a:xfrm>
            <a:off x="11041526" y="5687359"/>
            <a:ext cx="1101510" cy="1132854"/>
          </a:xfrm>
          <a:prstGeom prst="rect">
            <a:avLst/>
          </a:prstGeom>
        </p:spPr>
      </p:pic>
      <p:pic>
        <p:nvPicPr>
          <p:cNvPr id="28" name="Picture 4" descr="Bima-Dedie Kenalkan Program Bogor Berlari - Inilah Online">
            <a:extLst>
              <a:ext uri="{FF2B5EF4-FFF2-40B4-BE49-F238E27FC236}">
                <a16:creationId xmlns:a16="http://schemas.microsoft.com/office/drawing/2014/main" id="{72056B72-3975-46F2-A5A7-48F2526D77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939"/>
            <a:ext cx="1669630" cy="96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513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0-#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0-#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0-#ppt_w/2"/>
                                          </p:val>
                                        </p:tav>
                                        <p:tav tm="100000">
                                          <p:val>
                                            <p:strVal val="#ppt_x"/>
                                          </p:val>
                                        </p:tav>
                                      </p:tavLst>
                                    </p:anim>
                                    <p:anim calcmode="lin" valueType="num">
                                      <p:cBhvr additive="base">
                                        <p:cTn id="44" dur="500" fill="hold"/>
                                        <p:tgtEl>
                                          <p:spTgt spid="4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0-#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35" grpId="0"/>
      <p:bldP spid="46" grpId="0" animBg="1"/>
      <p:bldP spid="48" grpId="0"/>
      <p:bldP spid="51" grpId="0" animBg="1"/>
      <p:bldP spid="5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TotalTime>
  <Words>4506</Words>
  <Application>Microsoft Office PowerPoint</Application>
  <PresentationFormat>Widescreen</PresentationFormat>
  <Paragraphs>1262</Paragraphs>
  <Slides>31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Agency FB</vt:lpstr>
      <vt:lpstr>Arial</vt:lpstr>
      <vt:lpstr>Arial Black</vt:lpstr>
      <vt:lpstr>Arial Narrow</vt:lpstr>
      <vt:lpstr>Calibri</vt:lpstr>
      <vt:lpstr>Cambria</vt:lpstr>
      <vt:lpstr>Corbel</vt:lpstr>
      <vt:lpstr>Franklin Gothic Medium Cond</vt:lpstr>
      <vt:lpstr>Roboto Light</vt:lpstr>
      <vt:lpstr>Segoe UI</vt:lpstr>
      <vt:lpstr>Wingdings</vt:lpstr>
      <vt:lpstr>Parallax</vt:lpstr>
      <vt:lpstr>Data Terpadu  Kesejahteraan Sosial (DTKS)</vt:lpstr>
      <vt:lpstr>SEJARAH DTKS</vt:lpstr>
      <vt:lpstr>Statistik DTKS Per Januari 2021 Kota Bogor</vt:lpstr>
      <vt:lpstr>RUTA = 69.178 dan KK = 70.912</vt:lpstr>
      <vt:lpstr>DATA DTKS KOTA BOGOR</vt:lpstr>
      <vt:lpstr>PowerPoint Presentation</vt:lpstr>
      <vt:lpstr>PowerPoint Presentation</vt:lpstr>
      <vt:lpstr>PowerPoint Presentation</vt:lpstr>
      <vt:lpstr>PowerPoint Presentation</vt:lpstr>
      <vt:lpstr>UU No 13/2011: Penanganan Fakir Miskin</vt:lpstr>
      <vt:lpstr>PROGRAM INDONESIA PINTAR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RULLY</dc:creator>
  <cp:lastModifiedBy>Azrin Syamsuddin</cp:lastModifiedBy>
  <cp:revision>46</cp:revision>
  <dcterms:created xsi:type="dcterms:W3CDTF">2021-03-27T08:54:19Z</dcterms:created>
  <dcterms:modified xsi:type="dcterms:W3CDTF">2021-03-30T15:21:05Z</dcterms:modified>
</cp:coreProperties>
</file>